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97" r:id="rId22"/>
    <p:sldId id="295" r:id="rId23"/>
    <p:sldId id="278" r:id="rId24"/>
    <p:sldId id="279" r:id="rId25"/>
    <p:sldId id="280" r:id="rId26"/>
    <p:sldId id="281" r:id="rId27"/>
    <p:sldId id="282" r:id="rId28"/>
    <p:sldId id="296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8" r:id="rId42"/>
  </p:sldIdLst>
  <p:sldSz cx="12192000" cy="6858000"/>
  <p:notesSz cx="9926638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et Can Ay" initials="SC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22A"/>
    <a:srgbClr val="FFA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074" autoAdjust="0"/>
    <p:restoredTop sz="95887" autoAdjust="0"/>
  </p:normalViewPr>
  <p:slideViewPr>
    <p:cSldViewPr snapToGrid="0">
      <p:cViewPr varScale="1">
        <p:scale>
          <a:sx n="64" d="100"/>
          <a:sy n="64" d="100"/>
        </p:scale>
        <p:origin x="72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09835-0BFB-49C9-9964-F4A7F6CA059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93617-D7FB-4F60-BADC-07B2CE9F77B8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1824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56CC1-E686-4670-A117-C16B5E96D355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BAA14-2F97-4949-BD7F-EA3C490F97DC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24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AA14-2F97-4949-BD7F-EA3C490F97D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18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ASTRON DOBLADILLO INFERIOR:</a:t>
            </a:r>
          </a:p>
          <a:p>
            <a:r>
              <a:rPr lang="es-CO" dirty="0"/>
              <a:t>1-</a:t>
            </a:r>
            <a:r>
              <a:rPr lang="es-CO" baseline="0" dirty="0"/>
              <a:t> MANUAL.</a:t>
            </a:r>
          </a:p>
          <a:p>
            <a:r>
              <a:rPr lang="es-CO" baseline="0" dirty="0"/>
              <a:t>2- MODELOS.</a:t>
            </a:r>
          </a:p>
          <a:p>
            <a:r>
              <a:rPr lang="es-CO" baseline="0" dirty="0"/>
              <a:t>3- PRUEBA.</a:t>
            </a:r>
          </a:p>
          <a:p>
            <a:r>
              <a:rPr lang="es-CO" baseline="0" dirty="0"/>
              <a:t>4- MODO AUTOMATICO.</a:t>
            </a:r>
          </a:p>
          <a:p>
            <a:r>
              <a:rPr lang="es-CO" baseline="0" dirty="0"/>
              <a:t>5- ENTRADAS Y SALIDAS.</a:t>
            </a:r>
          </a:p>
          <a:p>
            <a:r>
              <a:rPr lang="es-CO" baseline="0" dirty="0"/>
              <a:t>0- CONFIGURACIONES.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AA14-2F97-4949-BD7F-EA3C490F97D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919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CO" dirty="0"/>
              <a:t>Hay productos para coser en la mesa superior.</a:t>
            </a:r>
          </a:p>
          <a:p>
            <a:pPr marL="171450" indent="-171450">
              <a:buFontTx/>
              <a:buChar char="-"/>
            </a:pPr>
            <a:r>
              <a:rPr lang="es-CO" dirty="0"/>
              <a:t>- La bandeja inferior contiene productos terminados.</a:t>
            </a:r>
          </a:p>
          <a:p>
            <a:pPr marL="171450" indent="-171450">
              <a:buFontTx/>
              <a:buChar char="-"/>
            </a:pPr>
            <a:r>
              <a:rPr lang="es-CO" dirty="0"/>
              <a:t>-</a:t>
            </a:r>
            <a:r>
              <a:rPr lang="es-CO" baseline="0" dirty="0"/>
              <a:t> El medidor de apilamiento deja la mesa inferior apilada.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AA14-2F97-4949-BD7F-EA3C490F97DC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24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58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01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02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876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576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09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312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89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17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23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86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351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61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73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43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40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09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31D5A9-C8CB-45B7-B655-0CA29EB4BBD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F0BA-4E50-4D12-AA67-EBD72C10A5F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943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jpeg"/><Relationship Id="rId7" Type="http://schemas.openxmlformats.org/officeDocument/2006/relationships/slide" Target="slide17.xml"/><Relationship Id="rId12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6.xml"/><Relationship Id="rId11" Type="http://schemas.openxmlformats.org/officeDocument/2006/relationships/slide" Target="slide20.xml"/><Relationship Id="rId5" Type="http://schemas.openxmlformats.org/officeDocument/2006/relationships/slide" Target="slide12.xml"/><Relationship Id="rId10" Type="http://schemas.openxmlformats.org/officeDocument/2006/relationships/slide" Target="slide19.xml"/><Relationship Id="rId4" Type="http://schemas.openxmlformats.org/officeDocument/2006/relationships/slide" Target="slide14.xml"/><Relationship Id="rId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0.xml"/><Relationship Id="rId3" Type="http://schemas.openxmlformats.org/officeDocument/2006/relationships/image" Target="../media/image10.jpeg"/><Relationship Id="rId7" Type="http://schemas.openxmlformats.org/officeDocument/2006/relationships/slide" Target="slide35.xml"/><Relationship Id="rId12" Type="http://schemas.openxmlformats.org/officeDocument/2006/relationships/slide" Target="slide3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2.xml"/><Relationship Id="rId11" Type="http://schemas.openxmlformats.org/officeDocument/2006/relationships/slide" Target="slide38.xml"/><Relationship Id="rId5" Type="http://schemas.openxmlformats.org/officeDocument/2006/relationships/slide" Target="slide34.xml"/><Relationship Id="rId10" Type="http://schemas.openxmlformats.org/officeDocument/2006/relationships/slide" Target="slide33.xml"/><Relationship Id="rId4" Type="http://schemas.openxmlformats.org/officeDocument/2006/relationships/image" Target="../media/image11.jpeg"/><Relationship Id="rId9" Type="http://schemas.openxmlformats.org/officeDocument/2006/relationships/slide" Target="slide37.xml"/><Relationship Id="rId1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4.JPG"/><Relationship Id="rId7" Type="http://schemas.openxmlformats.org/officeDocument/2006/relationships/slide" Target="slide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9.JPG"/><Relationship Id="rId7" Type="http://schemas.openxmlformats.org/officeDocument/2006/relationships/slide" Target="slide23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slide" Target="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slide" Target="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slide" Target="slid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slide" Target="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JPG"/><Relationship Id="rId7" Type="http://schemas.openxmlformats.org/officeDocument/2006/relationships/slide" Target="slide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62" y="3312637"/>
            <a:ext cx="2180844" cy="1308507"/>
          </a:xfrm>
          <a:prstGeom prst="rect">
            <a:avLst/>
          </a:prstGeom>
        </p:spPr>
      </p:pic>
      <p:pic>
        <p:nvPicPr>
          <p:cNvPr id="5" name="Resim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763" y="3312637"/>
            <a:ext cx="2180844" cy="1308507"/>
          </a:xfrm>
          <a:prstGeom prst="rect">
            <a:avLst/>
          </a:prstGeom>
        </p:spPr>
      </p:pic>
      <p:pic>
        <p:nvPicPr>
          <p:cNvPr id="6" name="Resim 5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06" y="5328663"/>
            <a:ext cx="5313357" cy="80395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259850" y="464964"/>
            <a:ext cx="6050476" cy="48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80" b="1" dirty="0"/>
              <a:t>ERDO-1 / ERDO-2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2792"/>
          <a:stretch/>
        </p:blipFill>
        <p:spPr>
          <a:xfrm>
            <a:off x="3798468" y="1193846"/>
            <a:ext cx="4973232" cy="38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4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1.4.3. DİKİŞ SONU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6111" y="2015148"/>
            <a:ext cx="4396341" cy="4200245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tr-TR" dirty="0"/>
              <a:t>Dikiş bitiminde üst üste gelecek dikiş adımıdır.</a:t>
            </a:r>
          </a:p>
          <a:p>
            <a:pPr algn="just">
              <a:buFont typeface="+mj-lt"/>
              <a:buAutoNum type="arabicPeriod"/>
            </a:pPr>
            <a:r>
              <a:rPr lang="tr-TR" dirty="0"/>
              <a:t>Dikiş bitiminde durması için gerekli dur zamanıdır.</a:t>
            </a:r>
          </a:p>
          <a:p>
            <a:pPr algn="just">
              <a:buFont typeface="+mj-lt"/>
              <a:buAutoNum type="arabicPeriod"/>
            </a:pPr>
            <a:r>
              <a:rPr lang="tr-TR" dirty="0"/>
              <a:t>Dikiş bitiminde kumaşı istiflemeye gönderme süresidir.</a:t>
            </a:r>
          </a:p>
          <a:p>
            <a:pPr algn="just">
              <a:buFont typeface="+mj-lt"/>
              <a:buAutoNum type="arabicPeriod"/>
            </a:pPr>
            <a:r>
              <a:rPr lang="tr-TR" dirty="0"/>
              <a:t>İstifleme dayamasının istifleme tablasına taşıma süresidir.</a:t>
            </a:r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7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92" y="2015148"/>
            <a:ext cx="6760690" cy="4058107"/>
          </a:xfrm>
          <a:prstGeom prst="rect">
            <a:avLst/>
          </a:prstGeom>
        </p:spPr>
      </p:pic>
      <p:sp>
        <p:nvSpPr>
          <p:cNvPr id="5" name="Metin kutusu 4">
            <a:hlinkClick r:id="" action="ppaction://hlinkshowjump?jump=nextslide"/>
          </p:cNvPr>
          <p:cNvSpPr txBox="1"/>
          <p:nvPr/>
        </p:nvSpPr>
        <p:spPr>
          <a:xfrm>
            <a:off x="6042412" y="257406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6" name="Metin kutusu 5">
            <a:hlinkClick r:id="" action="ppaction://hlinkshowjump?jump=nextslide"/>
          </p:cNvPr>
          <p:cNvSpPr txBox="1"/>
          <p:nvPr/>
        </p:nvSpPr>
        <p:spPr>
          <a:xfrm>
            <a:off x="6042412" y="297451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6042412" y="337496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6042412" y="3806801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pic>
        <p:nvPicPr>
          <p:cNvPr id="11" name="Resim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3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1.5. KONTROL SAYFASI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46111" y="2015148"/>
            <a:ext cx="4396339" cy="4195763"/>
          </a:xfrm>
        </p:spPr>
        <p:txBody>
          <a:bodyPr/>
          <a:lstStyle/>
          <a:p>
            <a:pPr algn="just"/>
            <a:r>
              <a:rPr lang="tr-TR" dirty="0"/>
              <a:t>Makinede çalışan tüm ekipmanların açık/kapalı olduğunun takip edildiği bölümdür.</a:t>
            </a:r>
          </a:p>
        </p:txBody>
      </p:sp>
      <p:pic>
        <p:nvPicPr>
          <p:cNvPr id="5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99" y="2015148"/>
            <a:ext cx="6755056" cy="4058106"/>
          </a:xfrm>
          <a:prstGeom prst="rect">
            <a:avLst/>
          </a:prstGeom>
        </p:spPr>
      </p:pic>
      <p:pic>
        <p:nvPicPr>
          <p:cNvPr id="7" name="Resim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5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YAN DİKİŞ VE 1.SENSÖR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2049" y="2978398"/>
            <a:ext cx="4195763" cy="2360116"/>
          </a:xfr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1513" y="2974678"/>
            <a:ext cx="4200525" cy="2362795"/>
          </a:xfrm>
        </p:spPr>
      </p:pic>
      <p:sp>
        <p:nvSpPr>
          <p:cNvPr id="7" name="Metin kutusu 6"/>
          <p:cNvSpPr txBox="1"/>
          <p:nvPr/>
        </p:nvSpPr>
        <p:spPr>
          <a:xfrm>
            <a:off x="777922" y="2028517"/>
            <a:ext cx="4817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tr-TR" dirty="0"/>
              <a:t>Dikişe başlangıç noktasını ayarlamaktadır. Kalın kumaş gelince yukarı kalkar, makine adım sayar ve dikişi başlatır.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tr-TR" dirty="0"/>
              <a:t>Kumaş hazırlama esnasında makine adımını sayar ve dikişi başlatır.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9537808" y="342066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7345640" y="3971409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pic>
        <p:nvPicPr>
          <p:cNvPr id="11" name="Resim 10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2.SENSÖR VE 3.SENSÖR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842949" y="1853248"/>
            <a:ext cx="4396341" cy="4200245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tr-TR" dirty="0"/>
              <a:t>Dikişin sonuna yaklaşılırken 1.sensörü kapatıp 3.sensörü aktive etmektedir.</a:t>
            </a:r>
          </a:p>
          <a:p>
            <a:pPr algn="just">
              <a:buFont typeface="+mj-lt"/>
              <a:buAutoNum type="arabicPeriod"/>
            </a:pPr>
            <a:r>
              <a:rPr lang="tr-TR" dirty="0"/>
              <a:t>İş başlangıç dikişi ve iş bitiş dikişini üst üste gelmesini sağlamaktadır.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3045" y="2254225"/>
            <a:ext cx="4961356" cy="3398292"/>
          </a:xfrm>
        </p:spPr>
      </p:pic>
      <p:pic>
        <p:nvPicPr>
          <p:cNvPr id="6" name="Resim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6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ÖN VE ARKA KOL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0835" y="2951102"/>
            <a:ext cx="4195763" cy="2360116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1758" y="2947382"/>
            <a:ext cx="4200525" cy="2362795"/>
          </a:xfrm>
        </p:spPr>
      </p:pic>
      <p:sp>
        <p:nvSpPr>
          <p:cNvPr id="3" name="Metin kutusu 2"/>
          <p:cNvSpPr txBox="1"/>
          <p:nvPr/>
        </p:nvSpPr>
        <p:spPr>
          <a:xfrm>
            <a:off x="777922" y="2028517"/>
            <a:ext cx="4817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tr-TR" dirty="0"/>
              <a:t>Dikilecek kumaşı sabit şekilde tutup çevirmek için kullanılır.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tr-TR" dirty="0"/>
              <a:t>Aynı zamanda dişliler sayesinde kolay hareket etmesini engeller.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tr-TR" dirty="0"/>
              <a:t>İstenilen uzunluk ve dikiş mesafeleri panelin otomatik dikiş bölümünden ayarlanabilmektedir. </a:t>
            </a:r>
            <a:r>
              <a:rPr lang="tr-TR" dirty="0" err="1"/>
              <a:t>Extra</a:t>
            </a:r>
            <a:r>
              <a:rPr lang="tr-TR" dirty="0"/>
              <a:t> durumlarda farklı ölçülere getirilebilir.</a:t>
            </a:r>
          </a:p>
        </p:txBody>
      </p:sp>
      <p:sp>
        <p:nvSpPr>
          <p:cNvPr id="7" name="Metin kutusu 6">
            <a:hlinkClick r:id="" action="ppaction://hlinkshowjump?jump=nextslide"/>
          </p:cNvPr>
          <p:cNvSpPr txBox="1"/>
          <p:nvPr/>
        </p:nvSpPr>
        <p:spPr>
          <a:xfrm>
            <a:off x="6855671" y="3582208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10833622" y="3582208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9474691" y="3875176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6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5. SINIRLANDIRMA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8117" y="2440191"/>
            <a:ext cx="5125432" cy="2883055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7102" y="2290372"/>
            <a:ext cx="5118439" cy="31757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914400" y="1705970"/>
            <a:ext cx="4012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/>
              <a:t>Sınırlandırma, dikmek istenilen ürünün dikiş ölçüsü ayarlanır.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Dikiş esnasında bedenin daha stabil kalması için çalışan gruptur.</a:t>
            </a:r>
          </a:p>
          <a:p>
            <a:endParaRPr lang="tr-TR" dirty="0"/>
          </a:p>
        </p:txBody>
      </p:sp>
      <p:sp>
        <p:nvSpPr>
          <p:cNvPr id="7" name="Metin kutusu 6">
            <a:hlinkClick r:id="" action="ppaction://hlinkshowjump?jump=nextslide"/>
          </p:cNvPr>
          <p:cNvSpPr txBox="1"/>
          <p:nvPr/>
        </p:nvSpPr>
        <p:spPr>
          <a:xfrm>
            <a:off x="9474691" y="3875176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6242446" y="3776013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pic>
        <p:nvPicPr>
          <p:cNvPr id="10" name="Resim 9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9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İSTİFLEME DAYAMASI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tr-TR" dirty="0"/>
              <a:t>Biten nihai ürünü ileriye doğru iterek istifleme tablalarına bırakır.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2777" y="2465801"/>
            <a:ext cx="5368058" cy="3019532"/>
          </a:xfrm>
        </p:spPr>
      </p:pic>
      <p:sp>
        <p:nvSpPr>
          <p:cNvPr id="4" name="Aşağı Ok 3">
            <a:hlinkClick r:id="rId3" action="ppaction://hlinksldjump"/>
          </p:cNvPr>
          <p:cNvSpPr/>
          <p:nvPr/>
        </p:nvSpPr>
        <p:spPr>
          <a:xfrm rot="5400000">
            <a:off x="8420668" y="5022378"/>
            <a:ext cx="805217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0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7. ARKA ÇEKTİRME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tr-TR" dirty="0"/>
              <a:t>Dikişin başından itibaren kumaşa yön vererek daha stabil kumaş dikişi başlangıcı yaptırmak için kullanılır.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3810" y="2450799"/>
            <a:ext cx="5343796" cy="3005885"/>
          </a:xfrm>
        </p:spPr>
      </p:pic>
      <p:pic>
        <p:nvPicPr>
          <p:cNvPr id="7" name="Resim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49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8. ACİL STOP BUTONU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Sistemi komple durdurmaktadır.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0" r="71289"/>
          <a:stretch/>
        </p:blipFill>
        <p:spPr>
          <a:xfrm rot="5400000">
            <a:off x="8162576" y="1496425"/>
            <a:ext cx="2325117" cy="3453418"/>
          </a:xfrm>
        </p:spPr>
      </p:pic>
      <p:pic>
        <p:nvPicPr>
          <p:cNvPr id="7" name="Resim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59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9. AÇ/KAPA BUTONU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05218" y="2060575"/>
            <a:ext cx="4694433" cy="4195763"/>
          </a:xfrm>
        </p:spPr>
        <p:txBody>
          <a:bodyPr/>
          <a:lstStyle/>
          <a:p>
            <a:r>
              <a:rPr lang="tr-TR" dirty="0"/>
              <a:t>Makineyi komple kapatıp açma butonudur.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4538" y="2465801"/>
            <a:ext cx="5368058" cy="3019532"/>
          </a:xfrm>
        </p:spPr>
      </p:pic>
      <p:pic>
        <p:nvPicPr>
          <p:cNvPr id="7" name="Resim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6478" y="2447521"/>
            <a:ext cx="5196400" cy="3624558"/>
          </a:xfr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4795" y="2379931"/>
            <a:ext cx="5196402" cy="375973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507309"/>
            <a:ext cx="9404723" cy="1400530"/>
          </a:xfrm>
        </p:spPr>
        <p:txBody>
          <a:bodyPr/>
          <a:lstStyle/>
          <a:p>
            <a:r>
              <a:rPr lang="tr-TR" dirty="0"/>
              <a:t>MAKİNA GÖRÜNTÜLER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9261855" y="2365283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1" name="Metin kutusu 10">
            <a:hlinkClick r:id="rId4" action="ppaction://hlinksldjump"/>
          </p:cNvPr>
          <p:cNvSpPr txBox="1"/>
          <p:nvPr/>
        </p:nvSpPr>
        <p:spPr>
          <a:xfrm>
            <a:off x="6281475" y="4075133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sp>
        <p:nvSpPr>
          <p:cNvPr id="12" name="Metin kutusu 11">
            <a:hlinkClick r:id="rId5" action="ppaction://hlinksldjump"/>
          </p:cNvPr>
          <p:cNvSpPr txBox="1"/>
          <p:nvPr/>
        </p:nvSpPr>
        <p:spPr>
          <a:xfrm>
            <a:off x="8213099" y="340803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13" name="Metin kutusu 12">
            <a:hlinkClick r:id="rId6" action="ppaction://hlinksldjump"/>
          </p:cNvPr>
          <p:cNvSpPr txBox="1"/>
          <p:nvPr/>
        </p:nvSpPr>
        <p:spPr>
          <a:xfrm>
            <a:off x="4167109" y="4006671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5</a:t>
            </a:r>
          </a:p>
        </p:txBody>
      </p:sp>
      <p:sp>
        <p:nvSpPr>
          <p:cNvPr id="14" name="Metin kutusu 13">
            <a:hlinkClick r:id="rId6" action="ppaction://hlinksldjump"/>
          </p:cNvPr>
          <p:cNvSpPr txBox="1"/>
          <p:nvPr/>
        </p:nvSpPr>
        <p:spPr>
          <a:xfrm>
            <a:off x="2403651" y="5646900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6</a:t>
            </a:r>
          </a:p>
        </p:txBody>
      </p:sp>
      <p:sp>
        <p:nvSpPr>
          <p:cNvPr id="15" name="Metin kutusu 14">
            <a:hlinkClick r:id="rId7" action="ppaction://hlinksldjump"/>
          </p:cNvPr>
          <p:cNvSpPr txBox="1"/>
          <p:nvPr/>
        </p:nvSpPr>
        <p:spPr>
          <a:xfrm>
            <a:off x="2745272" y="3074635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7</a:t>
            </a:r>
          </a:p>
        </p:txBody>
      </p:sp>
      <p:sp>
        <p:nvSpPr>
          <p:cNvPr id="16" name="Metin kutusu 15">
            <a:hlinkClick r:id="rId8" action="ppaction://hlinksldjump"/>
          </p:cNvPr>
          <p:cNvSpPr txBox="1"/>
          <p:nvPr/>
        </p:nvSpPr>
        <p:spPr>
          <a:xfrm>
            <a:off x="8628213" y="4673990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18" name="Metin kutusu 17">
            <a:hlinkClick r:id="rId9" action="ppaction://hlinksldjump"/>
          </p:cNvPr>
          <p:cNvSpPr txBox="1"/>
          <p:nvPr/>
        </p:nvSpPr>
        <p:spPr>
          <a:xfrm>
            <a:off x="3246639" y="1977519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8</a:t>
            </a:r>
          </a:p>
        </p:txBody>
      </p:sp>
      <p:sp>
        <p:nvSpPr>
          <p:cNvPr id="19" name="Metin kutusu 18">
            <a:hlinkClick r:id="rId10" action="ppaction://hlinksldjump"/>
          </p:cNvPr>
          <p:cNvSpPr txBox="1"/>
          <p:nvPr/>
        </p:nvSpPr>
        <p:spPr>
          <a:xfrm>
            <a:off x="5006851" y="6183304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9</a:t>
            </a:r>
          </a:p>
        </p:txBody>
      </p:sp>
      <p:sp>
        <p:nvSpPr>
          <p:cNvPr id="20" name="Metin kutusu 19">
            <a:hlinkClick r:id="rId11" action="ppaction://hlinksldjump"/>
          </p:cNvPr>
          <p:cNvSpPr txBox="1"/>
          <p:nvPr/>
        </p:nvSpPr>
        <p:spPr>
          <a:xfrm>
            <a:off x="3278664" y="4191337"/>
            <a:ext cx="5404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10</a:t>
            </a:r>
          </a:p>
        </p:txBody>
      </p:sp>
      <p:pic>
        <p:nvPicPr>
          <p:cNvPr id="21" name="Resim 20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9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10. KUMAŞ TOKATLAMA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/>
          <a:lstStyle/>
          <a:p>
            <a:r>
              <a:rPr lang="tr-TR" dirty="0"/>
              <a:t>Dikiş bittikten sonra istifleme yapılması için ileriye iten mekanizmadır.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6400" y="2466670"/>
            <a:ext cx="5392321" cy="3033180"/>
          </a:xfrm>
        </p:spPr>
      </p:pic>
      <p:pic>
        <p:nvPicPr>
          <p:cNvPr id="7" name="Resim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0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11. İSTİFLEME ÜNİTESİ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tr-TR" dirty="0"/>
              <a:t>Üst tablada dikilecek ürünler bulunur.</a:t>
            </a:r>
          </a:p>
          <a:p>
            <a:pPr algn="just"/>
            <a:r>
              <a:rPr lang="tr-TR" dirty="0"/>
              <a:t>Alt tablada ise bitmiş nihai ürünler bulunur.</a:t>
            </a:r>
          </a:p>
          <a:p>
            <a:pPr algn="just"/>
            <a:r>
              <a:rPr lang="tr-TR" dirty="0"/>
              <a:t>İstifleme dayaması alt tablaya işleri istifleyerek bırakır.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4687" y="2283832"/>
            <a:ext cx="5659211" cy="3183306"/>
          </a:xfrm>
        </p:spPr>
      </p:pic>
      <p:pic>
        <p:nvPicPr>
          <p:cNvPr id="7" name="Resim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43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6478" y="2447521"/>
            <a:ext cx="5196400" cy="3624558"/>
          </a:xfr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4795" y="2379931"/>
            <a:ext cx="5196402" cy="375973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507309"/>
            <a:ext cx="9404723" cy="1400530"/>
          </a:xfrm>
        </p:spPr>
        <p:txBody>
          <a:bodyPr/>
          <a:lstStyle/>
          <a:p>
            <a:r>
              <a:rPr lang="es-CO" dirty="0"/>
              <a:t>IMÁGENES DE LA MAQUINA.</a:t>
            </a:r>
            <a:endParaRPr lang="tr-TR" dirty="0"/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9261855" y="2365283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1" name="Metin kutusu 10">
            <a:hlinkClick r:id="rId5" action="ppaction://hlinksldjump"/>
          </p:cNvPr>
          <p:cNvSpPr txBox="1"/>
          <p:nvPr/>
        </p:nvSpPr>
        <p:spPr>
          <a:xfrm>
            <a:off x="6281475" y="4075133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sp>
        <p:nvSpPr>
          <p:cNvPr id="12" name="Metin kutusu 11">
            <a:hlinkClick r:id="rId6" action="ppaction://hlinksldjump"/>
          </p:cNvPr>
          <p:cNvSpPr txBox="1"/>
          <p:nvPr/>
        </p:nvSpPr>
        <p:spPr>
          <a:xfrm>
            <a:off x="8213099" y="340803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13" name="Metin kutusu 12">
            <a:hlinkClick r:id="rId7" action="ppaction://hlinksldjump"/>
          </p:cNvPr>
          <p:cNvSpPr txBox="1"/>
          <p:nvPr/>
        </p:nvSpPr>
        <p:spPr>
          <a:xfrm>
            <a:off x="4167109" y="4006671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5</a:t>
            </a:r>
          </a:p>
        </p:txBody>
      </p:sp>
      <p:sp>
        <p:nvSpPr>
          <p:cNvPr id="14" name="Metin kutusu 13">
            <a:hlinkClick r:id="rId8" action="ppaction://hlinksldjump"/>
          </p:cNvPr>
          <p:cNvSpPr txBox="1"/>
          <p:nvPr/>
        </p:nvSpPr>
        <p:spPr>
          <a:xfrm>
            <a:off x="2403651" y="5646900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6</a:t>
            </a:r>
          </a:p>
        </p:txBody>
      </p:sp>
      <p:sp>
        <p:nvSpPr>
          <p:cNvPr id="15" name="Metin kutusu 14">
            <a:hlinkClick r:id="rId9" action="ppaction://hlinksldjump"/>
          </p:cNvPr>
          <p:cNvSpPr txBox="1"/>
          <p:nvPr/>
        </p:nvSpPr>
        <p:spPr>
          <a:xfrm>
            <a:off x="2745272" y="3074635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7</a:t>
            </a:r>
          </a:p>
        </p:txBody>
      </p:sp>
      <p:sp>
        <p:nvSpPr>
          <p:cNvPr id="16" name="Metin kutusu 15">
            <a:hlinkClick r:id="rId10" action="ppaction://hlinksldjump"/>
          </p:cNvPr>
          <p:cNvSpPr txBox="1"/>
          <p:nvPr/>
        </p:nvSpPr>
        <p:spPr>
          <a:xfrm>
            <a:off x="8628213" y="4673990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18" name="Metin kutusu 17">
            <a:hlinkClick r:id="rId11" action="ppaction://hlinksldjump"/>
          </p:cNvPr>
          <p:cNvSpPr txBox="1"/>
          <p:nvPr/>
        </p:nvSpPr>
        <p:spPr>
          <a:xfrm>
            <a:off x="3246639" y="1977519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8</a:t>
            </a:r>
          </a:p>
        </p:txBody>
      </p:sp>
      <p:sp>
        <p:nvSpPr>
          <p:cNvPr id="19" name="Metin kutusu 18">
            <a:hlinkClick r:id="rId12" action="ppaction://hlinksldjump"/>
          </p:cNvPr>
          <p:cNvSpPr txBox="1"/>
          <p:nvPr/>
        </p:nvSpPr>
        <p:spPr>
          <a:xfrm>
            <a:off x="5006851" y="6183304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9</a:t>
            </a:r>
          </a:p>
        </p:txBody>
      </p:sp>
      <p:sp>
        <p:nvSpPr>
          <p:cNvPr id="20" name="Metin kutusu 19">
            <a:hlinkClick r:id="rId13" action="ppaction://hlinksldjump"/>
          </p:cNvPr>
          <p:cNvSpPr txBox="1"/>
          <p:nvPr/>
        </p:nvSpPr>
        <p:spPr>
          <a:xfrm>
            <a:off x="3278664" y="4191337"/>
            <a:ext cx="5404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10</a:t>
            </a:r>
          </a:p>
        </p:txBody>
      </p:sp>
      <p:pic>
        <p:nvPicPr>
          <p:cNvPr id="21" name="Resim 20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</a:t>
            </a:r>
            <a:r>
              <a:rPr lang="es-CO" dirty="0"/>
              <a:t>PAGINA DE INICIO.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322" y="1688908"/>
            <a:ext cx="7600950" cy="4562475"/>
          </a:xfrm>
          <a:prstGeom prst="rect">
            <a:avLst/>
          </a:prstGeom>
        </p:spPr>
      </p:pic>
      <p:sp>
        <p:nvSpPr>
          <p:cNvPr id="6" name="Metin kutusu 5">
            <a:hlinkClick r:id="" action="ppaction://hlinkshowjump?jump=nextslide"/>
          </p:cNvPr>
          <p:cNvSpPr txBox="1"/>
          <p:nvPr/>
        </p:nvSpPr>
        <p:spPr>
          <a:xfrm>
            <a:off x="3584007" y="2602041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7" name="Metin kutusu 6">
            <a:hlinkClick r:id="rId4" action="ppaction://hlinksldjump"/>
          </p:cNvPr>
          <p:cNvSpPr txBox="1"/>
          <p:nvPr/>
        </p:nvSpPr>
        <p:spPr>
          <a:xfrm>
            <a:off x="3581735" y="3600814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3</a:t>
            </a:r>
            <a:endParaRPr lang="tr-TR" dirty="0"/>
          </a:p>
        </p:txBody>
      </p:sp>
      <p:sp>
        <p:nvSpPr>
          <p:cNvPr id="8" name="Metin kutusu 7">
            <a:hlinkClick r:id="rId5" action="ppaction://hlinksldjump"/>
          </p:cNvPr>
          <p:cNvSpPr txBox="1"/>
          <p:nvPr/>
        </p:nvSpPr>
        <p:spPr>
          <a:xfrm>
            <a:off x="3448475" y="4578436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sp>
        <p:nvSpPr>
          <p:cNvPr id="9" name="Metin kutusu 8">
            <a:hlinkClick r:id="rId6" action="ppaction://hlinksldjump"/>
          </p:cNvPr>
          <p:cNvSpPr txBox="1"/>
          <p:nvPr/>
        </p:nvSpPr>
        <p:spPr>
          <a:xfrm>
            <a:off x="6689448" y="2755569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2</a:t>
            </a:r>
            <a:endParaRPr lang="tr-TR" dirty="0"/>
          </a:p>
        </p:txBody>
      </p:sp>
      <p:sp>
        <p:nvSpPr>
          <p:cNvPr id="10" name="Metin kutusu 9">
            <a:hlinkClick r:id="rId7" action="ppaction://hlinksldjump"/>
          </p:cNvPr>
          <p:cNvSpPr txBox="1"/>
          <p:nvPr/>
        </p:nvSpPr>
        <p:spPr>
          <a:xfrm>
            <a:off x="6505445" y="4526114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5</a:t>
            </a:r>
          </a:p>
        </p:txBody>
      </p:sp>
      <p:pic>
        <p:nvPicPr>
          <p:cNvPr id="11" name="Resim 10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923355" y="4578436"/>
            <a:ext cx="1367101" cy="523220"/>
          </a:xfrm>
          <a:prstGeom prst="rect">
            <a:avLst/>
          </a:prstGeom>
          <a:solidFill>
            <a:srgbClr val="F072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</a:rPr>
              <a:t>MODO AUTOMATICO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8620" y="2560409"/>
            <a:ext cx="225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400" dirty="0"/>
          </a:p>
          <a:p>
            <a:endParaRPr lang="en-US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114799" y="3642771"/>
            <a:ext cx="103906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PRUEBA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022433" y="2755569"/>
            <a:ext cx="116891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MANUAL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371184" y="2786707"/>
            <a:ext cx="131478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MODELOS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382139" y="3675339"/>
            <a:ext cx="246541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CONFIGURACIONES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860258" y="4561248"/>
            <a:ext cx="2181105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ENTRADAS</a:t>
            </a:r>
            <a:r>
              <a:rPr lang="en-US" sz="1600" b="1" dirty="0">
                <a:solidFill>
                  <a:schemeClr val="bg1"/>
                </a:solidFill>
              </a:rPr>
              <a:t>/</a:t>
            </a:r>
            <a:r>
              <a:rPr lang="es-CO" sz="1600" b="1" dirty="0">
                <a:solidFill>
                  <a:schemeClr val="bg1"/>
                </a:solidFill>
              </a:rPr>
              <a:t>SALIDAS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33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1.1.</a:t>
            </a:r>
            <a:r>
              <a:rPr lang="es-CO" dirty="0"/>
              <a:t>PAGINA DE PUNTADA MANUAL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6111" y="2083388"/>
            <a:ext cx="4396341" cy="420024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Se ajusta el grosor de puntada</a:t>
            </a:r>
          </a:p>
          <a:p>
            <a:pPr>
              <a:buFont typeface="+mj-lt"/>
              <a:buAutoNum type="arabicPeriod"/>
            </a:pPr>
            <a:r>
              <a:rPr lang="es-CO" dirty="0"/>
              <a:t>Ajustar el tamaño.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Boton para reestablecer contador de  trabajo.</a:t>
            </a:r>
          </a:p>
          <a:p>
            <a:pPr>
              <a:buFont typeface="+mj-lt"/>
              <a:buAutoNum type="arabicPeriod"/>
            </a:pPr>
            <a:r>
              <a:rPr lang="en-US" dirty="0"/>
              <a:t>Estos son los botones manuales de las operaciones de costura.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81" y="2083388"/>
            <a:ext cx="6471700" cy="3894331"/>
          </a:xfrm>
        </p:spPr>
      </p:pic>
      <p:sp>
        <p:nvSpPr>
          <p:cNvPr id="7" name="Metin kutusu 6">
            <a:hlinkClick r:id="" action="ppaction://hlinkshowjump?jump=nextslide"/>
          </p:cNvPr>
          <p:cNvSpPr txBox="1"/>
          <p:nvPr/>
        </p:nvSpPr>
        <p:spPr>
          <a:xfrm>
            <a:off x="10932213" y="3123773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10944654" y="4754691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5579163" y="384588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10" name="Metin kutusu 9">
            <a:hlinkClick r:id="" action="ppaction://hlinkshowjump?jump=nextslide"/>
          </p:cNvPr>
          <p:cNvSpPr txBox="1"/>
          <p:nvPr/>
        </p:nvSpPr>
        <p:spPr>
          <a:xfrm>
            <a:off x="8220211" y="3661221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pic>
        <p:nvPicPr>
          <p:cNvPr id="11" name="Resim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5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1.2.</a:t>
            </a:r>
            <a:r>
              <a:rPr lang="es-CO" dirty="0"/>
              <a:t>PAGINA DE PROGRAMAS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43" y="2056091"/>
            <a:ext cx="6475622" cy="3907981"/>
          </a:xfrm>
        </p:spPr>
      </p:pic>
      <p:sp>
        <p:nvSpPr>
          <p:cNvPr id="5" name="İçerik Yer Tutucusu 5"/>
          <p:cNvSpPr>
            <a:spLocks noGrp="1"/>
          </p:cNvSpPr>
          <p:nvPr>
            <p:ph sz="half" idx="2"/>
          </p:nvPr>
        </p:nvSpPr>
        <p:spPr>
          <a:xfrm>
            <a:off x="783771" y="2055813"/>
            <a:ext cx="4564517" cy="4200525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s-CO" dirty="0"/>
              <a:t>Boton de reinicio del contador</a:t>
            </a:r>
            <a:r>
              <a:rPr lang="tr-TR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s-CO" dirty="0"/>
              <a:t>Programas que se guardaron antes.</a:t>
            </a:r>
            <a:endParaRPr lang="tr-TR" dirty="0"/>
          </a:p>
          <a:p>
            <a:pPr algn="just">
              <a:buFont typeface="+mj-lt"/>
              <a:buAutoNum type="arabicPeriod"/>
            </a:pPr>
            <a:r>
              <a:rPr lang="es-CO" dirty="0"/>
              <a:t>Para seleccionar el programa guardado y copiar </a:t>
            </a:r>
            <a:r>
              <a:rPr lang="tr-TR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s-CO" dirty="0"/>
              <a:t>Programa actual y copia</a:t>
            </a:r>
            <a:r>
              <a:rPr lang="tr-TR" dirty="0"/>
              <a:t>.</a:t>
            </a:r>
          </a:p>
          <a:p>
            <a:pPr marL="0" indent="0" algn="just">
              <a:buNone/>
            </a:pPr>
            <a:endParaRPr lang="tr-TR" dirty="0"/>
          </a:p>
          <a:p>
            <a:pPr algn="just">
              <a:buFont typeface="+mj-lt"/>
              <a:buAutoNum type="arabicPeriod"/>
            </a:pPr>
            <a:endParaRPr lang="tr-TR" dirty="0"/>
          </a:p>
        </p:txBody>
      </p:sp>
      <p:sp>
        <p:nvSpPr>
          <p:cNvPr id="7" name="Metin kutusu 6">
            <a:hlinkClick r:id="" action="ppaction://hlinkshowjump?jump=nextslide"/>
          </p:cNvPr>
          <p:cNvSpPr txBox="1"/>
          <p:nvPr/>
        </p:nvSpPr>
        <p:spPr>
          <a:xfrm>
            <a:off x="5936068" y="384588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8872966" y="3444933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9579024" y="5273443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3</a:t>
            </a:r>
            <a:endParaRPr lang="tr-TR" dirty="0"/>
          </a:p>
        </p:txBody>
      </p:sp>
      <p:sp>
        <p:nvSpPr>
          <p:cNvPr id="10" name="Metin kutusu 9">
            <a:hlinkClick r:id="" action="ppaction://hlinkshowjump?jump=nextslide"/>
          </p:cNvPr>
          <p:cNvSpPr txBox="1"/>
          <p:nvPr/>
        </p:nvSpPr>
        <p:spPr>
          <a:xfrm>
            <a:off x="8020186" y="5289996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pic>
        <p:nvPicPr>
          <p:cNvPr id="12" name="Resim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78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1.3.</a:t>
            </a:r>
            <a:r>
              <a:rPr lang="es-CO" dirty="0"/>
              <a:t> PAGINA DE PRUEBA.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6111" y="2151626"/>
            <a:ext cx="4396341" cy="4200245"/>
          </a:xfrm>
        </p:spPr>
        <p:txBody>
          <a:bodyPr/>
          <a:lstStyle/>
          <a:p>
            <a:r>
              <a:rPr lang="en-US" dirty="0"/>
              <a:t>La maquina se inicia y se ingresa al modo manual donde se realizan los ajustes necesarios.</a:t>
            </a:r>
          </a:p>
          <a:p>
            <a:pPr>
              <a:buFont typeface="+mj-lt"/>
              <a:buAutoNum type="arabicPeriod"/>
            </a:pPr>
            <a:r>
              <a:rPr lang="en-US" dirty="0"/>
              <a:t>Si se encuentra algun error, la maquina detiene los pasos y evita que la configuracion se dañe.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93" y="2151626"/>
            <a:ext cx="6621320" cy="4000896"/>
          </a:xfrm>
        </p:spPr>
      </p:pic>
      <p:sp>
        <p:nvSpPr>
          <p:cNvPr id="5" name="Metin kutusu 4">
            <a:hlinkClick r:id="" action="ppaction://hlinkshowjump?jump=nextslide"/>
          </p:cNvPr>
          <p:cNvSpPr txBox="1"/>
          <p:nvPr/>
        </p:nvSpPr>
        <p:spPr>
          <a:xfrm>
            <a:off x="7246038" y="3782742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7" name="Metin kutusu 6">
            <a:hlinkClick r:id="" action="ppaction://hlinkshowjump?jump=nextslide"/>
          </p:cNvPr>
          <p:cNvSpPr txBox="1"/>
          <p:nvPr/>
        </p:nvSpPr>
        <p:spPr>
          <a:xfrm>
            <a:off x="9525675" y="3782742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pic>
        <p:nvPicPr>
          <p:cNvPr id="17" name="Resim 1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33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61" y="4168451"/>
            <a:ext cx="4348191" cy="262850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49" y="1493931"/>
            <a:ext cx="4348192" cy="261218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" y="1493931"/>
            <a:ext cx="4326423" cy="258497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1.4.</a:t>
            </a:r>
            <a:r>
              <a:rPr lang="es-CO" dirty="0"/>
              <a:t> </a:t>
            </a:r>
            <a:r>
              <a:rPr lang="es-CO" sz="3600" dirty="0"/>
              <a:t>Pagina de puntadas automáticas</a:t>
            </a:r>
            <a:endParaRPr lang="tr-TR" sz="3600" dirty="0"/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2164357" y="2457108"/>
            <a:ext cx="13561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INICIO DE COSTURA</a:t>
            </a:r>
            <a:endParaRPr lang="tr-TR" dirty="0"/>
          </a:p>
        </p:txBody>
      </p:sp>
      <p:sp>
        <p:nvSpPr>
          <p:cNvPr id="9" name="Metin kutusu 8">
            <a:hlinkClick r:id="rId5" action="ppaction://hlinksldjump"/>
          </p:cNvPr>
          <p:cNvSpPr txBox="1"/>
          <p:nvPr/>
        </p:nvSpPr>
        <p:spPr>
          <a:xfrm>
            <a:off x="8696132" y="2457108"/>
            <a:ext cx="12782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COSTURA</a:t>
            </a:r>
            <a:endParaRPr lang="tr-TR" dirty="0"/>
          </a:p>
        </p:txBody>
      </p:sp>
      <p:sp>
        <p:nvSpPr>
          <p:cNvPr id="10" name="Metin kutusu 9">
            <a:hlinkClick r:id="rId6" action="ppaction://hlinksldjump"/>
          </p:cNvPr>
          <p:cNvSpPr txBox="1"/>
          <p:nvPr/>
        </p:nvSpPr>
        <p:spPr>
          <a:xfrm>
            <a:off x="5348472" y="5288707"/>
            <a:ext cx="140717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FIN DE COSTURA.</a:t>
            </a:r>
            <a:endParaRPr lang="tr-TR" dirty="0"/>
          </a:p>
        </p:txBody>
      </p:sp>
      <p:pic>
        <p:nvPicPr>
          <p:cNvPr id="13" name="Resim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17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1.4.1. </a:t>
            </a:r>
            <a:r>
              <a:rPr lang="es-CO" sz="4000" dirty="0"/>
              <a:t>PAGINA DE INICIO DE COSTURA</a:t>
            </a:r>
            <a:endParaRPr lang="tr-TR" sz="40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6111" y="2058333"/>
            <a:ext cx="4396341" cy="420024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+mj-lt"/>
              <a:buAutoNum type="arabicPeriod"/>
            </a:pPr>
            <a:r>
              <a:rPr lang="en-US" dirty="0"/>
              <a:t>Se activa cuando se presiona el boton 8.  El tiempo de rotacion en vacio esta configurado para la costura lateral.</a:t>
            </a:r>
          </a:p>
          <a:p>
            <a:pPr algn="just">
              <a:buFont typeface="+mj-lt"/>
              <a:buAutoNum type="arabicPeriod"/>
            </a:pPr>
            <a:r>
              <a:rPr lang="en-US" dirty="0"/>
              <a:t>La velocidad de ralenti del brazo delantero y trasero.</a:t>
            </a:r>
          </a:p>
          <a:p>
            <a:pPr algn="just">
              <a:buFont typeface="+mj-lt"/>
              <a:buAutoNum type="arabicPeriod"/>
            </a:pPr>
            <a:r>
              <a:rPr lang="en-US" dirty="0"/>
              <a:t>Largo de puntada.</a:t>
            </a:r>
          </a:p>
          <a:p>
            <a:pPr algn="just">
              <a:buFont typeface="+mj-lt"/>
              <a:buAutoNum type="arabicPeriod"/>
            </a:pPr>
            <a:r>
              <a:rPr lang="en-US" dirty="0"/>
              <a:t>Coser es el paso inicial.</a:t>
            </a:r>
          </a:p>
          <a:p>
            <a:pPr algn="just">
              <a:buFont typeface="+mj-lt"/>
              <a:buAutoNum type="arabicPeriod"/>
            </a:pPr>
            <a:r>
              <a:rPr lang="en-US" dirty="0"/>
              <a:t>La longitud del cuerpo del antebrazo y la axila.</a:t>
            </a:r>
          </a:p>
          <a:p>
            <a:pPr algn="just">
              <a:buFont typeface="+mj-lt"/>
              <a:buAutoNum type="arabicPeriod"/>
            </a:pPr>
            <a:r>
              <a:rPr lang="en-US" dirty="0"/>
              <a:t>Velocidad del rodillo.</a:t>
            </a:r>
          </a:p>
          <a:p>
            <a:pPr algn="just">
              <a:buFont typeface="+mj-lt"/>
              <a:buAutoNum type="arabicPeriod"/>
            </a:pPr>
            <a:r>
              <a:rPr lang="es-CO" dirty="0"/>
              <a:t>La Velocidad de los engranajes que sirven para limitar el movimiento del material.</a:t>
            </a:r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58" y="2058333"/>
            <a:ext cx="6811077" cy="4069512"/>
          </a:xfrm>
          <a:prstGeom prst="rect">
            <a:avLst/>
          </a:prstGeom>
        </p:spPr>
      </p:pic>
      <p:sp>
        <p:nvSpPr>
          <p:cNvPr id="5" name="Metin kutusu 4">
            <a:hlinkClick r:id="" action="ppaction://hlinkshowjump?jump=nextslide"/>
          </p:cNvPr>
          <p:cNvSpPr txBox="1"/>
          <p:nvPr/>
        </p:nvSpPr>
        <p:spPr>
          <a:xfrm>
            <a:off x="6042412" y="257406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7" name="Metin kutusu 6">
            <a:hlinkClick r:id="" action="ppaction://hlinkshowjump?jump=nextslide"/>
          </p:cNvPr>
          <p:cNvSpPr txBox="1"/>
          <p:nvPr/>
        </p:nvSpPr>
        <p:spPr>
          <a:xfrm>
            <a:off x="6042412" y="297451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6042412" y="337496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6042412" y="3744299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sp>
        <p:nvSpPr>
          <p:cNvPr id="10" name="Metin kutusu 9">
            <a:hlinkClick r:id="" action="ppaction://hlinkshowjump?jump=nextslide"/>
          </p:cNvPr>
          <p:cNvSpPr txBox="1"/>
          <p:nvPr/>
        </p:nvSpPr>
        <p:spPr>
          <a:xfrm>
            <a:off x="6042412" y="420334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5</a:t>
            </a:r>
          </a:p>
        </p:txBody>
      </p:sp>
      <p:sp>
        <p:nvSpPr>
          <p:cNvPr id="11" name="Metin kutusu 10">
            <a:hlinkClick r:id="" action="ppaction://hlinkshowjump?jump=nextslide"/>
          </p:cNvPr>
          <p:cNvSpPr txBox="1"/>
          <p:nvPr/>
        </p:nvSpPr>
        <p:spPr>
          <a:xfrm>
            <a:off x="6042412" y="460379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6</a:t>
            </a:r>
          </a:p>
        </p:txBody>
      </p:sp>
      <p:sp>
        <p:nvSpPr>
          <p:cNvPr id="12" name="Metin kutusu 11">
            <a:hlinkClick r:id="" action="ppaction://hlinkshowjump?jump=nextslide"/>
          </p:cNvPr>
          <p:cNvSpPr txBox="1"/>
          <p:nvPr/>
        </p:nvSpPr>
        <p:spPr>
          <a:xfrm>
            <a:off x="6042412" y="500424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7</a:t>
            </a:r>
          </a:p>
        </p:txBody>
      </p:sp>
      <p:sp>
        <p:nvSpPr>
          <p:cNvPr id="13" name="Metin kutusu 12">
            <a:hlinkClick r:id="" action="ppaction://hlinkshowjump?jump=nextslide"/>
          </p:cNvPr>
          <p:cNvSpPr txBox="1"/>
          <p:nvPr/>
        </p:nvSpPr>
        <p:spPr>
          <a:xfrm>
            <a:off x="6042412" y="5436081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8</a:t>
            </a:r>
          </a:p>
        </p:txBody>
      </p:sp>
      <p:pic>
        <p:nvPicPr>
          <p:cNvPr id="15" name="Resim 1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45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1.4.2. </a:t>
            </a:r>
            <a:r>
              <a:rPr lang="es-CO" dirty="0"/>
              <a:t>PAGINA DE COSER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6111" y="2058333"/>
            <a:ext cx="4396341" cy="420024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Velocidad del brazo delantero.</a:t>
            </a:r>
          </a:p>
          <a:p>
            <a:pPr>
              <a:buFont typeface="+mj-lt"/>
              <a:buAutoNum type="arabicPeriod"/>
            </a:pPr>
            <a:r>
              <a:rPr lang="en-US" dirty="0"/>
              <a:t>Velocidad del brazo trasero.</a:t>
            </a:r>
          </a:p>
          <a:p>
            <a:pPr>
              <a:buFont typeface="+mj-lt"/>
              <a:buAutoNum type="arabicPeriod"/>
            </a:pPr>
            <a:r>
              <a:rPr lang="en-US" dirty="0"/>
              <a:t>Velocidad de la cabeza de la maquina.</a:t>
            </a:r>
          </a:p>
          <a:p>
            <a:pPr>
              <a:buFont typeface="+mj-lt"/>
              <a:buAutoNum type="arabicPeriod"/>
            </a:pPr>
            <a:r>
              <a:rPr lang="en-US" dirty="0"/>
              <a:t>Velocidad de la puntada superpuesta.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78" y="2015147"/>
            <a:ext cx="6641467" cy="3989867"/>
          </a:xfrm>
          <a:prstGeom prst="rect">
            <a:avLst/>
          </a:prstGeom>
        </p:spPr>
      </p:pic>
      <p:sp>
        <p:nvSpPr>
          <p:cNvPr id="5" name="Metin kutusu 4">
            <a:hlinkClick r:id="" action="ppaction://hlinkshowjump?jump=nextslide"/>
          </p:cNvPr>
          <p:cNvSpPr txBox="1"/>
          <p:nvPr/>
        </p:nvSpPr>
        <p:spPr>
          <a:xfrm>
            <a:off x="6042412" y="257406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6" name="Metin kutusu 5">
            <a:hlinkClick r:id="" action="ppaction://hlinkshowjump?jump=nextslide"/>
          </p:cNvPr>
          <p:cNvSpPr txBox="1"/>
          <p:nvPr/>
        </p:nvSpPr>
        <p:spPr>
          <a:xfrm>
            <a:off x="6042412" y="297451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7" name="Metin kutusu 6">
            <a:hlinkClick r:id="" action="ppaction://hlinkshowjump?jump=nextslide"/>
          </p:cNvPr>
          <p:cNvSpPr txBox="1"/>
          <p:nvPr/>
        </p:nvSpPr>
        <p:spPr>
          <a:xfrm>
            <a:off x="6042412" y="337496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6042412" y="3806801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pic>
        <p:nvPicPr>
          <p:cNvPr id="11" name="Resim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7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PANEL GÖRÜNTÜLERİ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52" y="1484758"/>
            <a:ext cx="7767682" cy="4643086"/>
          </a:xfrm>
        </p:spPr>
      </p:pic>
      <p:sp>
        <p:nvSpPr>
          <p:cNvPr id="4" name="Metin kutusu 3">
            <a:hlinkClick r:id="" action="ppaction://hlinkshowjump?jump=nextslide"/>
          </p:cNvPr>
          <p:cNvSpPr txBox="1"/>
          <p:nvPr/>
        </p:nvSpPr>
        <p:spPr>
          <a:xfrm>
            <a:off x="5177661" y="2515956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6" name="Metin kutusu 5">
            <a:hlinkClick r:id="rId3" action="ppaction://hlinksldjump"/>
          </p:cNvPr>
          <p:cNvSpPr txBox="1"/>
          <p:nvPr/>
        </p:nvSpPr>
        <p:spPr>
          <a:xfrm>
            <a:off x="6581237" y="2515956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7" name="Metin kutusu 6">
            <a:hlinkClick r:id="rId4" action="ppaction://hlinksldjump"/>
          </p:cNvPr>
          <p:cNvSpPr txBox="1"/>
          <p:nvPr/>
        </p:nvSpPr>
        <p:spPr>
          <a:xfrm>
            <a:off x="5177660" y="3446708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8" name="Metin kutusu 7">
            <a:hlinkClick r:id="rId5" action="ppaction://hlinksldjump"/>
          </p:cNvPr>
          <p:cNvSpPr txBox="1"/>
          <p:nvPr/>
        </p:nvSpPr>
        <p:spPr>
          <a:xfrm>
            <a:off x="5177660" y="4478748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sp>
        <p:nvSpPr>
          <p:cNvPr id="9" name="Metin kutusu 8">
            <a:hlinkClick r:id="rId6" action="ppaction://hlinksldjump"/>
          </p:cNvPr>
          <p:cNvSpPr txBox="1"/>
          <p:nvPr/>
        </p:nvSpPr>
        <p:spPr>
          <a:xfrm>
            <a:off x="6581238" y="4478748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5</a:t>
            </a:r>
          </a:p>
        </p:txBody>
      </p:sp>
      <p:pic>
        <p:nvPicPr>
          <p:cNvPr id="10" name="Resim 9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68140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44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1.4.3. </a:t>
            </a:r>
            <a:r>
              <a:rPr lang="es-CO" dirty="0"/>
              <a:t>FIN DE LA PAGINA DE COSER.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6111" y="2015148"/>
            <a:ext cx="4396341" cy="420024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Es el paso de costura que se superpondra al fin de la costura.</a:t>
            </a:r>
          </a:p>
          <a:p>
            <a:pPr>
              <a:buFont typeface="+mj-lt"/>
              <a:buAutoNum type="arabicPeriod"/>
            </a:pPr>
            <a:r>
              <a:rPr lang="en-US" dirty="0"/>
              <a:t>Es el tiempo de parada requerido para detenerse al final de la costura.</a:t>
            </a:r>
          </a:p>
          <a:p>
            <a:pPr>
              <a:buFont typeface="+mj-lt"/>
              <a:buAutoNum type="arabicPeriod"/>
            </a:pPr>
            <a:r>
              <a:rPr lang="en-US" dirty="0"/>
              <a:t>Es el momento de enviar la tela al apilamiento al final de la costura .</a:t>
            </a:r>
          </a:p>
          <a:p>
            <a:pPr>
              <a:buFont typeface="+mj-lt"/>
              <a:buAutoNum type="arabicPeriod"/>
            </a:pPr>
            <a:r>
              <a:rPr lang="en-US" dirty="0"/>
              <a:t>El tiempo que le toma al apilador  moverse a la mesa de apilamiento.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90" y="2015147"/>
            <a:ext cx="6735674" cy="4071753"/>
          </a:xfrm>
          <a:prstGeom prst="rect">
            <a:avLst/>
          </a:prstGeom>
        </p:spPr>
      </p:pic>
      <p:sp>
        <p:nvSpPr>
          <p:cNvPr id="5" name="Metin kutusu 4">
            <a:hlinkClick r:id="" action="ppaction://hlinkshowjump?jump=nextslide"/>
          </p:cNvPr>
          <p:cNvSpPr txBox="1"/>
          <p:nvPr/>
        </p:nvSpPr>
        <p:spPr>
          <a:xfrm>
            <a:off x="6042412" y="257406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7" name="Metin kutusu 6">
            <a:hlinkClick r:id="" action="ppaction://hlinkshowjump?jump=nextslide"/>
          </p:cNvPr>
          <p:cNvSpPr txBox="1"/>
          <p:nvPr/>
        </p:nvSpPr>
        <p:spPr>
          <a:xfrm>
            <a:off x="6042412" y="297451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6042412" y="337496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6042412" y="3806801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pic>
        <p:nvPicPr>
          <p:cNvPr id="11" name="Resim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15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1.5.</a:t>
            </a:r>
            <a:r>
              <a:rPr lang="es-CO" dirty="0"/>
              <a:t> PAGINA DE CONTROL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1853248"/>
            <a:ext cx="6104611" cy="3647504"/>
          </a:xfrm>
        </p:spPr>
      </p:pic>
      <p:sp>
        <p:nvSpPr>
          <p:cNvPr id="3" name="Dikdörtgen 2"/>
          <p:cNvSpPr/>
          <p:nvPr/>
        </p:nvSpPr>
        <p:spPr>
          <a:xfrm>
            <a:off x="914636" y="1853248"/>
            <a:ext cx="4767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Es la seccion donde todo el equipo que trabaja en la maquina se monitorea encendido o apagado.</a:t>
            </a:r>
            <a:endParaRPr lang="tr-TR" dirty="0"/>
          </a:p>
        </p:txBody>
      </p:sp>
      <p:pic>
        <p:nvPicPr>
          <p:cNvPr id="6" name="Resim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00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</a:t>
            </a:r>
            <a:r>
              <a:rPr lang="es-CO" dirty="0"/>
              <a:t>COSIDO LATERAL Y</a:t>
            </a:r>
            <a:r>
              <a:rPr lang="tr-TR" dirty="0"/>
              <a:t> 1.SENSOR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2049" y="2978398"/>
            <a:ext cx="4195763" cy="2360116"/>
          </a:xfr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1513" y="2974678"/>
            <a:ext cx="4200525" cy="2362795"/>
          </a:xfrm>
        </p:spPr>
      </p:pic>
      <p:sp>
        <p:nvSpPr>
          <p:cNvPr id="3" name="Dikdörtgen 2"/>
          <p:cNvSpPr/>
          <p:nvPr/>
        </p:nvSpPr>
        <p:spPr>
          <a:xfrm>
            <a:off x="847725" y="2055813"/>
            <a:ext cx="5555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/>
              <a:t>Establece el punto de inicio de costura. Cuando sale la tela gruesa, el detector de costura lateral sube y comienza a coser.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Durante la preparacion, la maquina cuenta el paso y comienza a coser.</a:t>
            </a:r>
            <a:endParaRPr lang="tr-TR" dirty="0"/>
          </a:p>
        </p:txBody>
      </p:sp>
      <p:sp>
        <p:nvSpPr>
          <p:cNvPr id="7" name="Metin kutusu 6">
            <a:hlinkClick r:id="" action="ppaction://hlinkshowjump?jump=nextslide"/>
          </p:cNvPr>
          <p:cNvSpPr txBox="1"/>
          <p:nvPr/>
        </p:nvSpPr>
        <p:spPr>
          <a:xfrm>
            <a:off x="7510154" y="3533141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9553896" y="3533141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pic>
        <p:nvPicPr>
          <p:cNvPr id="9" name="Resim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24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2.SENSOR </a:t>
            </a:r>
            <a:r>
              <a:rPr lang="es-CO" dirty="0"/>
              <a:t>Y</a:t>
            </a:r>
            <a:r>
              <a:rPr lang="tr-TR" dirty="0"/>
              <a:t> 3.SENSOR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1197790" y="1853248"/>
            <a:ext cx="4396341" cy="4200245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s-CO" dirty="0"/>
              <a:t> Al acercarse al final de la costura, cierra el sensor 1 y activa el sensor 3</a:t>
            </a:r>
            <a:endParaRPr lang="en-US" dirty="0"/>
          </a:p>
          <a:p>
            <a:pPr algn="just">
              <a:buFont typeface="+mj-lt"/>
              <a:buAutoNum type="arabicPeriod"/>
            </a:pPr>
            <a:r>
              <a:rPr lang="es-CO" dirty="0"/>
              <a:t>Se asegura que al comienzo de coser y al fin de costura se superponen.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3045" y="2254225"/>
            <a:ext cx="4961356" cy="3398292"/>
          </a:xfrm>
        </p:spPr>
      </p:pic>
      <p:sp>
        <p:nvSpPr>
          <p:cNvPr id="6" name="Metin kutusu 5">
            <a:hlinkClick r:id="" action="ppaction://hlinkshowjump?jump=nextslide"/>
          </p:cNvPr>
          <p:cNvSpPr txBox="1"/>
          <p:nvPr/>
        </p:nvSpPr>
        <p:spPr>
          <a:xfrm>
            <a:off x="9709213" y="3967930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8662102" y="4617279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pic>
        <p:nvPicPr>
          <p:cNvPr id="10" name="Resim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94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</a:t>
            </a:r>
            <a:r>
              <a:rPr lang="es-CO" dirty="0"/>
              <a:t>BRAZO DELANTERO Y TRASERO.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0835" y="2951102"/>
            <a:ext cx="4195763" cy="2360116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1758" y="2947382"/>
            <a:ext cx="4200525" cy="2362795"/>
          </a:xfrm>
        </p:spPr>
      </p:pic>
      <p:sp>
        <p:nvSpPr>
          <p:cNvPr id="3" name="Dikdörtgen 2"/>
          <p:cNvSpPr/>
          <p:nvPr/>
        </p:nvSpPr>
        <p:spPr>
          <a:xfrm>
            <a:off x="804863" y="1853248"/>
            <a:ext cx="51530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O" dirty="0"/>
              <a:t>Se utiliza para sostener y girar la tela al coser . 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s-CO" dirty="0"/>
              <a:t> Al mismo tiempo, proporciona estabilidad de la tela por medio de engranajes.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s-CO" dirty="0"/>
              <a:t>Las longitudes y distancias de costuras deseadas se pueden ajustar desde la sección de costura automática  del panel. Se pueden llevar estuches adicionales a diferentes tamaños.</a:t>
            </a:r>
            <a:endParaRPr lang="tr-TR" dirty="0"/>
          </a:p>
        </p:txBody>
      </p:sp>
      <p:sp>
        <p:nvSpPr>
          <p:cNvPr id="7" name="Metin kutusu 6">
            <a:hlinkClick r:id="" action="ppaction://hlinkshowjump?jump=nextslide"/>
          </p:cNvPr>
          <p:cNvSpPr txBox="1"/>
          <p:nvPr/>
        </p:nvSpPr>
        <p:spPr>
          <a:xfrm>
            <a:off x="9980399" y="3944113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10814454" y="3577838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7207634" y="375944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pic>
        <p:nvPicPr>
          <p:cNvPr id="11" name="Resim 10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22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5. DE</a:t>
            </a:r>
            <a:r>
              <a:rPr lang="es-CO" dirty="0"/>
              <a:t>LIMITACION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8117" y="2440191"/>
            <a:ext cx="5125432" cy="2883055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7102" y="2290372"/>
            <a:ext cx="5118439" cy="31757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40321" y="1853248"/>
            <a:ext cx="43174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 ajusta el tamaño de costura limitado del producto a </a:t>
            </a:r>
            <a:r>
              <a:rPr lang="en-US" dirty="0" err="1"/>
              <a:t>coser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s-CO" dirty="0"/>
              <a:t>Es el grupo que trabaja para    </a:t>
            </a:r>
          </a:p>
          <a:p>
            <a:r>
              <a:rPr lang="es-CO" dirty="0"/>
              <a:t>     mantener el cuerpo mas estable</a:t>
            </a:r>
          </a:p>
          <a:p>
            <a:r>
              <a:rPr lang="es-CO" dirty="0"/>
              <a:t>     durante la costura.</a:t>
            </a:r>
            <a:endParaRPr lang="tr-TR" dirty="0"/>
          </a:p>
        </p:txBody>
      </p:sp>
      <p:sp>
        <p:nvSpPr>
          <p:cNvPr id="7" name="Metin kutusu 6">
            <a:hlinkClick r:id="" action="ppaction://hlinkshowjump?jump=nextslide"/>
          </p:cNvPr>
          <p:cNvSpPr txBox="1"/>
          <p:nvPr/>
        </p:nvSpPr>
        <p:spPr>
          <a:xfrm>
            <a:off x="9980399" y="3944113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6399616" y="3145910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pic>
        <p:nvPicPr>
          <p:cNvPr id="10" name="Resim 9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9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</a:t>
            </a:r>
            <a:r>
              <a:rPr lang="es-CO" dirty="0"/>
              <a:t>BRAZO DE APILAMIENTO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dirty="0"/>
              <a:t>Empuja el producto terminado hacia adelante y los deja en las bandejas de apilamiento.</a:t>
            </a:r>
            <a:endParaRPr lang="en-US" dirty="0"/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2777" y="2465801"/>
            <a:ext cx="5368058" cy="3019532"/>
          </a:xfrm>
        </p:spPr>
      </p:pic>
      <p:pic>
        <p:nvPicPr>
          <p:cNvPr id="8" name="Resim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89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7. </a:t>
            </a:r>
            <a:r>
              <a:rPr lang="es-CO" dirty="0"/>
              <a:t>TIRO TRASERO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CO" dirty="0"/>
              <a:t>Se utiliza para dirigir la tela desde el comienzo de la costura para hacer que el inicio de la costura sea mas estable.</a:t>
            </a:r>
            <a:endParaRPr lang="en-US" dirty="0"/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1354" y="2321939"/>
            <a:ext cx="5343796" cy="3005885"/>
          </a:xfrm>
        </p:spPr>
      </p:pic>
      <p:pic>
        <p:nvPicPr>
          <p:cNvPr id="7" name="Resim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54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8. </a:t>
            </a:r>
            <a:r>
              <a:rPr lang="es-CO" sz="3600" dirty="0"/>
              <a:t>BOTON DE PARADA DE EMERGENCIA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dirty="0"/>
              <a:t>Detiene el sistema por completo.</a:t>
            </a:r>
            <a:endParaRPr lang="en-US" dirty="0"/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0" r="71289"/>
          <a:stretch/>
        </p:blipFill>
        <p:spPr>
          <a:xfrm rot="5400000">
            <a:off x="7505351" y="1269189"/>
            <a:ext cx="2325117" cy="3453418"/>
          </a:xfrm>
        </p:spPr>
      </p:pic>
      <p:pic>
        <p:nvPicPr>
          <p:cNvPr id="7" name="Resim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66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9.</a:t>
            </a:r>
            <a:r>
              <a:rPr lang="es-CO" sz="4000" dirty="0"/>
              <a:t> BOTON DE ENCENDIDO</a:t>
            </a:r>
            <a:r>
              <a:rPr lang="en-US" sz="4000" dirty="0"/>
              <a:t>/</a:t>
            </a:r>
            <a:r>
              <a:rPr lang="es-CO" sz="4000" dirty="0"/>
              <a:t>APAGADO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dirty="0"/>
              <a:t>Es el botón para encender y apagar la maquina por completo.</a:t>
            </a:r>
            <a:endParaRPr lang="en-US" dirty="0"/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2360" y="2388038"/>
            <a:ext cx="5368058" cy="3019532"/>
          </a:xfrm>
        </p:spPr>
      </p:pic>
      <p:pic>
        <p:nvPicPr>
          <p:cNvPr id="7" name="Resim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4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1.1.MANUEL DİKİŞ SAYFASI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2214967"/>
            <a:ext cx="6485574" cy="3937086"/>
          </a:xfr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6111" y="2083388"/>
            <a:ext cx="4396341" cy="420024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tr-TR" dirty="0"/>
              <a:t>Dikiş kalınlığı ayarlanır.</a:t>
            </a:r>
          </a:p>
          <a:p>
            <a:pPr>
              <a:buFont typeface="+mj-lt"/>
              <a:buAutoNum type="arabicPeriod"/>
            </a:pPr>
            <a:r>
              <a:rPr lang="tr-TR" dirty="0"/>
              <a:t>Beden uzunluğu ayarlanır.</a:t>
            </a:r>
          </a:p>
          <a:p>
            <a:pPr>
              <a:buFont typeface="+mj-lt"/>
              <a:buAutoNum type="arabicPeriod"/>
            </a:pPr>
            <a:r>
              <a:rPr lang="tr-TR" dirty="0"/>
              <a:t>Yapılan işleri sıfırlama butonudur.</a:t>
            </a:r>
          </a:p>
          <a:p>
            <a:pPr>
              <a:buFont typeface="+mj-lt"/>
              <a:buAutoNum type="arabicPeriod"/>
            </a:pPr>
            <a:r>
              <a:rPr lang="tr-TR" dirty="0"/>
              <a:t>Yapılacak dikiş işlemlerinin manuel butonlarıdır.</a:t>
            </a:r>
          </a:p>
        </p:txBody>
      </p:sp>
      <p:sp>
        <p:nvSpPr>
          <p:cNvPr id="6" name="Metin kutusu 5">
            <a:hlinkClick r:id="" action="ppaction://hlinkshowjump?jump=nextslide"/>
          </p:cNvPr>
          <p:cNvSpPr txBox="1"/>
          <p:nvPr/>
        </p:nvSpPr>
        <p:spPr>
          <a:xfrm>
            <a:off x="11100789" y="3375765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7" name="Metin kutusu 6">
            <a:hlinkClick r:id="" action="ppaction://hlinkshowjump?jump=nextslide"/>
          </p:cNvPr>
          <p:cNvSpPr txBox="1"/>
          <p:nvPr/>
        </p:nvSpPr>
        <p:spPr>
          <a:xfrm>
            <a:off x="11100788" y="4905895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5682628" y="3998844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8249638" y="3842366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pic>
        <p:nvPicPr>
          <p:cNvPr id="10" name="Resim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66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10. </a:t>
            </a:r>
            <a:r>
              <a:rPr lang="es-CO" dirty="0"/>
              <a:t>LIMPIEZA DE TELA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8083" y="2332554"/>
            <a:ext cx="5392321" cy="3033180"/>
          </a:xfrm>
        </p:spPr>
      </p:pic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CO" dirty="0"/>
              <a:t>Es el mecanismo que empuja hacia adelante para apilar después de terminar  la costura</a:t>
            </a:r>
            <a:endParaRPr lang="en-US" dirty="0"/>
          </a:p>
          <a:p>
            <a:pPr algn="just"/>
            <a:endParaRPr lang="tr-TR" dirty="0"/>
          </a:p>
        </p:txBody>
      </p:sp>
      <p:pic>
        <p:nvPicPr>
          <p:cNvPr id="8" name="Resim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65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11. </a:t>
            </a:r>
            <a:r>
              <a:rPr lang="es-CO" dirty="0"/>
              <a:t>UNIDAD APILADORA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CO" dirty="0"/>
              <a:t>Hay productos para coser en la mesa superior.</a:t>
            </a:r>
            <a:endParaRPr lang="en-US" dirty="0"/>
          </a:p>
          <a:p>
            <a:pPr algn="just"/>
            <a:r>
              <a:rPr lang="es-CO" dirty="0"/>
              <a:t>La bandeja inferior contiene productos terminados.</a:t>
            </a:r>
            <a:endParaRPr lang="en-US" dirty="0"/>
          </a:p>
          <a:p>
            <a:pPr algn="just"/>
            <a:r>
              <a:rPr lang="es-CO" dirty="0"/>
              <a:t>El medidor de apilamiento deja la mesa inferior apilada.</a:t>
            </a:r>
          </a:p>
          <a:p>
            <a:pPr algn="just"/>
            <a:endParaRPr lang="es-CO" dirty="0"/>
          </a:p>
          <a:p>
            <a:pPr algn="just"/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9575" y="2283833"/>
            <a:ext cx="5659211" cy="3183306"/>
          </a:xfrm>
        </p:spPr>
      </p:pic>
      <p:pic>
        <p:nvPicPr>
          <p:cNvPr id="7" name="Resim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0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1.2.PROGRAM SAYFASI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01" y="2203898"/>
            <a:ext cx="6390121" cy="3842059"/>
          </a:xfr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952131" y="2056091"/>
            <a:ext cx="4396341" cy="4200245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tr-TR" dirty="0"/>
              <a:t>Masura sıfırlama butonudur.</a:t>
            </a:r>
          </a:p>
          <a:p>
            <a:pPr algn="just">
              <a:buFont typeface="+mj-lt"/>
              <a:buAutoNum type="arabicPeriod"/>
            </a:pPr>
            <a:r>
              <a:rPr lang="tr-TR" dirty="0"/>
              <a:t>Hafızada ki programların olduğu bölümdür.</a:t>
            </a:r>
          </a:p>
          <a:p>
            <a:pPr algn="just">
              <a:buFont typeface="+mj-lt"/>
              <a:buAutoNum type="arabicPeriod"/>
            </a:pPr>
            <a:r>
              <a:rPr lang="tr-TR" dirty="0"/>
              <a:t>Hafızada ki programları seçme ve kaydetme butonlarıdır.</a:t>
            </a:r>
          </a:p>
          <a:p>
            <a:pPr algn="just">
              <a:buFont typeface="+mj-lt"/>
              <a:buAutoNum type="arabicPeriod"/>
            </a:pPr>
            <a:r>
              <a:rPr lang="tr-TR" dirty="0"/>
              <a:t>Aktif programı gösterme ve kopyalama butonudur.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223378" y="4189863"/>
            <a:ext cx="3002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8760278" y="3277738"/>
            <a:ext cx="3002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8774617" y="4759700"/>
            <a:ext cx="3002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984630" y="5353592"/>
            <a:ext cx="3002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pic>
        <p:nvPicPr>
          <p:cNvPr id="11" name="Resim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3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1.3.TEST SAYFASI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88" y="2151626"/>
            <a:ext cx="6655844" cy="4003514"/>
          </a:xfr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6111" y="2151626"/>
            <a:ext cx="4396341" cy="4200245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tr-TR" dirty="0"/>
              <a:t>Makine start alınır ve gerekli ayarlamaların yapılacağı manuel moda geçilir.</a:t>
            </a:r>
          </a:p>
          <a:p>
            <a:pPr algn="just">
              <a:buFont typeface="+mj-lt"/>
              <a:buAutoNum type="arabicPeriod"/>
            </a:pPr>
            <a:r>
              <a:rPr lang="tr-TR" dirty="0"/>
              <a:t>Herhangi bir hata ile karşılaşıldığında makine sadece steplerini durdurur ve o sürece kadar ki ayarların bozulması önler.</a:t>
            </a:r>
          </a:p>
        </p:txBody>
      </p:sp>
      <p:sp>
        <p:nvSpPr>
          <p:cNvPr id="6" name="Metin kutusu 5">
            <a:hlinkClick r:id="" action="ppaction://hlinkshowjump?jump=nextslide"/>
          </p:cNvPr>
          <p:cNvSpPr txBox="1"/>
          <p:nvPr/>
        </p:nvSpPr>
        <p:spPr>
          <a:xfrm>
            <a:off x="7338950" y="3693183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7" name="Metin kutusu 6">
            <a:hlinkClick r:id="" action="ppaction://hlinkshowjump?jump=nextslide"/>
          </p:cNvPr>
          <p:cNvSpPr txBox="1"/>
          <p:nvPr/>
        </p:nvSpPr>
        <p:spPr>
          <a:xfrm>
            <a:off x="9603041" y="3693183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pic>
        <p:nvPicPr>
          <p:cNvPr id="9" name="Resim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5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1.4. OTOMATİK DİKİŞ SAYFASI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10338"/>
            <a:ext cx="4392597" cy="2778408"/>
          </a:xfrm>
        </p:spPr>
      </p:pic>
      <p:pic>
        <p:nvPicPr>
          <p:cNvPr id="6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61" y="4088746"/>
            <a:ext cx="4395787" cy="2769254"/>
          </a:xfrm>
        </p:spPr>
      </p:pic>
      <p:pic>
        <p:nvPicPr>
          <p:cNvPr id="7" name="İçerik Yer Tutucus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14" y="1310338"/>
            <a:ext cx="4628748" cy="2778408"/>
          </a:xfrm>
          <a:prstGeom prst="rect">
            <a:avLst/>
          </a:prstGeom>
        </p:spPr>
      </p:pic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2164357" y="2330210"/>
            <a:ext cx="13561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DİKİŞ BAŞI</a:t>
            </a:r>
          </a:p>
        </p:txBody>
      </p:sp>
      <p:sp>
        <p:nvSpPr>
          <p:cNvPr id="9" name="Metin kutusu 8">
            <a:hlinkClick r:id="rId5" action="ppaction://hlinksldjump"/>
          </p:cNvPr>
          <p:cNvSpPr txBox="1"/>
          <p:nvPr/>
        </p:nvSpPr>
        <p:spPr>
          <a:xfrm>
            <a:off x="8781808" y="2330210"/>
            <a:ext cx="8177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DİKİŞ</a:t>
            </a:r>
          </a:p>
        </p:txBody>
      </p:sp>
      <p:sp>
        <p:nvSpPr>
          <p:cNvPr id="10" name="Metin kutusu 9">
            <a:hlinkClick r:id="rId6" action="ppaction://hlinksldjump"/>
          </p:cNvPr>
          <p:cNvSpPr txBox="1"/>
          <p:nvPr/>
        </p:nvSpPr>
        <p:spPr>
          <a:xfrm>
            <a:off x="5348472" y="5288707"/>
            <a:ext cx="14071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DİKİŞ SONU</a:t>
            </a:r>
          </a:p>
        </p:txBody>
      </p:sp>
      <p:pic>
        <p:nvPicPr>
          <p:cNvPr id="12" name="Resim 1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8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1.4.1. DİKİŞ BAŞI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6111" y="2058333"/>
            <a:ext cx="4396341" cy="4200245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tr-TR" dirty="0"/>
              <a:t>8 numaralı butona basıldığı zaman aktive edilir. Yan dikiş için boşta dönme zamanı ayarlanır.</a:t>
            </a:r>
          </a:p>
          <a:p>
            <a:pPr algn="just">
              <a:buFont typeface="+mj-lt"/>
              <a:buAutoNum type="arabicPeriod"/>
            </a:pPr>
            <a:r>
              <a:rPr lang="tr-TR" dirty="0"/>
              <a:t>Ön ve arka kolun boşta dönüş hızıdır.</a:t>
            </a:r>
          </a:p>
          <a:p>
            <a:pPr algn="just">
              <a:buFont typeface="+mj-lt"/>
              <a:buAutoNum type="arabicPeriod"/>
            </a:pPr>
            <a:r>
              <a:rPr lang="tr-TR" dirty="0"/>
              <a:t>Makine dikiş adımıdır.</a:t>
            </a:r>
          </a:p>
          <a:p>
            <a:pPr algn="just">
              <a:buFont typeface="+mj-lt"/>
              <a:buAutoNum type="arabicPeriod"/>
            </a:pPr>
            <a:r>
              <a:rPr lang="tr-TR" dirty="0"/>
              <a:t>Dikiş başlangıç adımıdır.</a:t>
            </a:r>
          </a:p>
          <a:p>
            <a:pPr algn="just">
              <a:buFont typeface="+mj-lt"/>
              <a:buAutoNum type="arabicPeriod"/>
            </a:pPr>
            <a:r>
              <a:rPr lang="tr-TR" dirty="0"/>
              <a:t>Ön ve arka kolun beden uzunluğudur.</a:t>
            </a:r>
          </a:p>
          <a:p>
            <a:pPr algn="just">
              <a:buFont typeface="+mj-lt"/>
              <a:buAutoNum type="arabicPeriod"/>
            </a:pPr>
            <a:r>
              <a:rPr lang="tr-TR" dirty="0"/>
              <a:t>Merdane dönüş hızıdır.</a:t>
            </a:r>
          </a:p>
          <a:p>
            <a:pPr algn="just">
              <a:buFont typeface="+mj-lt"/>
              <a:buAutoNum type="arabicPeriod"/>
            </a:pPr>
            <a:r>
              <a:rPr lang="tr-TR" dirty="0"/>
              <a:t>Ön ve arka kolda ki hareket kısıtlayıcı dişlilerin hızlarıdır.</a:t>
            </a:r>
          </a:p>
        </p:txBody>
      </p:sp>
      <p:pic>
        <p:nvPicPr>
          <p:cNvPr id="7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11" y="2058333"/>
            <a:ext cx="6696385" cy="4235601"/>
          </a:xfrm>
        </p:spPr>
      </p:pic>
      <p:sp>
        <p:nvSpPr>
          <p:cNvPr id="5" name="Metin kutusu 4">
            <a:hlinkClick r:id="" action="ppaction://hlinkshowjump?jump=nextslide"/>
          </p:cNvPr>
          <p:cNvSpPr txBox="1"/>
          <p:nvPr/>
        </p:nvSpPr>
        <p:spPr>
          <a:xfrm>
            <a:off x="6042412" y="257406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6" name="Metin kutusu 5">
            <a:hlinkClick r:id="" action="ppaction://hlinkshowjump?jump=nextslide"/>
          </p:cNvPr>
          <p:cNvSpPr txBox="1"/>
          <p:nvPr/>
        </p:nvSpPr>
        <p:spPr>
          <a:xfrm>
            <a:off x="6042412" y="297451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6042412" y="337496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6042412" y="3806801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sp>
        <p:nvSpPr>
          <p:cNvPr id="10" name="Metin kutusu 9">
            <a:hlinkClick r:id="" action="ppaction://hlinkshowjump?jump=nextslide"/>
          </p:cNvPr>
          <p:cNvSpPr txBox="1"/>
          <p:nvPr/>
        </p:nvSpPr>
        <p:spPr>
          <a:xfrm>
            <a:off x="6042412" y="420334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5</a:t>
            </a:r>
          </a:p>
        </p:txBody>
      </p:sp>
      <p:sp>
        <p:nvSpPr>
          <p:cNvPr id="11" name="Metin kutusu 10">
            <a:hlinkClick r:id="" action="ppaction://hlinkshowjump?jump=nextslide"/>
          </p:cNvPr>
          <p:cNvSpPr txBox="1"/>
          <p:nvPr/>
        </p:nvSpPr>
        <p:spPr>
          <a:xfrm>
            <a:off x="6042412" y="460379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6</a:t>
            </a:r>
          </a:p>
        </p:txBody>
      </p:sp>
      <p:sp>
        <p:nvSpPr>
          <p:cNvPr id="12" name="Metin kutusu 11">
            <a:hlinkClick r:id="" action="ppaction://hlinkshowjump?jump=nextslide"/>
          </p:cNvPr>
          <p:cNvSpPr txBox="1"/>
          <p:nvPr/>
        </p:nvSpPr>
        <p:spPr>
          <a:xfrm>
            <a:off x="6042412" y="500424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7</a:t>
            </a:r>
          </a:p>
        </p:txBody>
      </p:sp>
      <p:sp>
        <p:nvSpPr>
          <p:cNvPr id="13" name="Metin kutusu 12">
            <a:hlinkClick r:id="" action="ppaction://hlinkshowjump?jump=nextslide"/>
          </p:cNvPr>
          <p:cNvSpPr txBox="1"/>
          <p:nvPr/>
        </p:nvSpPr>
        <p:spPr>
          <a:xfrm>
            <a:off x="6042412" y="5436081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8</a:t>
            </a:r>
          </a:p>
        </p:txBody>
      </p:sp>
      <p:pic>
        <p:nvPicPr>
          <p:cNvPr id="15" name="Resim 1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1.4.2. DİKİŞ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6111" y="2056090"/>
            <a:ext cx="4396341" cy="420024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tr-TR" dirty="0"/>
              <a:t>Ön kol hızıdır.</a:t>
            </a:r>
          </a:p>
          <a:p>
            <a:pPr>
              <a:buFont typeface="+mj-lt"/>
              <a:buAutoNum type="arabicPeriod"/>
            </a:pPr>
            <a:r>
              <a:rPr lang="tr-TR" dirty="0"/>
              <a:t>Arka kol hızıdır.</a:t>
            </a:r>
          </a:p>
          <a:p>
            <a:pPr>
              <a:buFont typeface="+mj-lt"/>
              <a:buAutoNum type="arabicPeriod"/>
            </a:pPr>
            <a:r>
              <a:rPr lang="tr-TR" dirty="0"/>
              <a:t>Makine kafa hızıdır.</a:t>
            </a:r>
          </a:p>
          <a:p>
            <a:pPr>
              <a:buFont typeface="+mj-lt"/>
              <a:buAutoNum type="arabicPeriod"/>
            </a:pPr>
            <a:r>
              <a:rPr lang="tr-TR" dirty="0"/>
              <a:t>Üst üste dikiş hızıdır.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41" y="2058333"/>
            <a:ext cx="6768278" cy="4055864"/>
          </a:xfrm>
          <a:prstGeom prst="rect">
            <a:avLst/>
          </a:prstGeom>
        </p:spPr>
      </p:pic>
      <p:sp>
        <p:nvSpPr>
          <p:cNvPr id="5" name="Metin kutusu 4">
            <a:hlinkClick r:id="" action="ppaction://hlinkshowjump?jump=nextslide"/>
          </p:cNvPr>
          <p:cNvSpPr txBox="1"/>
          <p:nvPr/>
        </p:nvSpPr>
        <p:spPr>
          <a:xfrm>
            <a:off x="6042412" y="257406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6" name="Metin kutusu 5">
            <a:hlinkClick r:id="" action="ppaction://hlinkshowjump?jump=nextslide"/>
          </p:cNvPr>
          <p:cNvSpPr txBox="1"/>
          <p:nvPr/>
        </p:nvSpPr>
        <p:spPr>
          <a:xfrm>
            <a:off x="6042412" y="297451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8" name="Metin kutusu 7">
            <a:hlinkClick r:id="" action="ppaction://hlinkshowjump?jump=nextslide"/>
          </p:cNvPr>
          <p:cNvSpPr txBox="1"/>
          <p:nvPr/>
        </p:nvSpPr>
        <p:spPr>
          <a:xfrm>
            <a:off x="6042412" y="3374967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6042412" y="3806801"/>
            <a:ext cx="341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pic>
        <p:nvPicPr>
          <p:cNvPr id="12" name="Resim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27262" r="27504" b="27962"/>
          <a:stretch/>
        </p:blipFill>
        <p:spPr>
          <a:xfrm>
            <a:off x="11385231" y="153852"/>
            <a:ext cx="622224" cy="6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24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4507</TotalTime>
  <Words>1260</Words>
  <Application>Microsoft Office PowerPoint</Application>
  <PresentationFormat>Widescreen</PresentationFormat>
  <Paragraphs>256</Paragraphs>
  <Slides>41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Century Gothic</vt:lpstr>
      <vt:lpstr>Wingdings 3</vt:lpstr>
      <vt:lpstr>İyon</vt:lpstr>
      <vt:lpstr>Apresentação do PowerPoint</vt:lpstr>
      <vt:lpstr>MAKİNA GÖRÜNTÜLER</vt:lpstr>
      <vt:lpstr>1. PANEL GÖRÜNTÜLERİ</vt:lpstr>
      <vt:lpstr>1.1.MANUEL DİKİŞ SAYFASI</vt:lpstr>
      <vt:lpstr>1.2.PROGRAM SAYFASI</vt:lpstr>
      <vt:lpstr>1.3.TEST SAYFASI</vt:lpstr>
      <vt:lpstr>1.4. OTOMATİK DİKİŞ SAYFASI</vt:lpstr>
      <vt:lpstr>1.4.1. DİKİŞ BAŞI</vt:lpstr>
      <vt:lpstr>1.4.2. DİKİŞ</vt:lpstr>
      <vt:lpstr>1.4.3. DİKİŞ SONU</vt:lpstr>
      <vt:lpstr>1.5. KONTROL SAYFASI</vt:lpstr>
      <vt:lpstr>2. YAN DİKİŞ VE 1.SENSÖR</vt:lpstr>
      <vt:lpstr>3. 2.SENSÖR VE 3.SENSÖR</vt:lpstr>
      <vt:lpstr>4. ÖN VE ARKA KOL</vt:lpstr>
      <vt:lpstr>5. SINIRLANDIRMA</vt:lpstr>
      <vt:lpstr>6. İSTİFLEME DAYAMASI</vt:lpstr>
      <vt:lpstr>7. ARKA ÇEKTİRME</vt:lpstr>
      <vt:lpstr>8. ACİL STOP BUTONU</vt:lpstr>
      <vt:lpstr>9. AÇ/KAPA BUTONU</vt:lpstr>
      <vt:lpstr>10. KUMAŞ TOKATLAMA</vt:lpstr>
      <vt:lpstr>11. İSTİFLEME ÜNİTESİ</vt:lpstr>
      <vt:lpstr>IMÁGENES DE LA MAQUINA.</vt:lpstr>
      <vt:lpstr>1. PAGINA DE INICIO.</vt:lpstr>
      <vt:lpstr>1.1.PAGINA DE PUNTADA MANUAL</vt:lpstr>
      <vt:lpstr>1.2.PAGINA DE PROGRAMAS</vt:lpstr>
      <vt:lpstr>1.3. PAGINA DE PRUEBA.</vt:lpstr>
      <vt:lpstr>1.4. Pagina de puntadas automáticas</vt:lpstr>
      <vt:lpstr>1.4.1. PAGINA DE INICIO DE COSTURA</vt:lpstr>
      <vt:lpstr>1.4.2. PAGINA DE COSER</vt:lpstr>
      <vt:lpstr>1.4.3. FIN DE LA PAGINA DE COSER.</vt:lpstr>
      <vt:lpstr>1.5. PAGINA DE CONTROL</vt:lpstr>
      <vt:lpstr>2. COSIDO LATERAL Y 1.SENSOR</vt:lpstr>
      <vt:lpstr>3. 2.SENSOR Y 3.SENSOR</vt:lpstr>
      <vt:lpstr>4. BRAZO DELANTERO Y TRASERO.</vt:lpstr>
      <vt:lpstr>5. DELIMITACION</vt:lpstr>
      <vt:lpstr>6. BRAZO DE APILAMIENTO</vt:lpstr>
      <vt:lpstr>7. TIRO TRASERO</vt:lpstr>
      <vt:lpstr>8. BOTON DE PARADA DE EMERGENCIA</vt:lpstr>
      <vt:lpstr>9. BOTON DE ENCENDIDO/APAGADO</vt:lpstr>
      <vt:lpstr>10. LIMPIEZA DE TELA</vt:lpstr>
      <vt:lpstr>11. UNIDAD APILADORA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Samet Can Ay</dc:creator>
  <cp:lastModifiedBy>Janaína</cp:lastModifiedBy>
  <cp:revision>69</cp:revision>
  <cp:lastPrinted>2019-07-22T08:15:34Z</cp:lastPrinted>
  <dcterms:created xsi:type="dcterms:W3CDTF">2019-07-10T10:50:59Z</dcterms:created>
  <dcterms:modified xsi:type="dcterms:W3CDTF">2019-11-12T11:05:39Z</dcterms:modified>
</cp:coreProperties>
</file>