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0"/>
  </p:notesMasterIdLst>
  <p:handoutMasterIdLst>
    <p:handoutMasterId r:id="rId21"/>
  </p:handoutMasterIdLst>
  <p:sldIdLst>
    <p:sldId id="409" r:id="rId2"/>
    <p:sldId id="607" r:id="rId3"/>
    <p:sldId id="618" r:id="rId4"/>
    <p:sldId id="619" r:id="rId5"/>
    <p:sldId id="631" r:id="rId6"/>
    <p:sldId id="635" r:id="rId7"/>
    <p:sldId id="634" r:id="rId8"/>
    <p:sldId id="632" r:id="rId9"/>
    <p:sldId id="639" r:id="rId10"/>
    <p:sldId id="633" r:id="rId11"/>
    <p:sldId id="638" r:id="rId12"/>
    <p:sldId id="623" r:id="rId13"/>
    <p:sldId id="624" r:id="rId14"/>
    <p:sldId id="625" r:id="rId15"/>
    <p:sldId id="626" r:id="rId16"/>
    <p:sldId id="640" r:id="rId17"/>
    <p:sldId id="641" r:id="rId18"/>
    <p:sldId id="613" r:id="rId19"/>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4">
          <p15:clr>
            <a:srgbClr val="A4A3A4"/>
          </p15:clr>
        </p15:guide>
        <p15:guide id="2" pos="341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FFA"/>
    <a:srgbClr val="D2DDF5"/>
    <a:srgbClr val="F2F5F8"/>
    <a:srgbClr val="1E90C5"/>
    <a:srgbClr val="03478A"/>
    <a:srgbClr val="0073AD"/>
    <a:srgbClr val="353C42"/>
    <a:srgbClr val="F2F519"/>
    <a:srgbClr val="003F7A"/>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0" autoAdjust="0"/>
    <p:restoredTop sz="94660"/>
  </p:normalViewPr>
  <p:slideViewPr>
    <p:cSldViewPr snapToGrid="0">
      <p:cViewPr varScale="1">
        <p:scale>
          <a:sx n="115" d="100"/>
          <a:sy n="115" d="100"/>
        </p:scale>
        <p:origin x="372" y="102"/>
      </p:cViewPr>
      <p:guideLst>
        <p:guide orient="horz" pos="524"/>
        <p:guide pos="3412"/>
      </p:guideLst>
    </p:cSldViewPr>
  </p:slideViewPr>
  <p:notesTextViewPr>
    <p:cViewPr>
      <p:scale>
        <a:sx n="3" d="2"/>
        <a:sy n="3" d="2"/>
      </p:scale>
      <p:origin x="0" y="0"/>
    </p:cViewPr>
  </p:notesTextViewPr>
  <p:notesViewPr>
    <p:cSldViewPr snapToGrid="0">
      <p:cViewPr varScale="1">
        <p:scale>
          <a:sx n="50" d="100"/>
          <a:sy n="50" d="100"/>
        </p:scale>
        <p:origin x="2970"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2D23B2-64AC-4C79-91D2-E91A0DFEE6F7}" type="datetimeFigureOut">
              <a:rPr lang="zh-CN" altLang="en-US" smtClean="0"/>
              <a:t>2025/10/14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C1A548-8A42-40BC-BB1B-2107EFF7730E}"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D22D8E-6C6F-41D9-A4C5-D727B96ADCC9}" type="datetimeFigureOut">
              <a:rPr lang="zh-CN" altLang="en-US" smtClean="0"/>
              <a:t>2025/10/14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A68F1F-ECF8-4169-A92F-3144E5C5912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2F5F8"/>
        </a:solidFill>
        <a:effectLst/>
      </p:bgPr>
    </p:bg>
    <p:spTree>
      <p:nvGrpSpPr>
        <p:cNvPr id="1" name=""/>
        <p:cNvGrpSpPr/>
        <p:nvPr/>
      </p:nvGrpSpPr>
      <p:grpSpPr>
        <a:xfrm>
          <a:off x="0" y="0"/>
          <a:ext cx="0" cy="0"/>
          <a:chOff x="0" y="0"/>
          <a:chExt cx="0" cy="0"/>
        </a:xfrm>
      </p:grpSpPr>
      <p:pic>
        <p:nvPicPr>
          <p:cNvPr id="12" name="图片 11" descr="奔马VI基础系统修改-35"/>
          <p:cNvPicPr>
            <a:picLocks noChangeAspect="1"/>
          </p:cNvPicPr>
          <p:nvPr userDrawn="1"/>
        </p:nvPicPr>
        <p:blipFill>
          <a:blip r:embed="rId2">
            <a:alphaModFix amt="62000"/>
          </a:blip>
          <a:stretch>
            <a:fillRect/>
          </a:stretch>
        </p:blipFill>
        <p:spPr>
          <a:xfrm>
            <a:off x="10168130" y="427593"/>
            <a:ext cx="1677171" cy="361063"/>
          </a:xfrm>
          <a:prstGeom prst="rect">
            <a:avLst/>
          </a:prstGeom>
        </p:spPr>
      </p:pic>
      <p:sp>
        <p:nvSpPr>
          <p:cNvPr id="8" name="Rectangle 15"/>
          <p:cNvSpPr/>
          <p:nvPr userDrawn="1"/>
        </p:nvSpPr>
        <p:spPr>
          <a:xfrm>
            <a:off x="11368300" y="6418758"/>
            <a:ext cx="36000" cy="10800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4"/>
          <p:cNvSpPr txBox="1"/>
          <p:nvPr userDrawn="1"/>
        </p:nvSpPr>
        <p:spPr>
          <a:xfrm>
            <a:off x="10610374" y="6342777"/>
            <a:ext cx="1064419" cy="259080"/>
          </a:xfrm>
          <a:prstGeom prst="rect">
            <a:avLst/>
          </a:prstGeom>
          <a:noFill/>
        </p:spPr>
        <p:txBody>
          <a:bodyPr lIns="90533" tIns="45266" rIns="90533" bIns="45266">
            <a:spAutoFit/>
          </a:bodyPr>
          <a:lstStyle/>
          <a:p>
            <a:pPr algn="r" fontAlgn="auto">
              <a:spcBef>
                <a:spcPts val="0"/>
              </a:spcBef>
              <a:spcAft>
                <a:spcPts val="0"/>
              </a:spcAft>
              <a:defRPr/>
            </a:pPr>
            <a:fld id="{40C27DCC-E927-42C0-A458-D13BA3959F2B}" type="slidenum">
              <a:rPr lang="zh-CN" altLang="en-US" sz="1100">
                <a:solidFill>
                  <a:srgbClr val="353C42"/>
                </a:solidFill>
                <a:latin typeface="微软雅黑" panose="020B0503020204020204" pitchFamily="34" charset="-122"/>
                <a:ea typeface="微软雅黑" panose="020B0503020204020204" pitchFamily="34" charset="-122"/>
              </a:rPr>
              <a:t>‹#›</a:t>
            </a:fld>
            <a:endParaRPr lang="en-US" altLang="zh-CN" sz="1100" dirty="0">
              <a:solidFill>
                <a:srgbClr val="353C42"/>
              </a:solidFill>
              <a:latin typeface="微软雅黑" panose="020B0503020204020204" pitchFamily="34" charset="-122"/>
              <a:ea typeface="微软雅黑" panose="020B0503020204020204" pitchFamily="34" charset="-122"/>
            </a:endParaRPr>
          </a:p>
        </p:txBody>
      </p:sp>
      <p:pic>
        <p:nvPicPr>
          <p:cNvPr id="2" name="图片 1" descr="奔马VI基础系统修改-34">
            <a:extLst>
              <a:ext uri="{FF2B5EF4-FFF2-40B4-BE49-F238E27FC236}">
                <a16:creationId xmlns:a16="http://schemas.microsoft.com/office/drawing/2014/main" id="{7A1B16E9-EB9E-D733-819C-36D579B44391}"/>
              </a:ext>
            </a:extLst>
          </p:cNvPr>
          <p:cNvPicPr>
            <a:picLocks noChangeAspect="1"/>
          </p:cNvPicPr>
          <p:nvPr userDrawn="1"/>
        </p:nvPicPr>
        <p:blipFill>
          <a:blip r:embed="rId3"/>
          <a:stretch>
            <a:fillRect/>
          </a:stretch>
        </p:blipFill>
        <p:spPr>
          <a:xfrm>
            <a:off x="560705" y="294640"/>
            <a:ext cx="1405890" cy="596900"/>
          </a:xfrm>
          <a:prstGeom prst="rect">
            <a:avLst/>
          </a:prstGeom>
        </p:spPr>
      </p:pic>
      <p:pic>
        <p:nvPicPr>
          <p:cNvPr id="3" name="图片 2">
            <a:extLst>
              <a:ext uri="{FF2B5EF4-FFF2-40B4-BE49-F238E27FC236}">
                <a16:creationId xmlns:a16="http://schemas.microsoft.com/office/drawing/2014/main" id="{4091061D-7D14-E2E7-6416-44B73EEF8427}"/>
              </a:ext>
            </a:extLst>
          </p:cNvPr>
          <p:cNvPicPr>
            <a:picLocks noChangeAspect="1"/>
          </p:cNvPicPr>
          <p:nvPr userDrawn="1"/>
        </p:nvPicPr>
        <p:blipFill>
          <a:blip r:embed="rId4"/>
          <a:stretch>
            <a:fillRect/>
          </a:stretch>
        </p:blipFill>
        <p:spPr>
          <a:xfrm>
            <a:off x="560705" y="6376316"/>
            <a:ext cx="1196340" cy="300883"/>
          </a:xfrm>
          <a:prstGeom prst="rect">
            <a:avLst/>
          </a:prstGeom>
        </p:spPr>
      </p:pic>
      <p:sp>
        <p:nvSpPr>
          <p:cNvPr id="10" name="任意多边形 13">
            <a:extLst>
              <a:ext uri="{FF2B5EF4-FFF2-40B4-BE49-F238E27FC236}">
                <a16:creationId xmlns:a16="http://schemas.microsoft.com/office/drawing/2014/main" id="{90F75FBC-155D-5182-DD7B-921DC44C5D95}"/>
              </a:ext>
            </a:extLst>
          </p:cNvPr>
          <p:cNvSpPr/>
          <p:nvPr userDrawn="1"/>
        </p:nvSpPr>
        <p:spPr>
          <a:xfrm>
            <a:off x="5979160" y="0"/>
            <a:ext cx="6224905" cy="240030"/>
          </a:xfrm>
          <a:custGeom>
            <a:avLst/>
            <a:gdLst>
              <a:gd name="connsiteX0" fmla="*/ 653 w 9232"/>
              <a:gd name="connsiteY0" fmla="*/ 0 h 1064"/>
              <a:gd name="connsiteX1" fmla="*/ 9232 w 9232"/>
              <a:gd name="connsiteY1" fmla="*/ 4 h 1064"/>
              <a:gd name="connsiteX2" fmla="*/ 9232 w 9232"/>
              <a:gd name="connsiteY2" fmla="*/ 1064 h 1064"/>
              <a:gd name="connsiteX3" fmla="*/ 0 w 9232"/>
              <a:gd name="connsiteY3" fmla="*/ 1062 h 1064"/>
              <a:gd name="connsiteX4" fmla="*/ 653 w 9232"/>
              <a:gd name="connsiteY4" fmla="*/ 0 h 1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2" h="1064">
                <a:moveTo>
                  <a:pt x="653" y="0"/>
                </a:moveTo>
                <a:lnTo>
                  <a:pt x="9232" y="4"/>
                </a:lnTo>
                <a:lnTo>
                  <a:pt x="9232" y="1064"/>
                </a:lnTo>
                <a:lnTo>
                  <a:pt x="0" y="1062"/>
                </a:lnTo>
                <a:cubicBezTo>
                  <a:pt x="-15" y="350"/>
                  <a:pt x="438" y="52"/>
                  <a:pt x="653" y="0"/>
                </a:cubicBezTo>
                <a:close/>
              </a:path>
            </a:pathLst>
          </a:custGeom>
          <a:solidFill>
            <a:srgbClr val="353C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4">
            <a:extLst>
              <a:ext uri="{FF2B5EF4-FFF2-40B4-BE49-F238E27FC236}">
                <a16:creationId xmlns:a16="http://schemas.microsoft.com/office/drawing/2014/main" id="{52D590EC-F197-EA10-B1F7-2D569232926A}"/>
              </a:ext>
            </a:extLst>
          </p:cNvPr>
          <p:cNvSpPr/>
          <p:nvPr userDrawn="1"/>
        </p:nvSpPr>
        <p:spPr>
          <a:xfrm>
            <a:off x="0" y="0"/>
            <a:ext cx="7386320" cy="240030"/>
          </a:xfrm>
          <a:custGeom>
            <a:avLst/>
            <a:gdLst>
              <a:gd name="connsiteX0" fmla="*/ 3 w 10552"/>
              <a:gd name="connsiteY0" fmla="*/ 2 h 378"/>
              <a:gd name="connsiteX1" fmla="*/ 10552 w 10552"/>
              <a:gd name="connsiteY1" fmla="*/ 0 h 378"/>
              <a:gd name="connsiteX2" fmla="*/ 10107 w 10552"/>
              <a:gd name="connsiteY2" fmla="*/ 377 h 378"/>
              <a:gd name="connsiteX3" fmla="*/ 0 w 10552"/>
              <a:gd name="connsiteY3" fmla="*/ 378 h 378"/>
              <a:gd name="connsiteX4" fmla="*/ 3 w 10552"/>
              <a:gd name="connsiteY4" fmla="*/ 2 h 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2" h="378">
                <a:moveTo>
                  <a:pt x="3" y="2"/>
                </a:moveTo>
                <a:lnTo>
                  <a:pt x="10552" y="0"/>
                </a:lnTo>
                <a:cubicBezTo>
                  <a:pt x="10274" y="-4"/>
                  <a:pt x="10122" y="179"/>
                  <a:pt x="10107" y="377"/>
                </a:cubicBezTo>
                <a:lnTo>
                  <a:pt x="0" y="378"/>
                </a:lnTo>
                <a:lnTo>
                  <a:pt x="3" y="2"/>
                </a:lnTo>
                <a:close/>
              </a:path>
            </a:pathLst>
          </a:custGeom>
          <a:solidFill>
            <a:srgbClr val="0347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2" name="图片 11" descr="奔马VI基础系统修改-35"/>
          <p:cNvPicPr>
            <a:picLocks noChangeAspect="1"/>
          </p:cNvPicPr>
          <p:nvPr userDrawn="1"/>
        </p:nvPicPr>
        <p:blipFill>
          <a:blip r:embed="rId2">
            <a:alphaModFix amt="62000"/>
          </a:blip>
          <a:stretch>
            <a:fillRect/>
          </a:stretch>
        </p:blipFill>
        <p:spPr>
          <a:xfrm>
            <a:off x="571500" y="6362065"/>
            <a:ext cx="1321435" cy="284480"/>
          </a:xfrm>
          <a:prstGeom prst="rect">
            <a:avLst/>
          </a:prstGeom>
        </p:spPr>
      </p:pic>
      <p:sp>
        <p:nvSpPr>
          <p:cNvPr id="8" name="Rectangle 15"/>
          <p:cNvSpPr/>
          <p:nvPr userDrawn="1"/>
        </p:nvSpPr>
        <p:spPr>
          <a:xfrm>
            <a:off x="11368300" y="6418758"/>
            <a:ext cx="36000" cy="10800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4"/>
          <p:cNvSpPr txBox="1"/>
          <p:nvPr userDrawn="1"/>
        </p:nvSpPr>
        <p:spPr>
          <a:xfrm>
            <a:off x="10610374" y="6342777"/>
            <a:ext cx="1064419" cy="259080"/>
          </a:xfrm>
          <a:prstGeom prst="rect">
            <a:avLst/>
          </a:prstGeom>
          <a:noFill/>
        </p:spPr>
        <p:txBody>
          <a:bodyPr lIns="90533" tIns="45266" rIns="90533" bIns="45266">
            <a:spAutoFit/>
          </a:bodyPr>
          <a:lstStyle/>
          <a:p>
            <a:pPr algn="r" fontAlgn="auto">
              <a:spcBef>
                <a:spcPts val="0"/>
              </a:spcBef>
              <a:spcAft>
                <a:spcPts val="0"/>
              </a:spcAft>
              <a:defRPr/>
            </a:pPr>
            <a:fld id="{40C27DCC-E927-42C0-A458-D13BA3959F2B}" type="slidenum">
              <a:rPr lang="zh-CN" altLang="en-US" sz="1100">
                <a:solidFill>
                  <a:srgbClr val="353C42"/>
                </a:solidFill>
                <a:latin typeface="微软雅黑" panose="020B0503020204020204" pitchFamily="34" charset="-122"/>
                <a:ea typeface="微软雅黑" panose="020B0503020204020204" pitchFamily="34" charset="-122"/>
              </a:rPr>
              <a:t>‹#›</a:t>
            </a:fld>
            <a:endParaRPr lang="en-US" altLang="zh-CN" sz="1100" dirty="0">
              <a:solidFill>
                <a:srgbClr val="353C42"/>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schluss Folie">
    <p:spTree>
      <p:nvGrpSpPr>
        <p:cNvPr id="1" name=""/>
        <p:cNvGrpSpPr/>
        <p:nvPr/>
      </p:nvGrpSpPr>
      <p:grpSpPr>
        <a:xfrm>
          <a:off x="0" y="0"/>
          <a:ext cx="0" cy="0"/>
          <a:chOff x="0" y="0"/>
          <a:chExt cx="0" cy="0"/>
        </a:xfrm>
      </p:grpSpPr>
      <p:pic>
        <p:nvPicPr>
          <p:cNvPr id="12" name="图片 11" descr="奔马VI基础系统修改-35"/>
          <p:cNvPicPr>
            <a:picLocks noChangeAspect="1"/>
          </p:cNvPicPr>
          <p:nvPr userDrawn="1"/>
        </p:nvPicPr>
        <p:blipFill>
          <a:blip r:embed="rId2">
            <a:alphaModFix amt="62000"/>
          </a:blip>
          <a:stretch>
            <a:fillRect/>
          </a:stretch>
        </p:blipFill>
        <p:spPr>
          <a:xfrm>
            <a:off x="571500" y="6362065"/>
            <a:ext cx="1321435" cy="284480"/>
          </a:xfrm>
          <a:prstGeom prst="rect">
            <a:avLst/>
          </a:prstGeom>
        </p:spPr>
      </p:pic>
      <p:sp>
        <p:nvSpPr>
          <p:cNvPr id="8" name="Rectangle 15"/>
          <p:cNvSpPr/>
          <p:nvPr userDrawn="1"/>
        </p:nvSpPr>
        <p:spPr>
          <a:xfrm>
            <a:off x="11368300" y="6418758"/>
            <a:ext cx="36000" cy="10800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4"/>
          <p:cNvSpPr txBox="1"/>
          <p:nvPr userDrawn="1"/>
        </p:nvSpPr>
        <p:spPr>
          <a:xfrm>
            <a:off x="10610374" y="6342777"/>
            <a:ext cx="1064419" cy="259080"/>
          </a:xfrm>
          <a:prstGeom prst="rect">
            <a:avLst/>
          </a:prstGeom>
          <a:noFill/>
        </p:spPr>
        <p:txBody>
          <a:bodyPr lIns="90533" tIns="45266" rIns="90533" bIns="45266">
            <a:spAutoFit/>
          </a:bodyPr>
          <a:lstStyle/>
          <a:p>
            <a:pPr algn="r" fontAlgn="auto">
              <a:spcBef>
                <a:spcPts val="0"/>
              </a:spcBef>
              <a:spcAft>
                <a:spcPts val="0"/>
              </a:spcAft>
              <a:defRPr/>
            </a:pPr>
            <a:fld id="{40C27DCC-E927-42C0-A458-D13BA3959F2B}" type="slidenum">
              <a:rPr lang="zh-CN" altLang="en-US" sz="1100">
                <a:solidFill>
                  <a:srgbClr val="353C42"/>
                </a:solidFill>
                <a:latin typeface="微软雅黑" panose="020B0503020204020204" pitchFamily="34" charset="-122"/>
                <a:ea typeface="微软雅黑" panose="020B0503020204020204" pitchFamily="34" charset="-122"/>
              </a:rPr>
              <a:t>‹#›</a:t>
            </a:fld>
            <a:endParaRPr lang="en-US" altLang="zh-CN" sz="1100" dirty="0">
              <a:solidFill>
                <a:srgbClr val="353C42"/>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12" name="图片 11" descr="奔马VI基础系统修改-35"/>
          <p:cNvPicPr>
            <a:picLocks noChangeAspect="1"/>
          </p:cNvPicPr>
          <p:nvPr userDrawn="1"/>
        </p:nvPicPr>
        <p:blipFill>
          <a:blip r:embed="rId2">
            <a:alphaModFix amt="62000"/>
          </a:blip>
          <a:stretch>
            <a:fillRect/>
          </a:stretch>
        </p:blipFill>
        <p:spPr>
          <a:xfrm>
            <a:off x="571500" y="6362065"/>
            <a:ext cx="1321435" cy="284480"/>
          </a:xfrm>
          <a:prstGeom prst="rect">
            <a:avLst/>
          </a:prstGeom>
        </p:spPr>
      </p:pic>
      <p:sp>
        <p:nvSpPr>
          <p:cNvPr id="8" name="Rectangle 15"/>
          <p:cNvSpPr/>
          <p:nvPr userDrawn="1"/>
        </p:nvSpPr>
        <p:spPr>
          <a:xfrm>
            <a:off x="11368300" y="6418758"/>
            <a:ext cx="36000" cy="10800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4"/>
          <p:cNvSpPr txBox="1"/>
          <p:nvPr userDrawn="1"/>
        </p:nvSpPr>
        <p:spPr>
          <a:xfrm>
            <a:off x="10610374" y="6342777"/>
            <a:ext cx="1064419" cy="259080"/>
          </a:xfrm>
          <a:prstGeom prst="rect">
            <a:avLst/>
          </a:prstGeom>
          <a:noFill/>
        </p:spPr>
        <p:txBody>
          <a:bodyPr lIns="90533" tIns="45266" rIns="90533" bIns="45266">
            <a:spAutoFit/>
          </a:bodyPr>
          <a:lstStyle/>
          <a:p>
            <a:pPr algn="r" fontAlgn="auto">
              <a:spcBef>
                <a:spcPts val="0"/>
              </a:spcBef>
              <a:spcAft>
                <a:spcPts val="0"/>
              </a:spcAft>
              <a:defRPr/>
            </a:pPr>
            <a:fld id="{40C27DCC-E927-42C0-A458-D13BA3959F2B}" type="slidenum">
              <a:rPr lang="zh-CN" altLang="en-US" sz="1100">
                <a:solidFill>
                  <a:srgbClr val="353C42"/>
                </a:solidFill>
                <a:latin typeface="微软雅黑" panose="020B0503020204020204" pitchFamily="34" charset="-122"/>
                <a:ea typeface="微软雅黑" panose="020B0503020204020204" pitchFamily="34" charset="-122"/>
              </a:rPr>
              <a:t>‹#›</a:t>
            </a:fld>
            <a:endParaRPr lang="en-US" altLang="zh-CN" sz="1100" dirty="0">
              <a:solidFill>
                <a:srgbClr val="353C42"/>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tags" Target="../tags/tag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7"/>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8"/>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页脚占位符 4"/>
          <p:cNvSpPr>
            <a:spLocks noGrp="1"/>
          </p:cNvSpPr>
          <p:nvPr>
            <p:ph type="ftr" sz="quarter" idx="3"/>
            <p:custDataLst>
              <p:tags r:id="rId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cxnSp>
        <p:nvCxnSpPr>
          <p:cNvPr id="11" name="直接连接符 4"/>
          <p:cNvCxnSpPr/>
          <p:nvPr userDrawn="1"/>
        </p:nvCxnSpPr>
        <p:spPr>
          <a:xfrm flipV="1">
            <a:off x="612140" y="6243320"/>
            <a:ext cx="10960735" cy="635"/>
          </a:xfrm>
          <a:prstGeom prst="line">
            <a:avLst/>
          </a:prstGeom>
          <a:ln w="9525" cmpd="sng">
            <a:solidFill>
              <a:schemeClr val="bg1">
                <a:lumMod val="50000"/>
              </a:schemeClr>
            </a:solidFill>
            <a:prstDash val="solid"/>
          </a:ln>
        </p:spPr>
        <p:style>
          <a:lnRef idx="1">
            <a:schemeClr val="accent3"/>
          </a:lnRef>
          <a:fillRef idx="0">
            <a:schemeClr val="accent3"/>
          </a:fillRef>
          <a:effectRef idx="0">
            <a:schemeClr val="accent3"/>
          </a:effectRef>
          <a:fontRef idx="minor">
            <a:schemeClr val="tx1"/>
          </a:fontRef>
        </p:style>
      </p:cxnSp>
    </p:spTree>
    <p:custDataLst>
      <p:tags r:id="rId6"/>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1.xml"/><Relationship Id="rId1" Type="http://schemas.openxmlformats.org/officeDocument/2006/relationships/tags" Target="../tags/tag19.xml"/><Relationship Id="rId5" Type="http://schemas.openxmlformats.org/officeDocument/2006/relationships/image" Target="../media/image45.jpeg"/><Relationship Id="rId4" Type="http://schemas.openxmlformats.org/officeDocument/2006/relationships/image" Target="../media/image44.jpeg"/></Relationships>
</file>

<file path=ppt/slides/_rels/slide15.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FFF">
                <a:alpha val="55000"/>
              </a:srgbClr>
            </a:gs>
            <a:gs pos="100000">
              <a:srgbClr val="FAFAFA"/>
            </a:gs>
          </a:gsLst>
          <a:lin ang="5400000" scaled="0"/>
        </a:gradFill>
        <a:effectLst/>
      </p:bgPr>
    </p:bg>
    <p:spTree>
      <p:nvGrpSpPr>
        <p:cNvPr id="1" name=""/>
        <p:cNvGrpSpPr/>
        <p:nvPr/>
      </p:nvGrpSpPr>
      <p:grpSpPr>
        <a:xfrm>
          <a:off x="0" y="0"/>
          <a:ext cx="0" cy="0"/>
          <a:chOff x="0" y="0"/>
          <a:chExt cx="0" cy="0"/>
        </a:xfrm>
      </p:grpSpPr>
      <p:sp>
        <p:nvSpPr>
          <p:cNvPr id="13" name="íśļiďé"/>
          <p:cNvSpPr/>
          <p:nvPr/>
        </p:nvSpPr>
        <p:spPr>
          <a:xfrm>
            <a:off x="0" y="0"/>
            <a:ext cx="12192000" cy="6858000"/>
          </a:xfrm>
          <a:prstGeom prst="rect">
            <a:avLst/>
          </a:prstGeom>
          <a:gradFill flip="none" rotWithShape="1">
            <a:gsLst>
              <a:gs pos="37000">
                <a:srgbClr val="004589"/>
              </a:gs>
              <a:gs pos="100000">
                <a:srgbClr val="004589">
                  <a:alpha val="65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26"/>
          <p:cNvSpPr txBox="1"/>
          <p:nvPr/>
        </p:nvSpPr>
        <p:spPr>
          <a:xfrm>
            <a:off x="1074588" y="2127476"/>
            <a:ext cx="7353761"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超级爆品保养手册</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奔马VI基础系统修改-34"/>
          <p:cNvPicPr>
            <a:picLocks noChangeAspect="1"/>
          </p:cNvPicPr>
          <p:nvPr/>
        </p:nvPicPr>
        <p:blipFill>
          <a:blip r:embed="rId3"/>
          <a:stretch>
            <a:fillRect/>
          </a:stretch>
        </p:blipFill>
        <p:spPr>
          <a:xfrm>
            <a:off x="8707926" y="272415"/>
            <a:ext cx="3127216" cy="1327785"/>
          </a:xfrm>
          <a:prstGeom prst="rect">
            <a:avLst/>
          </a:prstGeom>
        </p:spPr>
      </p:pic>
      <p:sp>
        <p:nvSpPr>
          <p:cNvPr id="9" name="î$1ïḋê"/>
          <p:cNvSpPr txBox="1"/>
          <p:nvPr/>
        </p:nvSpPr>
        <p:spPr>
          <a:xfrm>
            <a:off x="7291139" y="5585518"/>
            <a:ext cx="2374855" cy="459163"/>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Speaker : </a:t>
            </a:r>
            <a:r>
              <a:rPr lang="zh-CN" altLang="en-US" sz="1400" noProof="0" dirty="0">
                <a:solidFill>
                  <a:prstClr val="white"/>
                </a:solidFill>
                <a:latin typeface="微软雅黑" panose="020B0503020204020204" pitchFamily="34" charset="-122"/>
                <a:ea typeface="微软雅黑" panose="020B0503020204020204" pitchFamily="34" charset="-122"/>
              </a:rPr>
              <a:t>周建峰</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iṧḷidê"/>
          <p:cNvSpPr txBox="1"/>
          <p:nvPr/>
        </p:nvSpPr>
        <p:spPr>
          <a:xfrm>
            <a:off x="9565053" y="5607727"/>
            <a:ext cx="2237656" cy="414744"/>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Date : </a:t>
            </a: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2025-08-20</a:t>
            </a:r>
            <a:endParaRPr kumimoji="0" lang="en-US"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íśļiďé"/>
          <p:cNvSpPr/>
          <p:nvPr/>
        </p:nvSpPr>
        <p:spPr>
          <a:xfrm>
            <a:off x="-520" y="-105215"/>
            <a:ext cx="12192000" cy="6095365"/>
          </a:xfrm>
          <a:prstGeom prst="rect">
            <a:avLst/>
          </a:prstGeom>
          <a:solidFill>
            <a:srgbClr val="0347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文本框 9"/>
          <p:cNvSpPr txBox="1"/>
          <p:nvPr/>
        </p:nvSpPr>
        <p:spPr>
          <a:xfrm>
            <a:off x="1043431" y="2942468"/>
            <a:ext cx="984874" cy="624786"/>
          </a:xfrm>
          <a:prstGeom prst="rect">
            <a:avLst/>
          </a:prstGeom>
          <a:noFill/>
        </p:spPr>
        <p:txBody>
          <a:bodyPr wrap="square" rtlCol="0">
            <a:spAutoFit/>
          </a:bodyPr>
          <a:lstStyle/>
          <a:p>
            <a:pPr algn="ctr">
              <a:lnSpc>
                <a:spcPct val="130000"/>
              </a:lnSpc>
            </a:pPr>
            <a:r>
              <a:rPr lang="en-US" altLang="zh-CN" sz="1400" dirty="0" smtClean="0">
                <a:solidFill>
                  <a:schemeClr val="bg1"/>
                </a:solidFill>
              </a:rPr>
              <a:t>24H</a:t>
            </a:r>
          </a:p>
          <a:p>
            <a:pPr algn="ctr">
              <a:lnSpc>
                <a:spcPct val="130000"/>
              </a:lnSpc>
            </a:pPr>
            <a:r>
              <a:rPr lang="zh-CN" altLang="en-US" sz="1400" dirty="0" smtClean="0">
                <a:solidFill>
                  <a:schemeClr val="bg1"/>
                </a:solidFill>
              </a:rPr>
              <a:t>基础保养</a:t>
            </a:r>
            <a:endParaRPr lang="zh-CN" altLang="en-US" sz="1400" dirty="0">
              <a:solidFill>
                <a:schemeClr val="bg1"/>
              </a:solidFill>
            </a:endParaRPr>
          </a:p>
        </p:txBody>
      </p:sp>
      <p:sp>
        <p:nvSpPr>
          <p:cNvPr id="12" name="文本框 11"/>
          <p:cNvSpPr txBox="1"/>
          <p:nvPr/>
        </p:nvSpPr>
        <p:spPr>
          <a:xfrm>
            <a:off x="2494944" y="2980688"/>
            <a:ext cx="1143606" cy="624786"/>
          </a:xfrm>
          <a:prstGeom prst="rect">
            <a:avLst/>
          </a:prstGeom>
          <a:noFill/>
        </p:spPr>
        <p:txBody>
          <a:bodyPr wrap="square" rtlCol="0">
            <a:spAutoFit/>
          </a:bodyPr>
          <a:lstStyle/>
          <a:p>
            <a:pPr algn="ctr">
              <a:lnSpc>
                <a:spcPct val="130000"/>
              </a:lnSpc>
            </a:pPr>
            <a:r>
              <a:rPr lang="en-US" altLang="zh-CN" sz="1400" dirty="0" smtClean="0">
                <a:solidFill>
                  <a:schemeClr val="bg1"/>
                </a:solidFill>
              </a:rPr>
              <a:t>140H</a:t>
            </a:r>
          </a:p>
          <a:p>
            <a:pPr algn="ctr">
              <a:lnSpc>
                <a:spcPct val="130000"/>
              </a:lnSpc>
            </a:pPr>
            <a:r>
              <a:rPr lang="zh-CN" altLang="en-US" sz="1400" dirty="0" smtClean="0">
                <a:solidFill>
                  <a:schemeClr val="bg1"/>
                </a:solidFill>
              </a:rPr>
              <a:t>计划保养</a:t>
            </a:r>
            <a:endParaRPr lang="zh-CN" altLang="en-US" sz="1400" dirty="0">
              <a:solidFill>
                <a:schemeClr val="bg1"/>
              </a:solidFill>
            </a:endParaRPr>
          </a:p>
        </p:txBody>
      </p:sp>
      <p:grpSp>
        <p:nvGrpSpPr>
          <p:cNvPr id="67" name="组合 66"/>
          <p:cNvGrpSpPr/>
          <p:nvPr/>
        </p:nvGrpSpPr>
        <p:grpSpPr>
          <a:xfrm>
            <a:off x="708025" y="2317115"/>
            <a:ext cx="10476865" cy="581660"/>
            <a:chOff x="1269011" y="3701970"/>
            <a:chExt cx="9653979" cy="536194"/>
          </a:xfrm>
        </p:grpSpPr>
        <p:sp>
          <p:nvSpPr>
            <p:cNvPr id="68" name="任意多边形 19"/>
            <p:cNvSpPr/>
            <p:nvPr/>
          </p:nvSpPr>
          <p:spPr>
            <a:xfrm rot="5400000">
              <a:off x="5883809" y="-801018"/>
              <a:ext cx="536194" cy="9542169"/>
            </a:xfrm>
            <a:custGeom>
              <a:avLst/>
              <a:gdLst>
                <a:gd name="connsiteX0" fmla="*/ 0 w 536194"/>
                <a:gd name="connsiteY0" fmla="*/ 554238 h 9822178"/>
                <a:gd name="connsiteX1" fmla="*/ 268097 w 536194"/>
                <a:gd name="connsiteY1" fmla="*/ 0 h 9822178"/>
                <a:gd name="connsiteX2" fmla="*/ 536194 w 536194"/>
                <a:gd name="connsiteY2" fmla="*/ 554238 h 9822178"/>
                <a:gd name="connsiteX3" fmla="*/ 527359 w 536194"/>
                <a:gd name="connsiteY3" fmla="*/ 547922 h 9822178"/>
                <a:gd name="connsiteX4" fmla="*/ 405989 w 536194"/>
                <a:gd name="connsiteY4" fmla="*/ 497371 h 9822178"/>
                <a:gd name="connsiteX5" fmla="*/ 393638 w 536194"/>
                <a:gd name="connsiteY5" fmla="*/ 495753 h 9822178"/>
                <a:gd name="connsiteX6" fmla="*/ 268098 w 536194"/>
                <a:gd name="connsiteY6" fmla="*/ 9822178 h 9822178"/>
                <a:gd name="connsiteX7" fmla="*/ 142558 w 536194"/>
                <a:gd name="connsiteY7" fmla="*/ 495753 h 9822178"/>
                <a:gd name="connsiteX8" fmla="*/ 130206 w 536194"/>
                <a:gd name="connsiteY8" fmla="*/ 497371 h 9822178"/>
                <a:gd name="connsiteX9" fmla="*/ 8836 w 536194"/>
                <a:gd name="connsiteY9" fmla="*/ 547922 h 982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194" h="9822178">
                  <a:moveTo>
                    <a:pt x="0" y="554238"/>
                  </a:moveTo>
                  <a:lnTo>
                    <a:pt x="268097" y="0"/>
                  </a:lnTo>
                  <a:lnTo>
                    <a:pt x="536194" y="554238"/>
                  </a:lnTo>
                  <a:lnTo>
                    <a:pt x="527359" y="547922"/>
                  </a:lnTo>
                  <a:cubicBezTo>
                    <a:pt x="490355" y="526263"/>
                    <a:pt x="449549" y="509110"/>
                    <a:pt x="405989" y="497371"/>
                  </a:cubicBezTo>
                  <a:lnTo>
                    <a:pt x="393638" y="495753"/>
                  </a:lnTo>
                  <a:lnTo>
                    <a:pt x="268098" y="9822178"/>
                  </a:lnTo>
                  <a:lnTo>
                    <a:pt x="142558" y="495753"/>
                  </a:lnTo>
                  <a:lnTo>
                    <a:pt x="130206" y="497371"/>
                  </a:lnTo>
                  <a:cubicBezTo>
                    <a:pt x="86646" y="509110"/>
                    <a:pt x="45840" y="526263"/>
                    <a:pt x="8836" y="547922"/>
                  </a:cubicBezTo>
                  <a:close/>
                </a:path>
              </a:pathLst>
            </a:custGeom>
            <a:gradFill flip="none" rotWithShape="1">
              <a:gsLst>
                <a:gs pos="0">
                  <a:schemeClr val="bg1">
                    <a:alpha val="1000"/>
                  </a:schemeClr>
                </a:gs>
                <a:gs pos="100000">
                  <a:schemeClr val="accent4">
                    <a:lumMod val="60000"/>
                    <a:lumOff val="40000"/>
                    <a:alpha val="46000"/>
                  </a:schemeClr>
                </a:gs>
              </a:gsLst>
              <a:lin ang="16200000" scaled="1"/>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19"/>
            <p:cNvSpPr/>
            <p:nvPr/>
          </p:nvSpPr>
          <p:spPr>
            <a:xfrm rot="5400000">
              <a:off x="5771999" y="-801018"/>
              <a:ext cx="536194" cy="9542169"/>
            </a:xfrm>
            <a:custGeom>
              <a:avLst/>
              <a:gdLst>
                <a:gd name="connsiteX0" fmla="*/ 0 w 536194"/>
                <a:gd name="connsiteY0" fmla="*/ 554238 h 9822178"/>
                <a:gd name="connsiteX1" fmla="*/ 268097 w 536194"/>
                <a:gd name="connsiteY1" fmla="*/ 0 h 9822178"/>
                <a:gd name="connsiteX2" fmla="*/ 536194 w 536194"/>
                <a:gd name="connsiteY2" fmla="*/ 554238 h 9822178"/>
                <a:gd name="connsiteX3" fmla="*/ 527359 w 536194"/>
                <a:gd name="connsiteY3" fmla="*/ 547922 h 9822178"/>
                <a:gd name="connsiteX4" fmla="*/ 405989 w 536194"/>
                <a:gd name="connsiteY4" fmla="*/ 497371 h 9822178"/>
                <a:gd name="connsiteX5" fmla="*/ 393638 w 536194"/>
                <a:gd name="connsiteY5" fmla="*/ 495753 h 9822178"/>
                <a:gd name="connsiteX6" fmla="*/ 268098 w 536194"/>
                <a:gd name="connsiteY6" fmla="*/ 9822178 h 9822178"/>
                <a:gd name="connsiteX7" fmla="*/ 142558 w 536194"/>
                <a:gd name="connsiteY7" fmla="*/ 495753 h 9822178"/>
                <a:gd name="connsiteX8" fmla="*/ 130206 w 536194"/>
                <a:gd name="connsiteY8" fmla="*/ 497371 h 9822178"/>
                <a:gd name="connsiteX9" fmla="*/ 8836 w 536194"/>
                <a:gd name="connsiteY9" fmla="*/ 547922 h 982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194" h="9822178">
                  <a:moveTo>
                    <a:pt x="0" y="554238"/>
                  </a:moveTo>
                  <a:lnTo>
                    <a:pt x="268097" y="0"/>
                  </a:lnTo>
                  <a:lnTo>
                    <a:pt x="536194" y="554238"/>
                  </a:lnTo>
                  <a:lnTo>
                    <a:pt x="527359" y="547922"/>
                  </a:lnTo>
                  <a:cubicBezTo>
                    <a:pt x="490355" y="526263"/>
                    <a:pt x="449549" y="509110"/>
                    <a:pt x="405989" y="497371"/>
                  </a:cubicBezTo>
                  <a:lnTo>
                    <a:pt x="393638" y="495753"/>
                  </a:lnTo>
                  <a:lnTo>
                    <a:pt x="268098" y="9822178"/>
                  </a:lnTo>
                  <a:lnTo>
                    <a:pt x="142558" y="495753"/>
                  </a:lnTo>
                  <a:lnTo>
                    <a:pt x="130206" y="497371"/>
                  </a:lnTo>
                  <a:cubicBezTo>
                    <a:pt x="86646" y="509110"/>
                    <a:pt x="45840" y="526263"/>
                    <a:pt x="8836" y="547922"/>
                  </a:cubicBezTo>
                  <a:close/>
                </a:path>
              </a:pathLst>
            </a:custGeom>
            <a:gradFill flip="none" rotWithShape="1">
              <a:gsLst>
                <a:gs pos="0">
                  <a:schemeClr val="bg1">
                    <a:alpha val="1000"/>
                  </a:schemeClr>
                </a:gs>
                <a:gs pos="100000">
                  <a:schemeClr val="accent4">
                    <a:lumMod val="60000"/>
                    <a:lumOff val="40000"/>
                    <a:alpha val="58000"/>
                  </a:schemeClr>
                </a:gs>
              </a:gsLst>
              <a:lin ang="16200000" scaled="1"/>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19"/>
            <p:cNvSpPr/>
            <p:nvPr/>
          </p:nvSpPr>
          <p:spPr>
            <a:xfrm rot="5400000">
              <a:off x="6462795" y="67456"/>
              <a:ext cx="536194" cy="7805221"/>
            </a:xfrm>
            <a:custGeom>
              <a:avLst/>
              <a:gdLst>
                <a:gd name="connsiteX0" fmla="*/ 0 w 536194"/>
                <a:gd name="connsiteY0" fmla="*/ 554238 h 9822178"/>
                <a:gd name="connsiteX1" fmla="*/ 268097 w 536194"/>
                <a:gd name="connsiteY1" fmla="*/ 0 h 9822178"/>
                <a:gd name="connsiteX2" fmla="*/ 536194 w 536194"/>
                <a:gd name="connsiteY2" fmla="*/ 554238 h 9822178"/>
                <a:gd name="connsiteX3" fmla="*/ 527359 w 536194"/>
                <a:gd name="connsiteY3" fmla="*/ 547922 h 9822178"/>
                <a:gd name="connsiteX4" fmla="*/ 405989 w 536194"/>
                <a:gd name="connsiteY4" fmla="*/ 497371 h 9822178"/>
                <a:gd name="connsiteX5" fmla="*/ 393638 w 536194"/>
                <a:gd name="connsiteY5" fmla="*/ 495753 h 9822178"/>
                <a:gd name="connsiteX6" fmla="*/ 268098 w 536194"/>
                <a:gd name="connsiteY6" fmla="*/ 9822178 h 9822178"/>
                <a:gd name="connsiteX7" fmla="*/ 142558 w 536194"/>
                <a:gd name="connsiteY7" fmla="*/ 495753 h 9822178"/>
                <a:gd name="connsiteX8" fmla="*/ 130206 w 536194"/>
                <a:gd name="connsiteY8" fmla="*/ 497371 h 9822178"/>
                <a:gd name="connsiteX9" fmla="*/ 8836 w 536194"/>
                <a:gd name="connsiteY9" fmla="*/ 547922 h 982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194" h="9822178">
                  <a:moveTo>
                    <a:pt x="0" y="554238"/>
                  </a:moveTo>
                  <a:lnTo>
                    <a:pt x="268097" y="0"/>
                  </a:lnTo>
                  <a:lnTo>
                    <a:pt x="536194" y="554238"/>
                  </a:lnTo>
                  <a:lnTo>
                    <a:pt x="527359" y="547922"/>
                  </a:lnTo>
                  <a:cubicBezTo>
                    <a:pt x="490355" y="526263"/>
                    <a:pt x="449549" y="509110"/>
                    <a:pt x="405989" y="497371"/>
                  </a:cubicBezTo>
                  <a:lnTo>
                    <a:pt x="393638" y="495753"/>
                  </a:lnTo>
                  <a:lnTo>
                    <a:pt x="268098" y="9822178"/>
                  </a:lnTo>
                  <a:lnTo>
                    <a:pt x="142558" y="495753"/>
                  </a:lnTo>
                  <a:lnTo>
                    <a:pt x="130206" y="497371"/>
                  </a:lnTo>
                  <a:cubicBezTo>
                    <a:pt x="86646" y="509110"/>
                    <a:pt x="45840" y="526263"/>
                    <a:pt x="8836" y="547922"/>
                  </a:cubicBezTo>
                  <a:close/>
                </a:path>
              </a:pathLst>
            </a:custGeom>
            <a:gradFill flip="none" rotWithShape="1">
              <a:gsLst>
                <a:gs pos="0">
                  <a:schemeClr val="bg1">
                    <a:alpha val="1000"/>
                  </a:schemeClr>
                </a:gs>
                <a:gs pos="100000">
                  <a:schemeClr val="accent4">
                    <a:lumMod val="60000"/>
                    <a:lumOff val="40000"/>
                  </a:schemeClr>
                </a:gs>
              </a:gsLst>
              <a:lin ang="16200000" scaled="1"/>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748030" y="1800543"/>
            <a:ext cx="10796270" cy="1610995"/>
            <a:chOff x="2310383" y="4167813"/>
            <a:chExt cx="8500797" cy="1484182"/>
          </a:xfrm>
        </p:grpSpPr>
        <p:sp>
          <p:nvSpPr>
            <p:cNvPr id="72" name="椭圆 71"/>
            <p:cNvSpPr/>
            <p:nvPr/>
          </p:nvSpPr>
          <p:spPr>
            <a:xfrm>
              <a:off x="2856370" y="4818349"/>
              <a:ext cx="183996" cy="214115"/>
            </a:xfrm>
            <a:prstGeom prst="ellipse">
              <a:avLst/>
            </a:prstGeom>
            <a:noFill/>
            <a:ln w="6350">
              <a:solidFill>
                <a:schemeClr val="bg1">
                  <a:alpha val="27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2901369" y="4870708"/>
              <a:ext cx="93998" cy="109398"/>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形状 73"/>
            <p:cNvSpPr/>
            <p:nvPr/>
          </p:nvSpPr>
          <p:spPr>
            <a:xfrm>
              <a:off x="2310383" y="4480560"/>
              <a:ext cx="8500797" cy="426720"/>
            </a:xfrm>
            <a:custGeom>
              <a:avLst/>
              <a:gdLst>
                <a:gd name="connsiteX0" fmla="*/ 0 w 7851648"/>
                <a:gd name="connsiteY0" fmla="*/ 426720 h 426720"/>
                <a:gd name="connsiteX1" fmla="*/ 7851648 w 7851648"/>
                <a:gd name="connsiteY1" fmla="*/ 0 h 426720"/>
                <a:gd name="connsiteX0-1" fmla="*/ 0 w 7851648"/>
                <a:gd name="connsiteY0-2" fmla="*/ 426720 h 426720"/>
                <a:gd name="connsiteX1-3" fmla="*/ 7851648 w 7851648"/>
                <a:gd name="connsiteY1-4" fmla="*/ 0 h 426720"/>
                <a:gd name="connsiteX0-5" fmla="*/ 0 w 7851648"/>
                <a:gd name="connsiteY0-6" fmla="*/ 426720 h 426720"/>
                <a:gd name="connsiteX1-7" fmla="*/ 7851648 w 7851648"/>
                <a:gd name="connsiteY1-8" fmla="*/ 0 h 426720"/>
              </a:gdLst>
              <a:ahLst/>
              <a:cxnLst>
                <a:cxn ang="0">
                  <a:pos x="connsiteX0-1" y="connsiteY0-2"/>
                </a:cxn>
                <a:cxn ang="0">
                  <a:pos x="connsiteX1-3" y="connsiteY1-4"/>
                </a:cxn>
              </a:cxnLst>
              <a:rect l="l" t="t" r="r" b="b"/>
              <a:pathLst>
                <a:path w="7851648" h="426720">
                  <a:moveTo>
                    <a:pt x="0" y="426720"/>
                  </a:moveTo>
                  <a:cubicBezTo>
                    <a:pt x="2812288" y="418592"/>
                    <a:pt x="5344160" y="343408"/>
                    <a:pt x="7851648" y="0"/>
                  </a:cubicBezTo>
                </a:path>
              </a:pathLst>
            </a:custGeom>
            <a:noFill/>
            <a:ln w="3175">
              <a:solidFill>
                <a:schemeClr val="bg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任意多边形: 形状 74"/>
            <p:cNvSpPr/>
            <p:nvPr/>
          </p:nvSpPr>
          <p:spPr>
            <a:xfrm>
              <a:off x="2323583" y="4167813"/>
              <a:ext cx="8487597" cy="755904"/>
            </a:xfrm>
            <a:custGeom>
              <a:avLst/>
              <a:gdLst>
                <a:gd name="connsiteX0" fmla="*/ 0 w 7851648"/>
                <a:gd name="connsiteY0" fmla="*/ 426720 h 426720"/>
                <a:gd name="connsiteX1" fmla="*/ 7851648 w 7851648"/>
                <a:gd name="connsiteY1" fmla="*/ 0 h 426720"/>
                <a:gd name="connsiteX0-1" fmla="*/ 0 w 7851648"/>
                <a:gd name="connsiteY0-2" fmla="*/ 426720 h 426720"/>
                <a:gd name="connsiteX1-3" fmla="*/ 7851648 w 7851648"/>
                <a:gd name="connsiteY1-4" fmla="*/ 0 h 426720"/>
                <a:gd name="connsiteX0-5" fmla="*/ 0 w 7851648"/>
                <a:gd name="connsiteY0-6" fmla="*/ 426720 h 426720"/>
                <a:gd name="connsiteX1-7" fmla="*/ 7851648 w 7851648"/>
                <a:gd name="connsiteY1-8" fmla="*/ 0 h 426720"/>
                <a:gd name="connsiteX0-9" fmla="*/ 0 w 7839456"/>
                <a:gd name="connsiteY0-10" fmla="*/ 755904 h 755904"/>
                <a:gd name="connsiteX1-11" fmla="*/ 7839456 w 7839456"/>
                <a:gd name="connsiteY1-12" fmla="*/ 0 h 755904"/>
                <a:gd name="connsiteX0-13" fmla="*/ 0 w 7839456"/>
                <a:gd name="connsiteY0-14" fmla="*/ 755904 h 755904"/>
                <a:gd name="connsiteX1-15" fmla="*/ 7839456 w 7839456"/>
                <a:gd name="connsiteY1-16" fmla="*/ 0 h 755904"/>
              </a:gdLst>
              <a:ahLst/>
              <a:cxnLst>
                <a:cxn ang="0">
                  <a:pos x="connsiteX0-1" y="connsiteY0-2"/>
                </a:cxn>
                <a:cxn ang="0">
                  <a:pos x="connsiteX1-3" y="connsiteY1-4"/>
                </a:cxn>
              </a:cxnLst>
              <a:rect l="l" t="t" r="r" b="b"/>
              <a:pathLst>
                <a:path w="7839456" h="755904">
                  <a:moveTo>
                    <a:pt x="0" y="755904"/>
                  </a:moveTo>
                  <a:cubicBezTo>
                    <a:pt x="2812288" y="747776"/>
                    <a:pt x="5459984" y="568960"/>
                    <a:pt x="7839456" y="0"/>
                  </a:cubicBezTo>
                </a:path>
              </a:pathLst>
            </a:custGeom>
            <a:noFill/>
            <a:ln w="3175">
              <a:solidFill>
                <a:schemeClr val="bg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任意多边形: 形状 75"/>
            <p:cNvSpPr/>
            <p:nvPr/>
          </p:nvSpPr>
          <p:spPr>
            <a:xfrm flipV="1">
              <a:off x="2310383" y="4912528"/>
              <a:ext cx="8500797" cy="426720"/>
            </a:xfrm>
            <a:custGeom>
              <a:avLst/>
              <a:gdLst>
                <a:gd name="connsiteX0" fmla="*/ 0 w 7851648"/>
                <a:gd name="connsiteY0" fmla="*/ 426720 h 426720"/>
                <a:gd name="connsiteX1" fmla="*/ 7851648 w 7851648"/>
                <a:gd name="connsiteY1" fmla="*/ 0 h 426720"/>
                <a:gd name="connsiteX0-1" fmla="*/ 0 w 7851648"/>
                <a:gd name="connsiteY0-2" fmla="*/ 426720 h 426720"/>
                <a:gd name="connsiteX1-3" fmla="*/ 7851648 w 7851648"/>
                <a:gd name="connsiteY1-4" fmla="*/ 0 h 426720"/>
                <a:gd name="connsiteX0-5" fmla="*/ 0 w 7851648"/>
                <a:gd name="connsiteY0-6" fmla="*/ 426720 h 426720"/>
                <a:gd name="connsiteX1-7" fmla="*/ 7851648 w 7851648"/>
                <a:gd name="connsiteY1-8" fmla="*/ 0 h 426720"/>
              </a:gdLst>
              <a:ahLst/>
              <a:cxnLst>
                <a:cxn ang="0">
                  <a:pos x="connsiteX0-1" y="connsiteY0-2"/>
                </a:cxn>
                <a:cxn ang="0">
                  <a:pos x="connsiteX1-3" y="connsiteY1-4"/>
                </a:cxn>
              </a:cxnLst>
              <a:rect l="l" t="t" r="r" b="b"/>
              <a:pathLst>
                <a:path w="7851648" h="426720">
                  <a:moveTo>
                    <a:pt x="0" y="426720"/>
                  </a:moveTo>
                  <a:cubicBezTo>
                    <a:pt x="2812288" y="418592"/>
                    <a:pt x="5344160" y="343408"/>
                    <a:pt x="7851648" y="0"/>
                  </a:cubicBezTo>
                </a:path>
              </a:pathLst>
            </a:custGeom>
            <a:noFill/>
            <a:ln w="3175">
              <a:solidFill>
                <a:schemeClr val="bg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77" name="任意多边形: 形状 76"/>
            <p:cNvSpPr/>
            <p:nvPr/>
          </p:nvSpPr>
          <p:spPr>
            <a:xfrm flipV="1">
              <a:off x="2323583" y="4896091"/>
              <a:ext cx="8487597" cy="755904"/>
            </a:xfrm>
            <a:custGeom>
              <a:avLst/>
              <a:gdLst>
                <a:gd name="connsiteX0" fmla="*/ 0 w 7851648"/>
                <a:gd name="connsiteY0" fmla="*/ 426720 h 426720"/>
                <a:gd name="connsiteX1" fmla="*/ 7851648 w 7851648"/>
                <a:gd name="connsiteY1" fmla="*/ 0 h 426720"/>
                <a:gd name="connsiteX0-1" fmla="*/ 0 w 7851648"/>
                <a:gd name="connsiteY0-2" fmla="*/ 426720 h 426720"/>
                <a:gd name="connsiteX1-3" fmla="*/ 7851648 w 7851648"/>
                <a:gd name="connsiteY1-4" fmla="*/ 0 h 426720"/>
                <a:gd name="connsiteX0-5" fmla="*/ 0 w 7851648"/>
                <a:gd name="connsiteY0-6" fmla="*/ 426720 h 426720"/>
                <a:gd name="connsiteX1-7" fmla="*/ 7851648 w 7851648"/>
                <a:gd name="connsiteY1-8" fmla="*/ 0 h 426720"/>
                <a:gd name="connsiteX0-9" fmla="*/ 0 w 7839456"/>
                <a:gd name="connsiteY0-10" fmla="*/ 755904 h 755904"/>
                <a:gd name="connsiteX1-11" fmla="*/ 7839456 w 7839456"/>
                <a:gd name="connsiteY1-12" fmla="*/ 0 h 755904"/>
                <a:gd name="connsiteX0-13" fmla="*/ 0 w 7839456"/>
                <a:gd name="connsiteY0-14" fmla="*/ 755904 h 755904"/>
                <a:gd name="connsiteX1-15" fmla="*/ 7839456 w 7839456"/>
                <a:gd name="connsiteY1-16" fmla="*/ 0 h 755904"/>
              </a:gdLst>
              <a:ahLst/>
              <a:cxnLst>
                <a:cxn ang="0">
                  <a:pos x="connsiteX0-1" y="connsiteY0-2"/>
                </a:cxn>
                <a:cxn ang="0">
                  <a:pos x="connsiteX1-3" y="connsiteY1-4"/>
                </a:cxn>
              </a:cxnLst>
              <a:rect l="l" t="t" r="r" b="b"/>
              <a:pathLst>
                <a:path w="7839456" h="755904">
                  <a:moveTo>
                    <a:pt x="0" y="755904"/>
                  </a:moveTo>
                  <a:cubicBezTo>
                    <a:pt x="2812288" y="747776"/>
                    <a:pt x="5459984" y="568960"/>
                    <a:pt x="7839456" y="0"/>
                  </a:cubicBezTo>
                </a:path>
              </a:pathLst>
            </a:custGeom>
            <a:noFill/>
            <a:ln w="3175">
              <a:solidFill>
                <a:schemeClr val="bg1">
                  <a:alpha val="1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a:t>
                </a:t>
              </a:r>
              <a:endParaRPr lang="zh-CN" altLang="en-US" dirty="0"/>
            </a:p>
          </p:txBody>
        </p:sp>
      </p:grpSp>
      <p:sp>
        <p:nvSpPr>
          <p:cNvPr id="105" name="矩形 104"/>
          <p:cNvSpPr/>
          <p:nvPr/>
        </p:nvSpPr>
        <p:spPr>
          <a:xfrm flipH="1">
            <a:off x="708025" y="4053840"/>
            <a:ext cx="1505585" cy="1136650"/>
          </a:xfrm>
          <a:prstGeom prst="rect">
            <a:avLst/>
          </a:prstGeom>
          <a:noFill/>
          <a:ln w="19050">
            <a:gradFill>
              <a:gsLst>
                <a:gs pos="0">
                  <a:schemeClr val="bg1">
                    <a:alpha val="35000"/>
                  </a:schemeClr>
                </a:gs>
                <a:gs pos="25000">
                  <a:schemeClr val="bg1">
                    <a:alpha val="0"/>
                  </a:schemeClr>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0800000" flipH="1">
            <a:off x="5347335" y="2192655"/>
            <a:ext cx="1505585" cy="1136650"/>
          </a:xfrm>
          <a:prstGeom prst="rect">
            <a:avLst/>
          </a:prstGeom>
          <a:noFill/>
          <a:ln w="19050">
            <a:gradFill>
              <a:gsLst>
                <a:gs pos="0">
                  <a:schemeClr val="bg1">
                    <a:alpha val="35000"/>
                  </a:schemeClr>
                </a:gs>
                <a:gs pos="25000">
                  <a:schemeClr val="bg1">
                    <a:alpha val="0"/>
                  </a:schemeClr>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flipH="1">
            <a:off x="7713345" y="4118610"/>
            <a:ext cx="1505585" cy="1136650"/>
          </a:xfrm>
          <a:prstGeom prst="rect">
            <a:avLst/>
          </a:prstGeom>
          <a:noFill/>
          <a:ln w="19050">
            <a:gradFill>
              <a:gsLst>
                <a:gs pos="0">
                  <a:schemeClr val="bg1">
                    <a:alpha val="35000"/>
                  </a:schemeClr>
                </a:gs>
                <a:gs pos="25000">
                  <a:schemeClr val="bg1">
                    <a:alpha val="0"/>
                  </a:schemeClr>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897990" y="2442459"/>
            <a:ext cx="347980" cy="340360"/>
            <a:chOff x="7981" y="4763"/>
            <a:chExt cx="548" cy="536"/>
          </a:xfrm>
        </p:grpSpPr>
        <p:sp>
          <p:nvSpPr>
            <p:cNvPr id="3" name="椭圆 2"/>
            <p:cNvSpPr/>
            <p:nvPr/>
          </p:nvSpPr>
          <p:spPr>
            <a:xfrm>
              <a:off x="7981" y="4763"/>
              <a:ext cx="548" cy="536"/>
            </a:xfrm>
            <a:prstGeom prst="ellipse">
              <a:avLst/>
            </a:prstGeom>
            <a:noFill/>
            <a:ln w="6350">
              <a:solidFill>
                <a:schemeClr val="bg1">
                  <a:alpha val="27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8090" y="4868"/>
              <a:ext cx="331" cy="326"/>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4816809" y="2343399"/>
            <a:ext cx="550545" cy="538480"/>
            <a:chOff x="7981" y="4763"/>
            <a:chExt cx="548" cy="536"/>
          </a:xfrm>
        </p:grpSpPr>
        <p:sp>
          <p:nvSpPr>
            <p:cNvPr id="9" name="椭圆 8"/>
            <p:cNvSpPr/>
            <p:nvPr/>
          </p:nvSpPr>
          <p:spPr>
            <a:xfrm>
              <a:off x="7981" y="4763"/>
              <a:ext cx="548" cy="536"/>
            </a:xfrm>
            <a:prstGeom prst="ellipse">
              <a:avLst/>
            </a:prstGeom>
            <a:noFill/>
            <a:ln w="6350">
              <a:solidFill>
                <a:schemeClr val="bg1">
                  <a:alpha val="27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090" y="4868"/>
              <a:ext cx="331" cy="326"/>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PA-矩形 28"/>
          <p:cNvSpPr/>
          <p:nvPr>
            <p:custDataLst>
              <p:tags r:id="rId1"/>
            </p:custDataLst>
          </p:nvPr>
        </p:nvSpPr>
        <p:spPr>
          <a:xfrm>
            <a:off x="631825" y="918845"/>
            <a:ext cx="8220710" cy="706755"/>
          </a:xfrm>
          <a:prstGeom prst="rect">
            <a:avLst/>
          </a:prstGeom>
        </p:spPr>
        <p:txBody>
          <a:bodyPr wrap="square">
            <a:spAutoFit/>
          </a:bodyPr>
          <a:lstStyle/>
          <a:p>
            <a:pPr algn="l"/>
            <a:r>
              <a:rPr lang="en-US" altLang="zh-CN" sz="4000" b="1" dirty="0" smtClean="0">
                <a:solidFill>
                  <a:schemeClr val="bg1"/>
                </a:solidFill>
              </a:rPr>
              <a:t>S90</a:t>
            </a:r>
            <a:r>
              <a:rPr lang="zh-CN" altLang="en-US" sz="4000" b="1" dirty="0" smtClean="0">
                <a:solidFill>
                  <a:schemeClr val="bg1"/>
                </a:solidFill>
              </a:rPr>
              <a:t>使用维护保养手册（</a:t>
            </a:r>
            <a:r>
              <a:rPr lang="en-US" altLang="zh-CN" sz="4000" b="1" dirty="0" smtClean="0">
                <a:solidFill>
                  <a:schemeClr val="bg1"/>
                </a:solidFill>
              </a:rPr>
              <a:t>H</a:t>
            </a:r>
            <a:r>
              <a:rPr lang="zh-CN" altLang="en-US" sz="4000" b="1" dirty="0" smtClean="0">
                <a:solidFill>
                  <a:schemeClr val="bg1"/>
                </a:solidFill>
              </a:rPr>
              <a:t>）</a:t>
            </a:r>
            <a:endParaRPr lang="zh-CN" altLang="en-US" sz="4000" b="1" dirty="0">
              <a:solidFill>
                <a:schemeClr val="bg1"/>
              </a:solidFill>
            </a:endParaRPr>
          </a:p>
        </p:txBody>
      </p:sp>
      <p:pic>
        <p:nvPicPr>
          <p:cNvPr id="41" name="图片 40" descr="奔马VI基础系统修改-34"/>
          <p:cNvPicPr>
            <a:picLocks noChangeAspect="1"/>
          </p:cNvPicPr>
          <p:nvPr/>
        </p:nvPicPr>
        <p:blipFill>
          <a:blip r:embed="rId3"/>
          <a:stretch>
            <a:fillRect/>
          </a:stretch>
        </p:blipFill>
        <p:spPr>
          <a:xfrm>
            <a:off x="9377045" y="421005"/>
            <a:ext cx="1936750" cy="822325"/>
          </a:xfrm>
          <a:prstGeom prst="rect">
            <a:avLst/>
          </a:prstGeom>
        </p:spPr>
      </p:pic>
      <p:grpSp>
        <p:nvGrpSpPr>
          <p:cNvPr id="31" name="组合 30"/>
          <p:cNvGrpSpPr/>
          <p:nvPr/>
        </p:nvGrpSpPr>
        <p:grpSpPr>
          <a:xfrm>
            <a:off x="6630908" y="2299000"/>
            <a:ext cx="636847" cy="614600"/>
            <a:chOff x="7981" y="4763"/>
            <a:chExt cx="548" cy="536"/>
          </a:xfrm>
        </p:grpSpPr>
        <p:sp>
          <p:nvSpPr>
            <p:cNvPr id="33" name="椭圆 32"/>
            <p:cNvSpPr/>
            <p:nvPr/>
          </p:nvSpPr>
          <p:spPr>
            <a:xfrm>
              <a:off x="7981" y="4763"/>
              <a:ext cx="548" cy="536"/>
            </a:xfrm>
            <a:prstGeom prst="ellipse">
              <a:avLst/>
            </a:prstGeom>
            <a:noFill/>
            <a:ln w="6350">
              <a:solidFill>
                <a:schemeClr val="bg1">
                  <a:alpha val="27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8090" y="4868"/>
              <a:ext cx="331" cy="326"/>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8824762" y="2207778"/>
            <a:ext cx="788335" cy="717838"/>
            <a:chOff x="7981" y="4763"/>
            <a:chExt cx="548" cy="536"/>
          </a:xfrm>
        </p:grpSpPr>
        <p:sp>
          <p:nvSpPr>
            <p:cNvPr id="39" name="椭圆 38"/>
            <p:cNvSpPr/>
            <p:nvPr/>
          </p:nvSpPr>
          <p:spPr>
            <a:xfrm>
              <a:off x="7981" y="4763"/>
              <a:ext cx="548" cy="536"/>
            </a:xfrm>
            <a:prstGeom prst="ellipse">
              <a:avLst/>
            </a:prstGeom>
            <a:noFill/>
            <a:ln w="6350">
              <a:solidFill>
                <a:schemeClr val="bg1">
                  <a:alpha val="27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8090" y="4868"/>
              <a:ext cx="331" cy="326"/>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4551538" y="2997970"/>
            <a:ext cx="1143606" cy="624786"/>
          </a:xfrm>
          <a:prstGeom prst="rect">
            <a:avLst/>
          </a:prstGeom>
          <a:noFill/>
        </p:spPr>
        <p:txBody>
          <a:bodyPr wrap="square" rtlCol="0">
            <a:spAutoFit/>
          </a:bodyPr>
          <a:lstStyle/>
          <a:p>
            <a:pPr algn="ctr">
              <a:lnSpc>
                <a:spcPct val="130000"/>
              </a:lnSpc>
            </a:pPr>
            <a:r>
              <a:rPr lang="en-US" altLang="zh-CN" sz="1400" dirty="0" smtClean="0">
                <a:solidFill>
                  <a:schemeClr val="bg1"/>
                </a:solidFill>
              </a:rPr>
              <a:t>600H</a:t>
            </a:r>
          </a:p>
          <a:p>
            <a:pPr algn="ctr">
              <a:lnSpc>
                <a:spcPct val="130000"/>
              </a:lnSpc>
            </a:pPr>
            <a:r>
              <a:rPr lang="zh-CN" altLang="en-US" sz="1400" dirty="0" smtClean="0">
                <a:solidFill>
                  <a:schemeClr val="bg1"/>
                </a:solidFill>
              </a:rPr>
              <a:t>定期保养</a:t>
            </a:r>
            <a:endParaRPr lang="zh-CN" altLang="en-US" sz="1400" dirty="0">
              <a:solidFill>
                <a:schemeClr val="bg1"/>
              </a:solidFill>
            </a:endParaRPr>
          </a:p>
        </p:txBody>
      </p:sp>
      <p:sp>
        <p:nvSpPr>
          <p:cNvPr id="43" name="文本框 42"/>
          <p:cNvSpPr txBox="1"/>
          <p:nvPr/>
        </p:nvSpPr>
        <p:spPr>
          <a:xfrm>
            <a:off x="6325710" y="2964852"/>
            <a:ext cx="1343745" cy="624786"/>
          </a:xfrm>
          <a:prstGeom prst="rect">
            <a:avLst/>
          </a:prstGeom>
          <a:noFill/>
        </p:spPr>
        <p:txBody>
          <a:bodyPr wrap="square" rtlCol="0">
            <a:spAutoFit/>
          </a:bodyPr>
          <a:lstStyle/>
          <a:p>
            <a:pPr algn="ctr">
              <a:lnSpc>
                <a:spcPct val="130000"/>
              </a:lnSpc>
            </a:pPr>
            <a:r>
              <a:rPr lang="en-US" altLang="zh-CN" sz="1400" dirty="0" smtClean="0">
                <a:solidFill>
                  <a:schemeClr val="bg1"/>
                </a:solidFill>
              </a:rPr>
              <a:t>1800H</a:t>
            </a:r>
          </a:p>
          <a:p>
            <a:pPr algn="ctr">
              <a:lnSpc>
                <a:spcPct val="130000"/>
              </a:lnSpc>
            </a:pPr>
            <a:r>
              <a:rPr lang="zh-CN" altLang="en-US" sz="1400" dirty="0" smtClean="0">
                <a:solidFill>
                  <a:schemeClr val="bg1"/>
                </a:solidFill>
              </a:rPr>
              <a:t>维护保养</a:t>
            </a:r>
            <a:endParaRPr lang="zh-CN" altLang="en-US" sz="1400" dirty="0">
              <a:solidFill>
                <a:schemeClr val="bg1"/>
              </a:solidFill>
            </a:endParaRPr>
          </a:p>
        </p:txBody>
      </p:sp>
      <p:sp>
        <p:nvSpPr>
          <p:cNvPr id="44" name="文本框 43"/>
          <p:cNvSpPr txBox="1"/>
          <p:nvPr/>
        </p:nvSpPr>
        <p:spPr>
          <a:xfrm>
            <a:off x="8683946" y="3040937"/>
            <a:ext cx="1134967" cy="624786"/>
          </a:xfrm>
          <a:prstGeom prst="rect">
            <a:avLst/>
          </a:prstGeom>
          <a:noFill/>
        </p:spPr>
        <p:txBody>
          <a:bodyPr wrap="square" rtlCol="0">
            <a:spAutoFit/>
          </a:bodyPr>
          <a:lstStyle/>
          <a:p>
            <a:pPr algn="l">
              <a:lnSpc>
                <a:spcPct val="130000"/>
              </a:lnSpc>
            </a:pPr>
            <a:r>
              <a:rPr lang="en-US" altLang="zh-CN" sz="1400" dirty="0" smtClean="0">
                <a:solidFill>
                  <a:schemeClr val="bg1"/>
                </a:solidFill>
              </a:rPr>
              <a:t>3200H</a:t>
            </a:r>
          </a:p>
          <a:p>
            <a:pPr algn="l">
              <a:lnSpc>
                <a:spcPct val="130000"/>
              </a:lnSpc>
            </a:pPr>
            <a:r>
              <a:rPr lang="zh-CN" altLang="en-US" sz="1400" dirty="0" smtClean="0">
                <a:solidFill>
                  <a:schemeClr val="bg1"/>
                </a:solidFill>
              </a:rPr>
              <a:t>功能性保养</a:t>
            </a:r>
            <a:endParaRPr lang="zh-CN" altLang="en-US" sz="1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1000"/>
                                        <p:tgtEl>
                                          <p:spTgt spid="67"/>
                                        </p:tgtEl>
                                      </p:cBhvr>
                                    </p:animEffect>
                                  </p:childTnLst>
                                </p:cTn>
                              </p:par>
                              <p:par>
                                <p:cTn id="8" presetID="22" presetClass="entr" presetSubtype="8"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left)">
                                      <p:cBhvr>
                                        <p:cTn id="10" dur="2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5F8"/>
        </a:solidFill>
        <a:effectLst/>
      </p:bgPr>
    </p:bg>
    <p:spTree>
      <p:nvGrpSpPr>
        <p:cNvPr id="1" name=""/>
        <p:cNvGrpSpPr/>
        <p:nvPr/>
      </p:nvGrpSpPr>
      <p:grpSpPr>
        <a:xfrm>
          <a:off x="0" y="0"/>
          <a:ext cx="0" cy="0"/>
          <a:chOff x="0" y="0"/>
          <a:chExt cx="0" cy="0"/>
        </a:xfrm>
      </p:grpSpPr>
      <p:sp>
        <p:nvSpPr>
          <p:cNvPr id="2" name="文本框 1"/>
          <p:cNvSpPr txBox="1"/>
          <p:nvPr/>
        </p:nvSpPr>
        <p:spPr>
          <a:xfrm>
            <a:off x="4663439" y="565266"/>
            <a:ext cx="1569660" cy="369332"/>
          </a:xfrm>
          <a:prstGeom prst="rect">
            <a:avLst/>
          </a:prstGeom>
          <a:noFill/>
        </p:spPr>
        <p:txBody>
          <a:bodyPr wrap="none" rtlCol="0">
            <a:spAutoFit/>
          </a:bodyPr>
          <a:lstStyle/>
          <a:p>
            <a:r>
              <a:rPr lang="zh-CN" altLang="en-US" dirty="0" smtClean="0"/>
              <a:t>保养项目清单</a:t>
            </a: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993996646"/>
              </p:ext>
            </p:extLst>
          </p:nvPr>
        </p:nvGraphicFramePr>
        <p:xfrm>
          <a:off x="972587" y="969496"/>
          <a:ext cx="10723419" cy="5135308"/>
        </p:xfrm>
        <a:graphic>
          <a:graphicData uri="http://schemas.openxmlformats.org/drawingml/2006/table">
            <a:tbl>
              <a:tblPr firstRow="1" bandRow="1">
                <a:tableStyleId>{5C22544A-7EE6-4342-B048-85BDC9FD1C3A}</a:tableStyleId>
              </a:tblPr>
              <a:tblGrid>
                <a:gridCol w="1326016">
                  <a:extLst>
                    <a:ext uri="{9D8B030D-6E8A-4147-A177-3AD203B41FA5}">
                      <a16:colId xmlns:a16="http://schemas.microsoft.com/office/drawing/2014/main" val="447139105"/>
                    </a:ext>
                  </a:extLst>
                </a:gridCol>
                <a:gridCol w="1630750">
                  <a:extLst>
                    <a:ext uri="{9D8B030D-6E8A-4147-A177-3AD203B41FA5}">
                      <a16:colId xmlns:a16="http://schemas.microsoft.com/office/drawing/2014/main" val="18018051"/>
                    </a:ext>
                  </a:extLst>
                </a:gridCol>
                <a:gridCol w="1823054">
                  <a:extLst>
                    <a:ext uri="{9D8B030D-6E8A-4147-A177-3AD203B41FA5}">
                      <a16:colId xmlns:a16="http://schemas.microsoft.com/office/drawing/2014/main" val="2725928547"/>
                    </a:ext>
                  </a:extLst>
                </a:gridCol>
                <a:gridCol w="1928553">
                  <a:extLst>
                    <a:ext uri="{9D8B030D-6E8A-4147-A177-3AD203B41FA5}">
                      <a16:colId xmlns:a16="http://schemas.microsoft.com/office/drawing/2014/main" val="3659763260"/>
                    </a:ext>
                  </a:extLst>
                </a:gridCol>
                <a:gridCol w="2011680">
                  <a:extLst>
                    <a:ext uri="{9D8B030D-6E8A-4147-A177-3AD203B41FA5}">
                      <a16:colId xmlns:a16="http://schemas.microsoft.com/office/drawing/2014/main" val="857461343"/>
                    </a:ext>
                  </a:extLst>
                </a:gridCol>
                <a:gridCol w="2003366">
                  <a:extLst>
                    <a:ext uri="{9D8B030D-6E8A-4147-A177-3AD203B41FA5}">
                      <a16:colId xmlns:a16="http://schemas.microsoft.com/office/drawing/2014/main" val="4167092013"/>
                    </a:ext>
                  </a:extLst>
                </a:gridCol>
              </a:tblGrid>
              <a:tr h="374075">
                <a:tc>
                  <a:txBody>
                    <a:bodyPr/>
                    <a:lstStyle/>
                    <a:p>
                      <a:endParaRPr lang="zh-CN" alt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dirty="0" smtClean="0">
                          <a:solidFill>
                            <a:schemeClr val="bg1"/>
                          </a:solidFill>
                          <a:latin typeface="微软雅黑" panose="020B0503020204020204" pitchFamily="34" charset="-122"/>
                          <a:ea typeface="微软雅黑" panose="020B0503020204020204" pitchFamily="34" charset="-122"/>
                        </a:rPr>
                        <a:t>24H</a:t>
                      </a:r>
                      <a:r>
                        <a:rPr lang="zh-CN" altLang="en-US" sz="1200" b="0" dirty="0" smtClean="0">
                          <a:solidFill>
                            <a:schemeClr val="bg1"/>
                          </a:solidFill>
                          <a:latin typeface="微软雅黑" panose="020B0503020204020204" pitchFamily="34" charset="-122"/>
                          <a:ea typeface="微软雅黑" panose="020B0503020204020204" pitchFamily="34" charset="-122"/>
                        </a:rPr>
                        <a:t>（基础保养）</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dirty="0" smtClean="0">
                          <a:solidFill>
                            <a:schemeClr val="bg1"/>
                          </a:solidFill>
                          <a:effectLst/>
                          <a:latin typeface="微软雅黑" panose="020B0503020204020204" pitchFamily="34" charset="-122"/>
                          <a:ea typeface="微软雅黑" panose="020B0503020204020204" pitchFamily="34" charset="-122"/>
                        </a:rPr>
                        <a:t>140H</a:t>
                      </a:r>
                      <a:r>
                        <a:rPr lang="zh-CN" altLang="en-US" sz="1200" b="0" dirty="0" smtClean="0">
                          <a:solidFill>
                            <a:schemeClr val="bg1"/>
                          </a:solidFill>
                          <a:effectLst/>
                          <a:latin typeface="微软雅黑" panose="020B0503020204020204" pitchFamily="34" charset="-122"/>
                          <a:ea typeface="微软雅黑" panose="020B0503020204020204" pitchFamily="34" charset="-122"/>
                        </a:rPr>
                        <a:t>（计划保养）</a:t>
                      </a:r>
                    </a:p>
                  </a:txBody>
                  <a:tcPr/>
                </a:tc>
                <a:tc>
                  <a:txBody>
                    <a:bodyPr/>
                    <a:lstStyle/>
                    <a:p>
                      <a:r>
                        <a:rPr lang="en-US" altLang="zh-CN" sz="1200" b="0" dirty="0" smtClean="0">
                          <a:latin typeface="微软雅黑" panose="020B0503020204020204" pitchFamily="34" charset="-122"/>
                          <a:ea typeface="微软雅黑" panose="020B0503020204020204" pitchFamily="34" charset="-122"/>
                        </a:rPr>
                        <a:t>600H</a:t>
                      </a:r>
                      <a:r>
                        <a:rPr lang="zh-CN" altLang="en-US" sz="1200" b="0" dirty="0" smtClean="0">
                          <a:latin typeface="微软雅黑" panose="020B0503020204020204" pitchFamily="34" charset="-122"/>
                          <a:ea typeface="微软雅黑" panose="020B0503020204020204" pitchFamily="34" charset="-122"/>
                        </a:rPr>
                        <a:t>（定期保养）</a:t>
                      </a:r>
                      <a:endParaRPr lang="zh-CN" altLang="en-US" sz="1200" b="0" dirty="0">
                        <a:latin typeface="微软雅黑" panose="020B0503020204020204" pitchFamily="34" charset="-122"/>
                        <a:ea typeface="微软雅黑" panose="020B0503020204020204" pitchFamily="34" charset="-122"/>
                      </a:endParaRPr>
                    </a:p>
                  </a:txBody>
                  <a:tcPr/>
                </a:tc>
                <a:tc>
                  <a:txBody>
                    <a:bodyPr/>
                    <a:lstStyle/>
                    <a:p>
                      <a:r>
                        <a:rPr lang="en-US" altLang="zh-CN" sz="1200" b="0" dirty="0" smtClean="0">
                          <a:latin typeface="微软雅黑" panose="020B0503020204020204" pitchFamily="34" charset="-122"/>
                          <a:ea typeface="微软雅黑" panose="020B0503020204020204" pitchFamily="34" charset="-122"/>
                        </a:rPr>
                        <a:t>1600H</a:t>
                      </a:r>
                      <a:r>
                        <a:rPr lang="zh-CN" altLang="en-US" sz="1200" b="0" dirty="0" smtClean="0">
                          <a:latin typeface="微软雅黑" panose="020B0503020204020204" pitchFamily="34" charset="-122"/>
                          <a:ea typeface="微软雅黑" panose="020B0503020204020204" pitchFamily="34" charset="-122"/>
                        </a:rPr>
                        <a:t>（维护保养）</a:t>
                      </a:r>
                      <a:endParaRPr lang="zh-CN" altLang="en-US" sz="1200" b="0" dirty="0">
                        <a:latin typeface="微软雅黑" panose="020B0503020204020204" pitchFamily="34" charset="-122"/>
                        <a:ea typeface="微软雅黑" panose="020B0503020204020204" pitchFamily="34" charset="-122"/>
                      </a:endParaRPr>
                    </a:p>
                  </a:txBody>
                  <a:tcPr/>
                </a:tc>
                <a:tc>
                  <a:txBody>
                    <a:bodyPr/>
                    <a:lstStyle/>
                    <a:p>
                      <a:r>
                        <a:rPr lang="en-US" altLang="zh-CN" sz="1200" b="0" dirty="0" smtClean="0">
                          <a:latin typeface="微软雅黑" panose="020B0503020204020204" pitchFamily="34" charset="-122"/>
                          <a:ea typeface="微软雅黑" panose="020B0503020204020204" pitchFamily="34" charset="-122"/>
                        </a:rPr>
                        <a:t>3200H</a:t>
                      </a:r>
                      <a:r>
                        <a:rPr lang="zh-CN" altLang="en-US" sz="1200" b="0" dirty="0" smtClean="0">
                          <a:latin typeface="微软雅黑" panose="020B0503020204020204" pitchFamily="34" charset="-122"/>
                          <a:ea typeface="微软雅黑" panose="020B0503020204020204" pitchFamily="34" charset="-122"/>
                        </a:rPr>
                        <a:t>（功能性保养）</a:t>
                      </a:r>
                      <a:endParaRPr lang="zh-CN" altLang="en-US" sz="1200" b="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021387897"/>
                  </a:ext>
                </a:extLst>
              </a:tr>
              <a:tr h="244160">
                <a:tc>
                  <a:txBody>
                    <a:bodyPr/>
                    <a:lstStyle/>
                    <a:p>
                      <a:pPr algn="ctr"/>
                      <a:r>
                        <a:rPr lang="en-US" altLang="zh-CN" sz="1200" dirty="0" smtClean="0"/>
                        <a:t>1</a:t>
                      </a:r>
                      <a:endParaRPr lang="zh-CN" altLang="en-US" sz="1200" dirty="0"/>
                    </a:p>
                  </a:txBody>
                  <a:tcPr/>
                </a:tc>
                <a:tc>
                  <a:txBody>
                    <a:bodyPr/>
                    <a:lstStyle/>
                    <a:p>
                      <a:r>
                        <a:rPr lang="zh-CN" altLang="en-US" sz="1100" dirty="0" smtClean="0">
                          <a:latin typeface="微软雅黑" panose="020B0503020204020204" pitchFamily="34" charset="-122"/>
                          <a:ea typeface="微软雅黑" panose="020B0503020204020204" pitchFamily="34" charset="-122"/>
                        </a:rPr>
                        <a:t>砂柱清洁</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latin typeface="微软雅黑" panose="020B0503020204020204" pitchFamily="34" charset="-122"/>
                          <a:ea typeface="微软雅黑" panose="020B0503020204020204" pitchFamily="34" charset="-122"/>
                        </a:rPr>
                        <a:t>电控箱过滤器清理</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latin typeface="微软雅黑" panose="020B0503020204020204" pitchFamily="34" charset="-122"/>
                          <a:ea typeface="微软雅黑" panose="020B0503020204020204" pitchFamily="34" charset="-122"/>
                        </a:rPr>
                        <a:t>护刀片检查更换</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latin typeface="微软雅黑" panose="020B0503020204020204" pitchFamily="34" charset="-122"/>
                          <a:ea typeface="微软雅黑" panose="020B0503020204020204" pitchFamily="34" charset="-122"/>
                        </a:rPr>
                        <a:t>刀驱动检查保养</a:t>
                      </a:r>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刀驱动气缸保养</a:t>
                      </a:r>
                    </a:p>
                  </a:txBody>
                  <a:tcPr/>
                </a:tc>
                <a:extLst>
                  <a:ext uri="{0D108BD9-81ED-4DB2-BD59-A6C34878D82A}">
                    <a16:rowId xmlns:a16="http://schemas.microsoft.com/office/drawing/2014/main" val="3041603105"/>
                  </a:ext>
                </a:extLst>
              </a:tr>
              <a:tr h="335443">
                <a:tc>
                  <a:txBody>
                    <a:bodyPr/>
                    <a:lstStyle/>
                    <a:p>
                      <a:pPr algn="ctr"/>
                      <a:r>
                        <a:rPr lang="en-US" altLang="zh-CN" sz="1200" dirty="0" smtClean="0"/>
                        <a:t>2</a:t>
                      </a:r>
                      <a:endParaRPr lang="zh-CN" altLang="en-US" sz="1200" dirty="0"/>
                    </a:p>
                  </a:txBody>
                  <a:tcPr/>
                </a:tc>
                <a:tc>
                  <a:txBody>
                    <a:bodyPr/>
                    <a:lstStyle/>
                    <a:p>
                      <a:r>
                        <a:rPr lang="zh-CN" altLang="en-US" sz="1100" dirty="0" smtClean="0">
                          <a:latin typeface="微软雅黑" panose="020B0503020204020204" pitchFamily="34" charset="-122"/>
                          <a:ea typeface="微软雅黑" panose="020B0503020204020204" pitchFamily="34" charset="-122"/>
                        </a:rPr>
                        <a:t>裁头清洁</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latin typeface="微软雅黑" panose="020B0503020204020204" pitchFamily="34" charset="-122"/>
                          <a:ea typeface="微软雅黑" panose="020B0503020204020204" pitchFamily="34" charset="-122"/>
                        </a:rPr>
                        <a:t>电控箱散热网清理</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latin typeface="微软雅黑" panose="020B0503020204020204" pitchFamily="34" charset="-122"/>
                          <a:ea typeface="微软雅黑" panose="020B0503020204020204" pitchFamily="34" charset="-122"/>
                        </a:rPr>
                        <a:t>下刀轨检查清理</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latin typeface="微软雅黑" panose="020B0503020204020204" pitchFamily="34" charset="-122"/>
                          <a:ea typeface="微软雅黑" panose="020B0503020204020204" pitchFamily="34" charset="-122"/>
                        </a:rPr>
                        <a:t>鬃毛砖检查更换</a:t>
                      </a:r>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刀盘气缸保养</a:t>
                      </a:r>
                    </a:p>
                  </a:txBody>
                  <a:tcPr/>
                </a:tc>
                <a:extLst>
                  <a:ext uri="{0D108BD9-81ED-4DB2-BD59-A6C34878D82A}">
                    <a16:rowId xmlns:a16="http://schemas.microsoft.com/office/drawing/2014/main" val="2927856823"/>
                  </a:ext>
                </a:extLst>
              </a:tr>
              <a:tr h="335443">
                <a:tc>
                  <a:txBody>
                    <a:bodyPr/>
                    <a:lstStyle/>
                    <a:p>
                      <a:pPr algn="ctr"/>
                      <a:r>
                        <a:rPr lang="en-US" altLang="zh-CN" sz="1200" dirty="0" smtClean="0"/>
                        <a:t>3</a:t>
                      </a:r>
                      <a:endParaRPr lang="zh-CN" altLang="en-US" sz="1200" dirty="0"/>
                    </a:p>
                  </a:txBody>
                  <a:tcPr/>
                </a:tc>
                <a:tc>
                  <a:txBody>
                    <a:bodyPr/>
                    <a:lstStyle/>
                    <a:p>
                      <a:r>
                        <a:rPr lang="zh-CN" altLang="en-US" sz="1100" dirty="0" smtClean="0">
                          <a:latin typeface="微软雅黑" panose="020B0503020204020204" pitchFamily="34" charset="-122"/>
                          <a:ea typeface="微软雅黑" panose="020B0503020204020204" pitchFamily="34" charset="-122"/>
                        </a:rPr>
                        <a:t>刀盘清洁</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latin typeface="微软雅黑" panose="020B0503020204020204" pitchFamily="34" charset="-122"/>
                          <a:ea typeface="微软雅黑" panose="020B0503020204020204" pitchFamily="34" charset="-122"/>
                        </a:rPr>
                        <a:t>真空泵过滤桶清理</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latin typeface="微软雅黑" panose="020B0503020204020204" pitchFamily="34" charset="-122"/>
                          <a:ea typeface="微软雅黑" panose="020B0503020204020204" pitchFamily="34" charset="-122"/>
                        </a:rPr>
                        <a:t>刀智能功能检查保养</a:t>
                      </a:r>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防前倾结构轴承更换保养</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100" dirty="0" smtClean="0">
                          <a:latin typeface="微软雅黑" panose="020B0503020204020204" pitchFamily="34" charset="-122"/>
                          <a:ea typeface="微软雅黑" panose="020B0503020204020204" pitchFamily="34" charset="-122"/>
                        </a:rPr>
                        <a:t>Y</a:t>
                      </a:r>
                      <a:r>
                        <a:rPr lang="zh-CN" altLang="en-US" sz="1100" dirty="0" smtClean="0">
                          <a:latin typeface="微软雅黑" panose="020B0503020204020204" pitchFamily="34" charset="-122"/>
                          <a:ea typeface="微软雅黑" panose="020B0503020204020204" pitchFamily="34" charset="-122"/>
                        </a:rPr>
                        <a:t>轴齿轮检查保养</a:t>
                      </a:r>
                    </a:p>
                  </a:txBody>
                  <a:tcPr/>
                </a:tc>
                <a:extLst>
                  <a:ext uri="{0D108BD9-81ED-4DB2-BD59-A6C34878D82A}">
                    <a16:rowId xmlns:a16="http://schemas.microsoft.com/office/drawing/2014/main" val="1724436753"/>
                  </a:ext>
                </a:extLst>
              </a:tr>
              <a:tr h="335443">
                <a:tc>
                  <a:txBody>
                    <a:bodyPr/>
                    <a:lstStyle/>
                    <a:p>
                      <a:pPr algn="ctr"/>
                      <a:r>
                        <a:rPr lang="en-US" altLang="zh-CN" sz="1200" dirty="0" smtClean="0"/>
                        <a:t>4</a:t>
                      </a:r>
                      <a:endParaRPr lang="zh-CN" alt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刀片更换</a:t>
                      </a:r>
                    </a:p>
                  </a:txBody>
                  <a:tcPr/>
                </a:tc>
                <a:tc>
                  <a:txBody>
                    <a:bodyPr/>
                    <a:lstStyle/>
                    <a:p>
                      <a:r>
                        <a:rPr lang="zh-CN" altLang="en-US" sz="1100" dirty="0" smtClean="0">
                          <a:latin typeface="微软雅黑" panose="020B0503020204020204" pitchFamily="34" charset="-122"/>
                          <a:ea typeface="微软雅黑" panose="020B0503020204020204" pitchFamily="34" charset="-122"/>
                        </a:rPr>
                        <a:t>气源处理器过滤水排放</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latin typeface="微软雅黑" panose="020B0503020204020204" pitchFamily="34" charset="-122"/>
                          <a:ea typeface="微软雅黑" panose="020B0503020204020204" pitchFamily="34" charset="-122"/>
                        </a:rPr>
                        <a:t>裁头皮带检查</a:t>
                      </a:r>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裁头皮带轮更换保养</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100" dirty="0" smtClean="0">
                          <a:latin typeface="微软雅黑" panose="020B0503020204020204" pitchFamily="34" charset="-122"/>
                          <a:ea typeface="微软雅黑" panose="020B0503020204020204" pitchFamily="34" charset="-122"/>
                        </a:rPr>
                        <a:t>X</a:t>
                      </a:r>
                      <a:r>
                        <a:rPr lang="zh-CN" altLang="en-US" sz="1100" dirty="0" smtClean="0">
                          <a:latin typeface="微软雅黑" panose="020B0503020204020204" pitchFamily="34" charset="-122"/>
                          <a:ea typeface="微软雅黑" panose="020B0503020204020204" pitchFamily="34" charset="-122"/>
                        </a:rPr>
                        <a:t>轴皮、齿轮带保养</a:t>
                      </a:r>
                    </a:p>
                  </a:txBody>
                  <a:tcPr/>
                </a:tc>
                <a:extLst>
                  <a:ext uri="{0D108BD9-81ED-4DB2-BD59-A6C34878D82A}">
                    <a16:rowId xmlns:a16="http://schemas.microsoft.com/office/drawing/2014/main" val="170868518"/>
                  </a:ext>
                </a:extLst>
              </a:tr>
              <a:tr h="360538">
                <a:tc>
                  <a:txBody>
                    <a:bodyPr/>
                    <a:lstStyle/>
                    <a:p>
                      <a:pPr algn="ctr"/>
                      <a:r>
                        <a:rPr lang="en-US" altLang="zh-CN" sz="1200" dirty="0" smtClean="0"/>
                        <a:t>5</a:t>
                      </a:r>
                      <a:endParaRPr lang="zh-CN" alt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钻头检查</a:t>
                      </a:r>
                    </a:p>
                  </a:txBody>
                  <a:tcPr/>
                </a:tc>
                <a:tc>
                  <a:txBody>
                    <a:bodyPr/>
                    <a:lstStyle/>
                    <a:p>
                      <a:r>
                        <a:rPr lang="zh-CN" altLang="en-US" sz="1100" dirty="0" smtClean="0">
                          <a:latin typeface="微软雅黑" panose="020B0503020204020204" pitchFamily="34" charset="-122"/>
                          <a:ea typeface="微软雅黑" panose="020B0503020204020204" pitchFamily="34" charset="-122"/>
                        </a:rPr>
                        <a:t>油壶供油量检查</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latin typeface="微软雅黑" panose="020B0503020204020204" pitchFamily="34" charset="-122"/>
                          <a:ea typeface="微软雅黑" panose="020B0503020204020204" pitchFamily="34" charset="-122"/>
                        </a:rPr>
                        <a:t>鬃毛床同步及传动部位保养</a:t>
                      </a:r>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裁头皮带更换保养</a:t>
                      </a:r>
                    </a:p>
                  </a:txBody>
                  <a:tcPr/>
                </a:tc>
                <a:tc>
                  <a:txBody>
                    <a:bodyPr/>
                    <a:lstStyle/>
                    <a:p>
                      <a:r>
                        <a:rPr lang="zh-CN" altLang="en-US" sz="1100" dirty="0" smtClean="0">
                          <a:latin typeface="微软雅黑" panose="020B0503020204020204" pitchFamily="34" charset="-122"/>
                          <a:ea typeface="微软雅黑" panose="020B0503020204020204" pitchFamily="34" charset="-122"/>
                        </a:rPr>
                        <a:t>编码器齿轮检查保养</a:t>
                      </a:r>
                      <a:endParaRPr lang="zh-CN" altLang="en-US" sz="11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971813258"/>
                  </a:ext>
                </a:extLst>
              </a:tr>
              <a:tr h="335443">
                <a:tc>
                  <a:txBody>
                    <a:bodyPr/>
                    <a:lstStyle/>
                    <a:p>
                      <a:pPr algn="ctr"/>
                      <a:r>
                        <a:rPr lang="en-US" altLang="zh-CN" sz="1200" dirty="0" smtClean="0"/>
                        <a:t>6</a:t>
                      </a:r>
                      <a:endParaRPr lang="zh-CN" alt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100" dirty="0" smtClean="0">
                          <a:latin typeface="微软雅黑" panose="020B0503020204020204" pitchFamily="34" charset="-122"/>
                          <a:ea typeface="微软雅黑" panose="020B0503020204020204" pitchFamily="34" charset="-122"/>
                        </a:rPr>
                        <a:t>X</a:t>
                      </a:r>
                      <a:r>
                        <a:rPr lang="zh-CN" altLang="en-US" sz="1100" dirty="0" smtClean="0">
                          <a:latin typeface="微软雅黑" panose="020B0503020204020204" pitchFamily="34" charset="-122"/>
                          <a:ea typeface="微软雅黑" panose="020B0503020204020204" pitchFamily="34" charset="-122"/>
                        </a:rPr>
                        <a:t>、</a:t>
                      </a:r>
                      <a:r>
                        <a:rPr lang="en-US" altLang="zh-CN" sz="1100" dirty="0" smtClean="0">
                          <a:latin typeface="微软雅黑" panose="020B0503020204020204" pitchFamily="34" charset="-122"/>
                          <a:ea typeface="微软雅黑" panose="020B0503020204020204" pitchFamily="34" charset="-122"/>
                        </a:rPr>
                        <a:t>Y</a:t>
                      </a:r>
                      <a:r>
                        <a:rPr lang="zh-CN" altLang="en-US" sz="1100" dirty="0" smtClean="0">
                          <a:latin typeface="微软雅黑" panose="020B0503020204020204" pitchFamily="34" charset="-122"/>
                          <a:ea typeface="微软雅黑" panose="020B0503020204020204" pitchFamily="34" charset="-122"/>
                        </a:rPr>
                        <a:t>轴齿条清理</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磨刀组件保养</a:t>
                      </a:r>
                    </a:p>
                  </a:txBody>
                  <a:tcPr/>
                </a:tc>
                <a:tc>
                  <a:txBody>
                    <a:bodyPr/>
                    <a:lstStyle/>
                    <a:p>
                      <a:r>
                        <a:rPr lang="zh-CN" altLang="en-US" sz="1100" dirty="0" smtClean="0">
                          <a:latin typeface="微软雅黑" panose="020B0503020204020204" pitchFamily="34" charset="-122"/>
                          <a:ea typeface="微软雅黑" panose="020B0503020204020204" pitchFamily="34" charset="-122"/>
                        </a:rPr>
                        <a:t>镭射灯及打孔精度检查</a:t>
                      </a:r>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刀导向基座更换</a:t>
                      </a:r>
                    </a:p>
                  </a:txBody>
                  <a:tcPr/>
                </a:tc>
                <a:tc>
                  <a:txBody>
                    <a:bodyPr/>
                    <a:lstStyle/>
                    <a:p>
                      <a:r>
                        <a:rPr lang="zh-CN" altLang="en-US" sz="1100" dirty="0" smtClean="0">
                          <a:latin typeface="微软雅黑" panose="020B0503020204020204" pitchFamily="34" charset="-122"/>
                          <a:ea typeface="微软雅黑" panose="020B0503020204020204" pitchFamily="34" charset="-122"/>
                        </a:rPr>
                        <a:t>鬃毛床链条检查、鬃毛砖更换保养</a:t>
                      </a:r>
                      <a:endParaRPr lang="zh-CN" altLang="en-US" sz="11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879236304"/>
                  </a:ext>
                </a:extLst>
              </a:tr>
              <a:tr h="335443">
                <a:tc>
                  <a:txBody>
                    <a:bodyPr/>
                    <a:lstStyle/>
                    <a:p>
                      <a:pPr algn="ctr"/>
                      <a:r>
                        <a:rPr lang="en-US" altLang="zh-CN" sz="1200" dirty="0" smtClean="0"/>
                        <a:t>7</a:t>
                      </a:r>
                      <a:endParaRPr lang="zh-CN" alt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100" dirty="0" smtClean="0">
                        <a:latin typeface="微软雅黑" panose="020B0503020204020204" pitchFamily="34" charset="-122"/>
                        <a:ea typeface="微软雅黑" panose="020B0503020204020204" pitchFamily="34" charset="-122"/>
                      </a:endParaRPr>
                    </a:p>
                  </a:txBody>
                  <a:tcPr/>
                </a:tc>
                <a:tc>
                  <a:txBody>
                    <a:bodyPr/>
                    <a:lstStyle/>
                    <a:p>
                      <a:r>
                        <a:rPr lang="en-US" altLang="zh-CN" sz="1100" dirty="0" smtClean="0">
                          <a:latin typeface="微软雅黑" panose="020B0503020204020204" pitchFamily="34" charset="-122"/>
                          <a:ea typeface="微软雅黑" panose="020B0503020204020204" pitchFamily="34" charset="-122"/>
                        </a:rPr>
                        <a:t>X</a:t>
                      </a:r>
                      <a:r>
                        <a:rPr lang="zh-CN" altLang="en-US" sz="1100" dirty="0" smtClean="0">
                          <a:latin typeface="微软雅黑" panose="020B0503020204020204" pitchFamily="34" charset="-122"/>
                          <a:ea typeface="微软雅黑" panose="020B0503020204020204" pitchFamily="34" charset="-122"/>
                        </a:rPr>
                        <a:t>、</a:t>
                      </a:r>
                      <a:r>
                        <a:rPr lang="en-US" altLang="zh-CN" sz="1100" dirty="0" smtClean="0">
                          <a:latin typeface="微软雅黑" panose="020B0503020204020204" pitchFamily="34" charset="-122"/>
                          <a:ea typeface="微软雅黑" panose="020B0503020204020204" pitchFamily="34" charset="-122"/>
                        </a:rPr>
                        <a:t>Y</a:t>
                      </a:r>
                      <a:r>
                        <a:rPr lang="zh-CN" altLang="en-US" sz="1100" dirty="0" smtClean="0">
                          <a:latin typeface="微软雅黑" panose="020B0503020204020204" pitchFamily="34" charset="-122"/>
                          <a:ea typeface="微软雅黑" panose="020B0503020204020204" pitchFamily="34" charset="-122"/>
                        </a:rPr>
                        <a:t>、</a:t>
                      </a:r>
                      <a:r>
                        <a:rPr lang="en-US" altLang="zh-CN" sz="1100" dirty="0" smtClean="0">
                          <a:latin typeface="微软雅黑" panose="020B0503020204020204" pitchFamily="34" charset="-122"/>
                          <a:ea typeface="微软雅黑" panose="020B0503020204020204" pitchFamily="34" charset="-122"/>
                        </a:rPr>
                        <a:t>C</a:t>
                      </a:r>
                      <a:r>
                        <a:rPr lang="zh-CN" altLang="en-US" sz="1100" dirty="0" smtClean="0">
                          <a:latin typeface="微软雅黑" panose="020B0503020204020204" pitchFamily="34" charset="-122"/>
                          <a:ea typeface="微软雅黑" panose="020B0503020204020204" pitchFamily="34" charset="-122"/>
                        </a:rPr>
                        <a:t>轴精度检查</a:t>
                      </a:r>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en-US" altLang="zh-CN" sz="1100" dirty="0" smtClean="0">
                          <a:latin typeface="微软雅黑" panose="020B0503020204020204" pitchFamily="34" charset="-122"/>
                          <a:ea typeface="微软雅黑" panose="020B0503020204020204" pitchFamily="34" charset="-122"/>
                        </a:rPr>
                        <a:t>X</a:t>
                      </a:r>
                      <a:r>
                        <a:rPr lang="zh-CN" altLang="en-US" sz="1100" dirty="0" smtClean="0">
                          <a:latin typeface="微软雅黑" panose="020B0503020204020204" pitchFamily="34" charset="-122"/>
                          <a:ea typeface="微软雅黑" panose="020B0503020204020204" pitchFamily="34" charset="-122"/>
                        </a:rPr>
                        <a:t>、</a:t>
                      </a:r>
                      <a:r>
                        <a:rPr lang="en-US" altLang="zh-CN" sz="1100" dirty="0" smtClean="0">
                          <a:latin typeface="微软雅黑" panose="020B0503020204020204" pitchFamily="34" charset="-122"/>
                          <a:ea typeface="微软雅黑" panose="020B0503020204020204" pitchFamily="34" charset="-122"/>
                        </a:rPr>
                        <a:t>Y</a:t>
                      </a:r>
                      <a:r>
                        <a:rPr lang="zh-CN" altLang="en-US" sz="1100" dirty="0" smtClean="0">
                          <a:latin typeface="微软雅黑" panose="020B0503020204020204" pitchFamily="34" charset="-122"/>
                          <a:ea typeface="微软雅黑" panose="020B0503020204020204" pitchFamily="34" charset="-122"/>
                        </a:rPr>
                        <a:t>、</a:t>
                      </a:r>
                      <a:r>
                        <a:rPr lang="en-US" altLang="zh-CN" sz="1100" dirty="0" smtClean="0">
                          <a:latin typeface="微软雅黑" panose="020B0503020204020204" pitchFamily="34" charset="-122"/>
                          <a:ea typeface="微软雅黑" panose="020B0503020204020204" pitchFamily="34" charset="-122"/>
                        </a:rPr>
                        <a:t>C</a:t>
                      </a:r>
                      <a:r>
                        <a:rPr lang="zh-CN" altLang="en-US" sz="1100" dirty="0" smtClean="0">
                          <a:latin typeface="微软雅黑" panose="020B0503020204020204" pitchFamily="34" charset="-122"/>
                          <a:ea typeface="微软雅黑" panose="020B0503020204020204" pitchFamily="34" charset="-122"/>
                        </a:rPr>
                        <a:t>轴齿轮齿条保养</a:t>
                      </a:r>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磨刀组件保养</a:t>
                      </a:r>
                    </a:p>
                  </a:txBody>
                  <a:tcPr/>
                </a:tc>
                <a:tc>
                  <a:txBody>
                    <a:bodyPr/>
                    <a:lstStyle/>
                    <a:p>
                      <a:r>
                        <a:rPr lang="zh-CN" altLang="en-US" sz="1100" dirty="0" smtClean="0">
                          <a:latin typeface="微软雅黑" panose="020B0503020204020204" pitchFamily="34" charset="-122"/>
                          <a:ea typeface="微软雅黑" panose="020B0503020204020204" pitchFamily="34" charset="-122"/>
                        </a:rPr>
                        <a:t>床体链轮、链条检查</a:t>
                      </a:r>
                      <a:endParaRPr lang="zh-CN" altLang="en-US" sz="11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576342252"/>
                  </a:ext>
                </a:extLst>
              </a:tr>
              <a:tr h="335443">
                <a:tc>
                  <a:txBody>
                    <a:bodyPr/>
                    <a:lstStyle/>
                    <a:p>
                      <a:pPr algn="ctr"/>
                      <a:r>
                        <a:rPr lang="en-US" altLang="zh-CN" sz="1200" dirty="0" smtClean="0"/>
                        <a:t>8</a:t>
                      </a:r>
                      <a:endParaRPr lang="zh-CN" altLang="en-US" sz="1200" dirty="0"/>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en-US" altLang="zh-CN" sz="1100" dirty="0" smtClean="0">
                          <a:latin typeface="微软雅黑" panose="020B0503020204020204" pitchFamily="34" charset="-122"/>
                          <a:ea typeface="微软雅黑" panose="020B0503020204020204" pitchFamily="34" charset="-122"/>
                        </a:rPr>
                        <a:t>X</a:t>
                      </a:r>
                      <a:r>
                        <a:rPr lang="zh-CN" altLang="en-US" sz="1100" dirty="0" smtClean="0">
                          <a:latin typeface="微软雅黑" panose="020B0503020204020204" pitchFamily="34" charset="-122"/>
                          <a:ea typeface="微软雅黑" panose="020B0503020204020204" pitchFamily="34" charset="-122"/>
                        </a:rPr>
                        <a:t>、</a:t>
                      </a:r>
                      <a:r>
                        <a:rPr lang="en-US" altLang="zh-CN" sz="1100" dirty="0" smtClean="0">
                          <a:latin typeface="微软雅黑" panose="020B0503020204020204" pitchFamily="34" charset="-122"/>
                          <a:ea typeface="微软雅黑" panose="020B0503020204020204" pitchFamily="34" charset="-122"/>
                        </a:rPr>
                        <a:t>Y</a:t>
                      </a:r>
                      <a:r>
                        <a:rPr lang="zh-CN" altLang="en-US" sz="1100" dirty="0" smtClean="0">
                          <a:latin typeface="微软雅黑" panose="020B0503020204020204" pitchFamily="34" charset="-122"/>
                          <a:ea typeface="微软雅黑" panose="020B0503020204020204" pitchFamily="34" charset="-122"/>
                        </a:rPr>
                        <a:t>导轨保养</a:t>
                      </a:r>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螺旋线更换保养</a:t>
                      </a: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090804594"/>
                  </a:ext>
                </a:extLst>
              </a:tr>
              <a:tr h="335443">
                <a:tc>
                  <a:txBody>
                    <a:bodyPr/>
                    <a:lstStyle/>
                    <a:p>
                      <a:pPr algn="ctr"/>
                      <a:r>
                        <a:rPr lang="en-US" altLang="zh-CN" sz="1200" dirty="0" smtClean="0"/>
                        <a:t>9</a:t>
                      </a:r>
                      <a:endParaRPr lang="zh-CN" altLang="en-US" sz="1200" dirty="0"/>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砂柱更换保养（</a:t>
                      </a:r>
                      <a:r>
                        <a:rPr lang="en-US" altLang="zh-CN" sz="1100" dirty="0" smtClean="0">
                          <a:latin typeface="微软雅黑" panose="020B0503020204020204" pitchFamily="34" charset="-122"/>
                          <a:ea typeface="微软雅黑" panose="020B0503020204020204" pitchFamily="34" charset="-122"/>
                        </a:rPr>
                        <a:t>12000</a:t>
                      </a:r>
                      <a:r>
                        <a:rPr lang="zh-CN" altLang="en-US" sz="1100" dirty="0" smtClean="0">
                          <a:latin typeface="微软雅黑" panose="020B0503020204020204" pitchFamily="34" charset="-122"/>
                          <a:ea typeface="微软雅黑" panose="020B0503020204020204" pitchFamily="34" charset="-122"/>
                        </a:rPr>
                        <a:t>次）</a:t>
                      </a:r>
                    </a:p>
                  </a:txBody>
                  <a:tcPr/>
                </a:tc>
                <a:tc>
                  <a:txBody>
                    <a:bodyPr/>
                    <a:lstStyle/>
                    <a:p>
                      <a:r>
                        <a:rPr lang="zh-CN" altLang="en-US" sz="1100" dirty="0" smtClean="0">
                          <a:latin typeface="微软雅黑" panose="020B0503020204020204" pitchFamily="34" charset="-122"/>
                          <a:ea typeface="微软雅黑" panose="020B0503020204020204" pitchFamily="34" charset="-122"/>
                        </a:rPr>
                        <a:t>下刀轨更换保养</a:t>
                      </a:r>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100" dirty="0" smtClean="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659331837"/>
                  </a:ext>
                </a:extLst>
              </a:tr>
              <a:tr h="335443">
                <a:tc>
                  <a:txBody>
                    <a:bodyPr/>
                    <a:lstStyle/>
                    <a:p>
                      <a:pPr algn="ctr"/>
                      <a:r>
                        <a:rPr lang="en-US" altLang="zh-CN" sz="1200" dirty="0" smtClean="0"/>
                        <a:t>10</a:t>
                      </a:r>
                      <a:endParaRPr lang="zh-CN" altLang="en-US" sz="1200" dirty="0"/>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r>
                        <a:rPr lang="zh-CN" altLang="en-US" sz="1100" dirty="0" smtClean="0">
                          <a:solidFill>
                            <a:schemeClr val="tx1"/>
                          </a:solidFill>
                        </a:rPr>
                        <a:t>电控箱清理</a:t>
                      </a:r>
                      <a:endParaRPr lang="zh-CN" altLang="en-US" sz="11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电控箱过滤棉更换</a:t>
                      </a: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159834783"/>
                  </a:ext>
                </a:extLst>
              </a:tr>
              <a:tr h="335443">
                <a:tc>
                  <a:txBody>
                    <a:bodyPr/>
                    <a:lstStyle/>
                    <a:p>
                      <a:pPr algn="ctr"/>
                      <a:r>
                        <a:rPr lang="en-US" altLang="zh-CN" sz="1200" dirty="0" smtClean="0"/>
                        <a:t>11</a:t>
                      </a:r>
                      <a:endParaRPr lang="zh-CN" altLang="en-US" sz="1200" dirty="0"/>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solidFill>
                            <a:schemeClr val="tx1"/>
                          </a:solidFill>
                          <a:latin typeface="微软雅黑" panose="020B0503020204020204" pitchFamily="34" charset="-122"/>
                          <a:ea typeface="微软雅黑" panose="020B0503020204020204" pitchFamily="34" charset="-122"/>
                        </a:rPr>
                        <a:t>真空泵内部清理</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anose="020B0503020204020204" pitchFamily="34" charset="-122"/>
                          <a:ea typeface="微软雅黑" panose="020B0503020204020204" pitchFamily="34" charset="-122"/>
                        </a:rPr>
                        <a:t>缓冲器保养更换</a:t>
                      </a: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287220681"/>
                  </a:ext>
                </a:extLst>
              </a:tr>
              <a:tr h="345225">
                <a:tc>
                  <a:txBody>
                    <a:bodyPr/>
                    <a:lstStyle/>
                    <a:p>
                      <a:pPr algn="ctr"/>
                      <a:r>
                        <a:rPr lang="en-US" altLang="zh-CN" sz="1200" dirty="0" smtClean="0"/>
                        <a:t>12</a:t>
                      </a:r>
                      <a:endParaRPr lang="zh-CN" altLang="en-US" sz="1200" dirty="0"/>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100" dirty="0" smtClean="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314552929"/>
                  </a:ext>
                </a:extLst>
              </a:tr>
              <a:tr h="335443">
                <a:tc>
                  <a:txBody>
                    <a:bodyPr/>
                    <a:lstStyle/>
                    <a:p>
                      <a:pPr algn="ctr"/>
                      <a:r>
                        <a:rPr lang="en-US" altLang="zh-CN" sz="1200" dirty="0" smtClean="0"/>
                        <a:t>13</a:t>
                      </a:r>
                      <a:endParaRPr lang="zh-CN" altLang="en-US" sz="1200" dirty="0"/>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2878826778"/>
                  </a:ext>
                </a:extLst>
              </a:tr>
              <a:tr h="335443">
                <a:tc>
                  <a:txBody>
                    <a:bodyPr/>
                    <a:lstStyle/>
                    <a:p>
                      <a:pPr algn="ctr"/>
                      <a:r>
                        <a:rPr lang="en-US" altLang="zh-CN" sz="1200" dirty="0" smtClean="0"/>
                        <a:t>14</a:t>
                      </a:r>
                      <a:endParaRPr lang="zh-CN" altLang="en-US" sz="1200" dirty="0"/>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tc>
                  <a:txBody>
                    <a:bodyPr/>
                    <a:lstStyle/>
                    <a:p>
                      <a:endParaRPr lang="zh-CN" altLang="en-US" sz="11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2962854727"/>
                  </a:ext>
                </a:extLst>
              </a:tr>
            </a:tbl>
          </a:graphicData>
        </a:graphic>
      </p:graphicFrame>
      <p:grpSp>
        <p:nvGrpSpPr>
          <p:cNvPr id="13" name="组合 12"/>
          <p:cNvGrpSpPr/>
          <p:nvPr/>
        </p:nvGrpSpPr>
        <p:grpSpPr>
          <a:xfrm>
            <a:off x="972591" y="934598"/>
            <a:ext cx="1330034" cy="446961"/>
            <a:chOff x="972591" y="1253572"/>
            <a:chExt cx="1330034" cy="446961"/>
          </a:xfrm>
        </p:grpSpPr>
        <p:cxnSp>
          <p:nvCxnSpPr>
            <p:cNvPr id="8" name="直接连接符 7"/>
            <p:cNvCxnSpPr/>
            <p:nvPr/>
          </p:nvCxnSpPr>
          <p:spPr>
            <a:xfrm>
              <a:off x="972591" y="1288469"/>
              <a:ext cx="1330034" cy="349138"/>
            </a:xfrm>
            <a:prstGeom prst="line">
              <a:avLst/>
            </a:prstGeom>
          </p:spPr>
          <p:style>
            <a:lnRef idx="1">
              <a:schemeClr val="dk1"/>
            </a:lnRef>
            <a:fillRef idx="0">
              <a:schemeClr val="dk1"/>
            </a:fillRef>
            <a:effectRef idx="0">
              <a:schemeClr val="dk1"/>
            </a:effectRef>
            <a:fontRef idx="minor">
              <a:schemeClr val="tx1"/>
            </a:fontRef>
          </p:style>
        </p:cxnSp>
        <p:sp>
          <p:nvSpPr>
            <p:cNvPr id="11" name="文本框 10"/>
            <p:cNvSpPr txBox="1"/>
            <p:nvPr/>
          </p:nvSpPr>
          <p:spPr>
            <a:xfrm>
              <a:off x="972591" y="1423534"/>
              <a:ext cx="492443" cy="276999"/>
            </a:xfrm>
            <a:prstGeom prst="rect">
              <a:avLst/>
            </a:prstGeom>
            <a:noFill/>
          </p:spPr>
          <p:txBody>
            <a:bodyPr wrap="none" rtlCol="0">
              <a:spAutoFit/>
            </a:bodyPr>
            <a:lstStyle/>
            <a:p>
              <a:r>
                <a:rPr lang="zh-CN" altLang="en-US" sz="1200" dirty="0" smtClean="0">
                  <a:solidFill>
                    <a:schemeClr val="bg1"/>
                  </a:solidFill>
                </a:rPr>
                <a:t>序号</a:t>
              </a:r>
              <a:endParaRPr lang="zh-CN" altLang="en-US" sz="1200" dirty="0">
                <a:solidFill>
                  <a:schemeClr val="bg1"/>
                </a:solidFill>
              </a:endParaRPr>
            </a:p>
          </p:txBody>
        </p:sp>
        <p:sp>
          <p:nvSpPr>
            <p:cNvPr id="12" name="文本框 11"/>
            <p:cNvSpPr txBox="1"/>
            <p:nvPr/>
          </p:nvSpPr>
          <p:spPr>
            <a:xfrm>
              <a:off x="1732207" y="1253572"/>
              <a:ext cx="492443" cy="276999"/>
            </a:xfrm>
            <a:prstGeom prst="rect">
              <a:avLst/>
            </a:prstGeom>
            <a:noFill/>
          </p:spPr>
          <p:txBody>
            <a:bodyPr wrap="none" rtlCol="0">
              <a:spAutoFit/>
            </a:bodyPr>
            <a:lstStyle/>
            <a:p>
              <a:r>
                <a:rPr lang="zh-CN" altLang="en-US" sz="1200" dirty="0">
                  <a:solidFill>
                    <a:schemeClr val="bg1"/>
                  </a:solidFill>
                </a:rPr>
                <a:t>时间</a:t>
              </a:r>
            </a:p>
          </p:txBody>
        </p:sp>
      </p:grpSp>
    </p:spTree>
    <p:custDataLst>
      <p:tags r:id="rId1"/>
    </p:custDataLst>
    <p:extLst>
      <p:ext uri="{BB962C8B-B14F-4D97-AF65-F5344CB8AC3E}">
        <p14:creationId xmlns:p14="http://schemas.microsoft.com/office/powerpoint/2010/main" val="41183746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5F8"/>
        </a:solidFill>
        <a:effectLst/>
      </p:bgPr>
    </p:bg>
    <p:spTree>
      <p:nvGrpSpPr>
        <p:cNvPr id="1" name=""/>
        <p:cNvGrpSpPr/>
        <p:nvPr/>
      </p:nvGrpSpPr>
      <p:grpSpPr>
        <a:xfrm>
          <a:off x="0" y="0"/>
          <a:ext cx="0" cy="0"/>
          <a:chOff x="0" y="0"/>
          <a:chExt cx="0" cy="0"/>
        </a:xfrm>
      </p:grpSpPr>
      <p:sp>
        <p:nvSpPr>
          <p:cNvPr id="2" name="文本框 1"/>
          <p:cNvSpPr txBox="1"/>
          <p:nvPr/>
        </p:nvSpPr>
        <p:spPr>
          <a:xfrm>
            <a:off x="2236123" y="565265"/>
            <a:ext cx="3098925" cy="523220"/>
          </a:xfrm>
          <a:prstGeom prst="rect">
            <a:avLst/>
          </a:prstGeom>
          <a:noFill/>
        </p:spPr>
        <p:txBody>
          <a:bodyPr wrap="none" rtlCol="0">
            <a:spAutoFit/>
          </a:bodyPr>
          <a:lstStyle/>
          <a:p>
            <a:r>
              <a:rPr lang="en-US" altLang="zh-CN" sz="2800" b="1" dirty="0" smtClean="0"/>
              <a:t>24H</a:t>
            </a:r>
            <a:r>
              <a:rPr lang="zh-CN" altLang="en-US" sz="2800" b="1" dirty="0" smtClean="0"/>
              <a:t>（基础保养）</a:t>
            </a:r>
            <a:endParaRPr lang="zh-CN" altLang="en-US" sz="2800" b="1" dirty="0"/>
          </a:p>
        </p:txBody>
      </p:sp>
      <p:sp>
        <p:nvSpPr>
          <p:cNvPr id="4" name="文本框 3"/>
          <p:cNvSpPr txBox="1"/>
          <p:nvPr/>
        </p:nvSpPr>
        <p:spPr>
          <a:xfrm>
            <a:off x="6774871" y="1088485"/>
            <a:ext cx="1107996" cy="369332"/>
          </a:xfrm>
          <a:prstGeom prst="rect">
            <a:avLst/>
          </a:prstGeom>
          <a:noFill/>
        </p:spPr>
        <p:txBody>
          <a:bodyPr wrap="none" rtlCol="0">
            <a:spAutoFit/>
          </a:bodyPr>
          <a:lstStyle/>
          <a:p>
            <a:r>
              <a:rPr lang="zh-CN" altLang="en-US" b="1" dirty="0" smtClean="0"/>
              <a:t>操作说明</a:t>
            </a:r>
            <a:endParaRPr lang="zh-CN" altLang="en-US" b="1" dirty="0"/>
          </a:p>
        </p:txBody>
      </p:sp>
      <p:graphicFrame>
        <p:nvGraphicFramePr>
          <p:cNvPr id="6" name="表格 5"/>
          <p:cNvGraphicFramePr>
            <a:graphicFrameLocks noGrp="1"/>
          </p:cNvGraphicFramePr>
          <p:nvPr>
            <p:extLst>
              <p:ext uri="{D42A27DB-BD31-4B8C-83A1-F6EECF244321}">
                <p14:modId xmlns:p14="http://schemas.microsoft.com/office/powerpoint/2010/main" val="2268646770"/>
              </p:ext>
            </p:extLst>
          </p:nvPr>
        </p:nvGraphicFramePr>
        <p:xfrm>
          <a:off x="31490" y="1189847"/>
          <a:ext cx="4199572" cy="4524208"/>
        </p:xfrm>
        <a:graphic>
          <a:graphicData uri="http://schemas.openxmlformats.org/drawingml/2006/table">
            <a:tbl>
              <a:tblPr firstRow="1" bandRow="1">
                <a:tableStyleId>{5C22544A-7EE6-4342-B048-85BDC9FD1C3A}</a:tableStyleId>
              </a:tblPr>
              <a:tblGrid>
                <a:gridCol w="505157">
                  <a:extLst>
                    <a:ext uri="{9D8B030D-6E8A-4147-A177-3AD203B41FA5}">
                      <a16:colId xmlns:a16="http://schemas.microsoft.com/office/drawing/2014/main" val="142537530"/>
                    </a:ext>
                  </a:extLst>
                </a:gridCol>
                <a:gridCol w="1661646">
                  <a:extLst>
                    <a:ext uri="{9D8B030D-6E8A-4147-A177-3AD203B41FA5}">
                      <a16:colId xmlns:a16="http://schemas.microsoft.com/office/drawing/2014/main" val="3048493941"/>
                    </a:ext>
                  </a:extLst>
                </a:gridCol>
                <a:gridCol w="694536">
                  <a:extLst>
                    <a:ext uri="{9D8B030D-6E8A-4147-A177-3AD203B41FA5}">
                      <a16:colId xmlns:a16="http://schemas.microsoft.com/office/drawing/2014/main" val="442870006"/>
                    </a:ext>
                  </a:extLst>
                </a:gridCol>
                <a:gridCol w="1338233">
                  <a:extLst>
                    <a:ext uri="{9D8B030D-6E8A-4147-A177-3AD203B41FA5}">
                      <a16:colId xmlns:a16="http://schemas.microsoft.com/office/drawing/2014/main" val="2621980315"/>
                    </a:ext>
                  </a:extLst>
                </a:gridCol>
              </a:tblGrid>
              <a:tr h="397884">
                <a:tc>
                  <a:txBody>
                    <a:bodyPr/>
                    <a:lstStyle/>
                    <a:p>
                      <a:pPr algn="ctr"/>
                      <a:r>
                        <a:rPr lang="zh-CN" altLang="en-US" sz="1000" dirty="0" smtClean="0"/>
                        <a:t>物料</a:t>
                      </a:r>
                      <a:endParaRPr lang="zh-CN" altLang="en-US" sz="1000" dirty="0"/>
                    </a:p>
                  </a:txBody>
                  <a:tcPr/>
                </a:tc>
                <a:tc>
                  <a:txBody>
                    <a:bodyPr/>
                    <a:lstStyle/>
                    <a:p>
                      <a:pPr algn="ctr"/>
                      <a:r>
                        <a:rPr lang="en-US" altLang="zh-CN" sz="1000" dirty="0" smtClean="0"/>
                        <a:t>S90</a:t>
                      </a:r>
                      <a:r>
                        <a:rPr lang="zh-CN" altLang="en-US" sz="1000" dirty="0" smtClean="0"/>
                        <a:t>代码</a:t>
                      </a:r>
                      <a:endParaRPr lang="zh-CN" altLang="en-US" sz="1000" dirty="0"/>
                    </a:p>
                  </a:txBody>
                  <a:tcPr/>
                </a:tc>
                <a:tc>
                  <a:txBody>
                    <a:bodyPr/>
                    <a:lstStyle/>
                    <a:p>
                      <a:pPr algn="ctr"/>
                      <a:r>
                        <a:rPr lang="zh-CN" altLang="en-US" sz="1000" dirty="0" smtClean="0"/>
                        <a:t>预计使用时间</a:t>
                      </a:r>
                      <a:endParaRPr lang="zh-CN" altLang="en-US" sz="1000" dirty="0"/>
                    </a:p>
                  </a:txBody>
                  <a:tcPr/>
                </a:tc>
                <a:tc>
                  <a:txBody>
                    <a:bodyPr/>
                    <a:lstStyle/>
                    <a:p>
                      <a:pPr algn="ctr"/>
                      <a:r>
                        <a:rPr lang="en-US" altLang="zh-CN" sz="1000" dirty="0" smtClean="0"/>
                        <a:t>S60</a:t>
                      </a:r>
                      <a:endParaRPr lang="zh-CN" altLang="en-US" sz="1000" dirty="0"/>
                    </a:p>
                  </a:txBody>
                  <a:tcPr/>
                </a:tc>
                <a:extLst>
                  <a:ext uri="{0D108BD9-81ED-4DB2-BD59-A6C34878D82A}">
                    <a16:rowId xmlns:a16="http://schemas.microsoft.com/office/drawing/2014/main" val="2865559710"/>
                  </a:ext>
                </a:extLst>
              </a:tr>
              <a:tr h="280082">
                <a:tc rowSpan="3">
                  <a:txBody>
                    <a:bodyPr/>
                    <a:lstStyle/>
                    <a:p>
                      <a:endParaRPr lang="en-US" altLang="zh-CN" sz="900" dirty="0" smtClean="0">
                        <a:solidFill>
                          <a:srgbClr val="FF0000"/>
                        </a:solidFill>
                      </a:endParaRPr>
                    </a:p>
                    <a:p>
                      <a:pPr algn="ctr"/>
                      <a:r>
                        <a:rPr lang="zh-CN" altLang="en-US" sz="900" dirty="0" smtClean="0">
                          <a:solidFill>
                            <a:srgbClr val="FF0000"/>
                          </a:solidFill>
                        </a:rPr>
                        <a:t>刀片</a:t>
                      </a:r>
                      <a:endParaRPr lang="zh-CN" altLang="en-US" sz="900" dirty="0">
                        <a:solidFill>
                          <a:srgbClr val="FF0000"/>
                        </a:solidFill>
                      </a:endParaRPr>
                    </a:p>
                  </a:txBody>
                  <a:tcPr>
                    <a:solidFill>
                      <a:srgbClr val="EAEFFA"/>
                    </a:solidFill>
                  </a:tcPr>
                </a:tc>
                <a:tc>
                  <a:txBody>
                    <a:bodyPr/>
                    <a:lstStyle/>
                    <a:p>
                      <a:r>
                        <a:rPr lang="en-US" altLang="zh-CN" sz="900" dirty="0" smtClean="0">
                          <a:solidFill>
                            <a:srgbClr val="FF0000"/>
                          </a:solidFill>
                        </a:rPr>
                        <a:t>170802110    2.5×8.5×290</a:t>
                      </a:r>
                    </a:p>
                  </a:txBody>
                  <a:tcPr>
                    <a:solidFill>
                      <a:srgbClr val="EAEFFA"/>
                    </a:solidFill>
                  </a:tcPr>
                </a:tc>
                <a:tc rowSpan="3">
                  <a:txBody>
                    <a:bodyPr/>
                    <a:lstStyle/>
                    <a:p>
                      <a:pPr algn="ctr"/>
                      <a:endParaRPr lang="en-US" altLang="zh-CN" sz="900" dirty="0" smtClean="0">
                        <a:solidFill>
                          <a:srgbClr val="FF0000"/>
                        </a:solidFill>
                      </a:endParaRPr>
                    </a:p>
                    <a:p>
                      <a:pPr algn="ctr"/>
                      <a:r>
                        <a:rPr lang="zh-CN" altLang="en-US" sz="900" dirty="0" smtClean="0">
                          <a:solidFill>
                            <a:srgbClr val="FF0000"/>
                          </a:solidFill>
                        </a:rPr>
                        <a:t>按需</a:t>
                      </a:r>
                      <a:endParaRPr lang="zh-CN" altLang="en-US" sz="900" dirty="0">
                        <a:solidFill>
                          <a:srgbClr val="FF0000"/>
                        </a:solidFill>
                      </a:endParaRPr>
                    </a:p>
                  </a:txBody>
                  <a:tcPr>
                    <a:solidFill>
                      <a:srgbClr val="EAEF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900" dirty="0" smtClean="0">
                          <a:solidFill>
                            <a:srgbClr val="FF0000"/>
                          </a:solidFill>
                        </a:rPr>
                        <a:t>171319015 </a:t>
                      </a:r>
                      <a:r>
                        <a:rPr lang="en-US" altLang="zh-CN" sz="900" baseline="0" dirty="0" smtClean="0">
                          <a:solidFill>
                            <a:srgbClr val="FF0000"/>
                          </a:solidFill>
                        </a:rPr>
                        <a:t>  </a:t>
                      </a:r>
                      <a:r>
                        <a:rPr lang="en-US" altLang="zh-CN" sz="900" dirty="0" smtClean="0">
                          <a:solidFill>
                            <a:srgbClr val="FF0000"/>
                          </a:solidFill>
                        </a:rPr>
                        <a:t> 2.5X8.5X253.5</a:t>
                      </a:r>
                    </a:p>
                  </a:txBody>
                  <a:tcPr>
                    <a:solidFill>
                      <a:srgbClr val="EAEFFA"/>
                    </a:solidFill>
                  </a:tcPr>
                </a:tc>
                <a:extLst>
                  <a:ext uri="{0D108BD9-81ED-4DB2-BD59-A6C34878D82A}">
                    <a16:rowId xmlns:a16="http://schemas.microsoft.com/office/drawing/2014/main" val="1102846757"/>
                  </a:ext>
                </a:extLst>
              </a:tr>
              <a:tr h="280082">
                <a:tc vMerge="1">
                  <a:txBody>
                    <a:bodyPr/>
                    <a:lstStyle/>
                    <a:p>
                      <a:pPr algn="ctr"/>
                      <a:endParaRPr lang="zh-CN" altLang="en-US" sz="900" dirty="0">
                        <a:solidFill>
                          <a:srgbClr val="FF0000"/>
                        </a:solidFill>
                      </a:endParaRPr>
                    </a:p>
                  </a:txBody>
                  <a:tcPr/>
                </a:tc>
                <a:tc>
                  <a:txBody>
                    <a:bodyPr/>
                    <a:lstStyle/>
                    <a:p>
                      <a:r>
                        <a:rPr lang="en-US" altLang="zh-CN" sz="900" dirty="0" smtClean="0">
                          <a:solidFill>
                            <a:srgbClr val="FF0000"/>
                          </a:solidFill>
                        </a:rPr>
                        <a:t>170707019    3×8.5×290</a:t>
                      </a:r>
                    </a:p>
                  </a:txBody>
                  <a:tcPr>
                    <a:solidFill>
                      <a:srgbClr val="EAEFFA"/>
                    </a:solidFill>
                  </a:tcPr>
                </a:tc>
                <a:tc vMerge="1">
                  <a:txBody>
                    <a:bodyPr/>
                    <a:lstStyle/>
                    <a:p>
                      <a:pPr algn="ctr"/>
                      <a:endParaRPr lang="zh-CN" altLang="en-US" sz="9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900" dirty="0" smtClean="0">
                        <a:solidFill>
                          <a:srgbClr val="FF0000"/>
                        </a:solidFill>
                      </a:endParaRPr>
                    </a:p>
                  </a:txBody>
                  <a:tcPr>
                    <a:solidFill>
                      <a:srgbClr val="EAEFFA"/>
                    </a:solidFill>
                  </a:tcPr>
                </a:tc>
                <a:extLst>
                  <a:ext uri="{0D108BD9-81ED-4DB2-BD59-A6C34878D82A}">
                    <a16:rowId xmlns:a16="http://schemas.microsoft.com/office/drawing/2014/main" val="3111254896"/>
                  </a:ext>
                </a:extLst>
              </a:tr>
              <a:tr h="280082">
                <a:tc vMerge="1">
                  <a:txBody>
                    <a:bodyPr/>
                    <a:lstStyle/>
                    <a:p>
                      <a:pPr algn="ctr"/>
                      <a:endParaRPr lang="zh-CN" altLang="en-US" sz="900" dirty="0">
                        <a:solidFill>
                          <a:srgbClr val="FF0000"/>
                        </a:solidFill>
                      </a:endParaRPr>
                    </a:p>
                  </a:txBody>
                  <a:tcPr/>
                </a:tc>
                <a:tc>
                  <a:txBody>
                    <a:bodyPr/>
                    <a:lstStyle/>
                    <a:p>
                      <a:r>
                        <a:rPr lang="en-US" altLang="zh-CN" sz="900" dirty="0" smtClean="0">
                          <a:solidFill>
                            <a:srgbClr val="FF0000"/>
                          </a:solidFill>
                        </a:rPr>
                        <a:t>171319017    2×8×290</a:t>
                      </a:r>
                    </a:p>
                  </a:txBody>
                  <a:tcPr>
                    <a:solidFill>
                      <a:srgbClr val="EAEFFA"/>
                    </a:solidFill>
                  </a:tcPr>
                </a:tc>
                <a:tc vMerge="1">
                  <a:txBody>
                    <a:bodyPr/>
                    <a:lstStyle/>
                    <a:p>
                      <a:pPr algn="ctr"/>
                      <a:endParaRPr lang="zh-CN" altLang="en-US" sz="9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900" dirty="0" smtClean="0">
                        <a:solidFill>
                          <a:srgbClr val="FF0000"/>
                        </a:solidFill>
                      </a:endParaRPr>
                    </a:p>
                  </a:txBody>
                  <a:tcPr>
                    <a:solidFill>
                      <a:srgbClr val="EAEFFA"/>
                    </a:solidFill>
                  </a:tcPr>
                </a:tc>
                <a:extLst>
                  <a:ext uri="{0D108BD9-81ED-4DB2-BD59-A6C34878D82A}">
                    <a16:rowId xmlns:a16="http://schemas.microsoft.com/office/drawing/2014/main" val="2402312309"/>
                  </a:ext>
                </a:extLst>
              </a:tr>
              <a:tr h="280082">
                <a:tc>
                  <a:txBody>
                    <a:bodyPr/>
                    <a:lstStyle/>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r>
                        <a:rPr lang="zh-CN" altLang="en-US" sz="900" dirty="0" smtClean="0"/>
                        <a:t>钻头</a:t>
                      </a:r>
                      <a:endParaRPr lang="zh-CN" altLang="en-US" sz="900" dirty="0"/>
                    </a:p>
                  </a:txBody>
                  <a:tcPr>
                    <a:solidFill>
                      <a:srgbClr val="D2DDF5"/>
                    </a:solidFill>
                  </a:tcPr>
                </a:tc>
                <a:tc>
                  <a:txBody>
                    <a:bodyPr/>
                    <a:lstStyle/>
                    <a:p>
                      <a:r>
                        <a:rPr lang="en-US" altLang="zh-CN" sz="900" dirty="0" smtClean="0"/>
                        <a:t>170745009 </a:t>
                      </a:r>
                      <a:r>
                        <a:rPr lang="zh-CN" altLang="en-US" sz="900" dirty="0" smtClean="0"/>
                        <a:t>空心钻</a:t>
                      </a:r>
                      <a:r>
                        <a:rPr lang="en-US" altLang="zh-CN" sz="900" dirty="0" smtClean="0"/>
                        <a:t>3mm</a:t>
                      </a:r>
                    </a:p>
                    <a:p>
                      <a:r>
                        <a:rPr lang="en-US" altLang="zh-CN" sz="900" dirty="0" smtClean="0"/>
                        <a:t>170745020 </a:t>
                      </a:r>
                      <a:r>
                        <a:rPr lang="zh-CN" altLang="en-US" sz="900" dirty="0" smtClean="0"/>
                        <a:t>空心钻</a:t>
                      </a:r>
                      <a:r>
                        <a:rPr lang="en-US" altLang="zh-CN" sz="900" dirty="0" smtClean="0"/>
                        <a:t>4mm</a:t>
                      </a:r>
                    </a:p>
                    <a:p>
                      <a:r>
                        <a:rPr lang="en-US" altLang="zh-CN" sz="900" dirty="0" smtClean="0"/>
                        <a:t>170745021 </a:t>
                      </a:r>
                      <a:r>
                        <a:rPr lang="zh-CN" altLang="en-US" sz="900" dirty="0" smtClean="0"/>
                        <a:t>空心钻</a:t>
                      </a:r>
                      <a:r>
                        <a:rPr lang="en-US" altLang="zh-CN" sz="900" dirty="0" smtClean="0"/>
                        <a:t>5mm</a:t>
                      </a:r>
                    </a:p>
                    <a:p>
                      <a:r>
                        <a:rPr lang="en-US" altLang="zh-CN" sz="900" dirty="0" smtClean="0"/>
                        <a:t>170745022 </a:t>
                      </a:r>
                      <a:r>
                        <a:rPr lang="zh-CN" altLang="en-US" sz="900" dirty="0" smtClean="0"/>
                        <a:t>空心钻</a:t>
                      </a:r>
                      <a:r>
                        <a:rPr lang="en-US" altLang="zh-CN" sz="900" dirty="0" smtClean="0"/>
                        <a:t>6mm</a:t>
                      </a:r>
                    </a:p>
                    <a:p>
                      <a:r>
                        <a:rPr lang="en-US" altLang="zh-CN" sz="900" dirty="0" smtClean="0"/>
                        <a:t>170745023 </a:t>
                      </a:r>
                      <a:r>
                        <a:rPr lang="zh-CN" altLang="en-US" sz="900" dirty="0" smtClean="0"/>
                        <a:t>空心钻</a:t>
                      </a:r>
                      <a:r>
                        <a:rPr lang="en-US" altLang="zh-CN" sz="900" dirty="0" smtClean="0"/>
                        <a:t>7mm</a:t>
                      </a:r>
                    </a:p>
                    <a:p>
                      <a:r>
                        <a:rPr lang="en-US" altLang="zh-CN" sz="900" dirty="0" smtClean="0"/>
                        <a:t>170745024 </a:t>
                      </a:r>
                      <a:r>
                        <a:rPr lang="zh-CN" altLang="en-US" sz="900" dirty="0" smtClean="0"/>
                        <a:t>空心钻</a:t>
                      </a:r>
                      <a:r>
                        <a:rPr lang="en-US" altLang="zh-CN" sz="900" dirty="0" smtClean="0"/>
                        <a:t>8mm</a:t>
                      </a:r>
                    </a:p>
                    <a:p>
                      <a:r>
                        <a:rPr lang="en-US" altLang="zh-CN" sz="900" dirty="0" smtClean="0"/>
                        <a:t>170745025 </a:t>
                      </a:r>
                      <a:r>
                        <a:rPr lang="zh-CN" altLang="en-US" sz="900" dirty="0" smtClean="0"/>
                        <a:t>空心钻</a:t>
                      </a:r>
                      <a:r>
                        <a:rPr lang="en-US" altLang="zh-CN" sz="900" dirty="0" smtClean="0"/>
                        <a:t>9mm</a:t>
                      </a:r>
                    </a:p>
                    <a:p>
                      <a:r>
                        <a:rPr lang="en-US" altLang="zh-CN" sz="900" dirty="0" smtClean="0"/>
                        <a:t>170745026 </a:t>
                      </a:r>
                      <a:r>
                        <a:rPr lang="zh-CN" altLang="en-US" sz="900" dirty="0" smtClean="0"/>
                        <a:t>空心钻</a:t>
                      </a:r>
                      <a:r>
                        <a:rPr lang="en-US" altLang="zh-CN" sz="900" dirty="0" smtClean="0"/>
                        <a:t>10mm</a:t>
                      </a:r>
                    </a:p>
                    <a:p>
                      <a:r>
                        <a:rPr lang="en-US" altLang="zh-CN" sz="900" dirty="0" smtClean="0"/>
                        <a:t>170745027 </a:t>
                      </a:r>
                      <a:r>
                        <a:rPr lang="zh-CN" altLang="en-US" sz="900" dirty="0" smtClean="0"/>
                        <a:t>空心钻</a:t>
                      </a:r>
                      <a:r>
                        <a:rPr lang="en-US" altLang="zh-CN" sz="900" dirty="0" smtClean="0"/>
                        <a:t>11mm</a:t>
                      </a:r>
                    </a:p>
                    <a:p>
                      <a:r>
                        <a:rPr lang="en-US" altLang="zh-CN" sz="900" dirty="0" smtClean="0"/>
                        <a:t>170745028 </a:t>
                      </a:r>
                      <a:r>
                        <a:rPr lang="zh-CN" altLang="en-US" sz="900" dirty="0" smtClean="0"/>
                        <a:t>空心钻</a:t>
                      </a:r>
                      <a:r>
                        <a:rPr lang="en-US" altLang="zh-CN" sz="900" dirty="0" smtClean="0"/>
                        <a:t>12mm</a:t>
                      </a:r>
                    </a:p>
                    <a:p>
                      <a:r>
                        <a:rPr lang="en-US" altLang="zh-CN" sz="900" dirty="0" smtClean="0"/>
                        <a:t>170745029 </a:t>
                      </a:r>
                      <a:r>
                        <a:rPr lang="zh-CN" altLang="en-US" sz="900" dirty="0" smtClean="0"/>
                        <a:t>空心钻</a:t>
                      </a:r>
                      <a:r>
                        <a:rPr lang="en-US" altLang="zh-CN" sz="900" dirty="0" smtClean="0"/>
                        <a:t>13mm</a:t>
                      </a:r>
                    </a:p>
                    <a:p>
                      <a:r>
                        <a:rPr lang="en-US" altLang="zh-CN" sz="900" dirty="0" smtClean="0"/>
                        <a:t>170745030 </a:t>
                      </a:r>
                      <a:r>
                        <a:rPr lang="zh-CN" altLang="en-US" sz="900" dirty="0" smtClean="0"/>
                        <a:t>空心钻</a:t>
                      </a:r>
                      <a:r>
                        <a:rPr lang="en-US" altLang="zh-CN" sz="900" dirty="0" smtClean="0"/>
                        <a:t>14mm</a:t>
                      </a:r>
                    </a:p>
                    <a:p>
                      <a:r>
                        <a:rPr lang="en-US" altLang="zh-CN" sz="900" dirty="0" smtClean="0"/>
                        <a:t>170745031 </a:t>
                      </a:r>
                      <a:r>
                        <a:rPr lang="zh-CN" altLang="en-US" sz="900" dirty="0" smtClean="0"/>
                        <a:t>空心钻</a:t>
                      </a:r>
                      <a:r>
                        <a:rPr lang="en-US" altLang="zh-CN" sz="900" dirty="0" smtClean="0"/>
                        <a:t>15mm</a:t>
                      </a:r>
                    </a:p>
                    <a:p>
                      <a:r>
                        <a:rPr lang="en-US" altLang="zh-CN" sz="900" dirty="0" smtClean="0"/>
                        <a:t>170745032 </a:t>
                      </a:r>
                      <a:r>
                        <a:rPr lang="zh-CN" altLang="en-US" sz="900" dirty="0" smtClean="0"/>
                        <a:t>空心钻</a:t>
                      </a:r>
                      <a:r>
                        <a:rPr lang="en-US" altLang="zh-CN" sz="900" dirty="0" smtClean="0"/>
                        <a:t>16mm</a:t>
                      </a:r>
                    </a:p>
                    <a:p>
                      <a:r>
                        <a:rPr lang="en-US" altLang="zh-CN" sz="900" dirty="0" smtClean="0"/>
                        <a:t>170745033 </a:t>
                      </a:r>
                      <a:r>
                        <a:rPr lang="zh-CN" altLang="en-US" sz="900" dirty="0" smtClean="0"/>
                        <a:t>空心钻</a:t>
                      </a:r>
                      <a:r>
                        <a:rPr lang="en-US" altLang="zh-CN" sz="900" dirty="0" smtClean="0"/>
                        <a:t>17mm</a:t>
                      </a:r>
                    </a:p>
                    <a:p>
                      <a:r>
                        <a:rPr lang="en-US" altLang="zh-CN" sz="900" dirty="0" smtClean="0"/>
                        <a:t>170745034 </a:t>
                      </a:r>
                      <a:r>
                        <a:rPr lang="zh-CN" altLang="en-US" sz="900" dirty="0" smtClean="0"/>
                        <a:t>空心钻</a:t>
                      </a:r>
                      <a:r>
                        <a:rPr lang="en-US" altLang="zh-CN" sz="900" dirty="0" smtClean="0"/>
                        <a:t>18mm</a:t>
                      </a:r>
                    </a:p>
                    <a:p>
                      <a:r>
                        <a:rPr lang="en-US" altLang="zh-CN" sz="900" dirty="0" smtClean="0"/>
                        <a:t>170745035 </a:t>
                      </a:r>
                      <a:r>
                        <a:rPr lang="zh-CN" altLang="en-US" sz="900" dirty="0" smtClean="0"/>
                        <a:t>空心钻</a:t>
                      </a:r>
                      <a:r>
                        <a:rPr lang="en-US" altLang="zh-CN" sz="900" dirty="0" smtClean="0"/>
                        <a:t>19mm</a:t>
                      </a:r>
                    </a:p>
                    <a:p>
                      <a:r>
                        <a:rPr lang="en-US" altLang="zh-CN" sz="900" dirty="0" smtClean="0"/>
                        <a:t>170745036 </a:t>
                      </a:r>
                      <a:r>
                        <a:rPr lang="zh-CN" altLang="en-US" sz="900" dirty="0" smtClean="0"/>
                        <a:t>空心钻</a:t>
                      </a:r>
                      <a:r>
                        <a:rPr lang="en-US" altLang="zh-CN" sz="900" dirty="0" smtClean="0"/>
                        <a:t>20mm</a:t>
                      </a:r>
                    </a:p>
                    <a:p>
                      <a:r>
                        <a:rPr lang="en-US" altLang="zh-CN" sz="900" dirty="0" smtClean="0"/>
                        <a:t>170745037 </a:t>
                      </a:r>
                      <a:r>
                        <a:rPr lang="zh-CN" altLang="en-US" sz="900" dirty="0" smtClean="0"/>
                        <a:t>空心钻</a:t>
                      </a:r>
                      <a:r>
                        <a:rPr lang="en-US" altLang="zh-CN" sz="900" dirty="0" smtClean="0"/>
                        <a:t>21mm</a:t>
                      </a:r>
                    </a:p>
                    <a:p>
                      <a:r>
                        <a:rPr lang="en-US" altLang="zh-CN" sz="900" dirty="0" smtClean="0"/>
                        <a:t>170745038 </a:t>
                      </a:r>
                      <a:r>
                        <a:rPr lang="zh-CN" altLang="en-US" sz="900" dirty="0" smtClean="0"/>
                        <a:t>空心钻</a:t>
                      </a:r>
                      <a:r>
                        <a:rPr lang="en-US" altLang="zh-CN" sz="900" dirty="0" smtClean="0"/>
                        <a:t>22mm</a:t>
                      </a:r>
                      <a:endParaRPr lang="zh-CN" altLang="en-US" sz="900" dirty="0"/>
                    </a:p>
                  </a:txBody>
                  <a:tcPr>
                    <a:solidFill>
                      <a:srgbClr val="D2DDF5"/>
                    </a:solidFill>
                  </a:tcPr>
                </a:tc>
                <a:tc>
                  <a:txBody>
                    <a:bodyPr/>
                    <a:lstStyle/>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endParaRPr lang="en-US" altLang="zh-CN" sz="900" dirty="0" smtClean="0"/>
                    </a:p>
                    <a:p>
                      <a:pPr algn="ctr"/>
                      <a:r>
                        <a:rPr lang="zh-CN" altLang="en-US" sz="900" dirty="0" smtClean="0"/>
                        <a:t>按需</a:t>
                      </a:r>
                      <a:endParaRPr lang="zh-CN" altLang="en-US" sz="900" dirty="0"/>
                    </a:p>
                  </a:txBody>
                  <a:tcPr>
                    <a:solidFill>
                      <a:srgbClr val="D2DDF5"/>
                    </a:solidFill>
                  </a:tcPr>
                </a:tc>
                <a:tc>
                  <a:txBody>
                    <a:bodyPr/>
                    <a:lstStyle/>
                    <a:p>
                      <a:pPr algn="ctr">
                        <a:lnSpc>
                          <a:spcPct val="100000"/>
                        </a:lnSpc>
                      </a:pPr>
                      <a:endParaRPr lang="en-US" altLang="zh-CN" sz="900" dirty="0" smtClean="0"/>
                    </a:p>
                    <a:p>
                      <a:pPr algn="ctr">
                        <a:lnSpc>
                          <a:spcPct val="100000"/>
                        </a:lnSpc>
                      </a:pPr>
                      <a:endParaRPr lang="en-US" altLang="zh-CN" sz="900" dirty="0" smtClean="0"/>
                    </a:p>
                    <a:p>
                      <a:pPr algn="ctr">
                        <a:lnSpc>
                          <a:spcPct val="100000"/>
                        </a:lnSpc>
                      </a:pPr>
                      <a:endParaRPr lang="en-US" altLang="zh-CN" sz="900" dirty="0" smtClean="0"/>
                    </a:p>
                    <a:p>
                      <a:pPr algn="ctr">
                        <a:lnSpc>
                          <a:spcPct val="100000"/>
                        </a:lnSpc>
                      </a:pPr>
                      <a:endParaRPr lang="en-US" altLang="zh-CN" sz="900" dirty="0" smtClean="0"/>
                    </a:p>
                    <a:p>
                      <a:pPr algn="ctr">
                        <a:lnSpc>
                          <a:spcPct val="100000"/>
                        </a:lnSpc>
                      </a:pPr>
                      <a:endParaRPr lang="en-US" altLang="zh-CN" sz="900" dirty="0" smtClean="0"/>
                    </a:p>
                    <a:p>
                      <a:pPr algn="ctr">
                        <a:lnSpc>
                          <a:spcPct val="100000"/>
                        </a:lnSpc>
                      </a:pPr>
                      <a:endParaRPr lang="en-US" altLang="zh-CN" sz="900" dirty="0" smtClean="0"/>
                    </a:p>
                    <a:p>
                      <a:pPr algn="ctr">
                        <a:lnSpc>
                          <a:spcPct val="100000"/>
                        </a:lnSpc>
                      </a:pPr>
                      <a:endParaRPr lang="en-US" altLang="zh-CN" sz="900" dirty="0" smtClean="0"/>
                    </a:p>
                    <a:p>
                      <a:pPr algn="ctr">
                        <a:lnSpc>
                          <a:spcPct val="100000"/>
                        </a:lnSpc>
                      </a:pPr>
                      <a:endParaRPr lang="en-US" altLang="zh-CN" sz="900" dirty="0" smtClean="0"/>
                    </a:p>
                    <a:p>
                      <a:pPr algn="ctr">
                        <a:lnSpc>
                          <a:spcPct val="100000"/>
                        </a:lnSpc>
                      </a:pPr>
                      <a:endParaRPr lang="en-US" altLang="zh-CN" sz="900" dirty="0" smtClean="0"/>
                    </a:p>
                    <a:p>
                      <a:pPr algn="ctr">
                        <a:lnSpc>
                          <a:spcPct val="100000"/>
                        </a:lnSpc>
                      </a:pPr>
                      <a:r>
                        <a:rPr lang="zh-CN" altLang="en-US" sz="900" dirty="0" smtClean="0"/>
                        <a:t>通用</a:t>
                      </a:r>
                      <a:endParaRPr lang="zh-CN" altLang="en-US" sz="900" dirty="0"/>
                    </a:p>
                  </a:txBody>
                  <a:tcPr>
                    <a:solidFill>
                      <a:srgbClr val="D2DDF5"/>
                    </a:solidFill>
                  </a:tcPr>
                </a:tc>
                <a:extLst>
                  <a:ext uri="{0D108BD9-81ED-4DB2-BD59-A6C34878D82A}">
                    <a16:rowId xmlns:a16="http://schemas.microsoft.com/office/drawing/2014/main" val="772560065"/>
                  </a:ext>
                </a:extLst>
              </a:tr>
              <a:tr h="280082">
                <a:tc>
                  <a:txBody>
                    <a:bodyPr/>
                    <a:lstStyle/>
                    <a:p>
                      <a:pPr algn="ctr"/>
                      <a:r>
                        <a:rPr lang="zh-CN" altLang="en-US" sz="900" dirty="0" smtClean="0"/>
                        <a:t>清洗剂</a:t>
                      </a:r>
                      <a:endParaRPr lang="zh-CN" altLang="en-US" sz="900" dirty="0"/>
                    </a:p>
                  </a:txBody>
                  <a:tcPr>
                    <a:solidFill>
                      <a:srgbClr val="EAEFFA"/>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900" dirty="0" smtClean="0"/>
                        <a:t>907787</a:t>
                      </a:r>
                      <a:r>
                        <a:rPr lang="zh-CN" altLang="en-US" sz="900" dirty="0" smtClean="0"/>
                        <a:t>（清理砂柱）</a:t>
                      </a:r>
                    </a:p>
                  </a:txBody>
                  <a:tcPr>
                    <a:solidFill>
                      <a:srgbClr val="EAEFFA"/>
                    </a:solidFill>
                  </a:tcPr>
                </a:tc>
                <a:tc>
                  <a:txBody>
                    <a:bodyPr/>
                    <a:lstStyle/>
                    <a:p>
                      <a:pPr algn="ctr"/>
                      <a:r>
                        <a:rPr lang="zh-CN" altLang="en-US" sz="900" dirty="0" smtClean="0"/>
                        <a:t>按需</a:t>
                      </a:r>
                      <a:endParaRPr lang="zh-CN" altLang="en-US" sz="900" dirty="0"/>
                    </a:p>
                  </a:txBody>
                  <a:tcPr>
                    <a:solidFill>
                      <a:srgbClr val="EAEFFA"/>
                    </a:solidFill>
                  </a:tcPr>
                </a:tc>
                <a:tc>
                  <a:txBody>
                    <a:bodyPr/>
                    <a:lstStyle/>
                    <a:p>
                      <a:pPr algn="ctr"/>
                      <a:r>
                        <a:rPr lang="zh-CN" altLang="en-US" sz="900" dirty="0" smtClean="0"/>
                        <a:t>通用</a:t>
                      </a:r>
                      <a:endParaRPr lang="zh-CN" altLang="en-US" sz="900" dirty="0"/>
                    </a:p>
                  </a:txBody>
                  <a:tcPr>
                    <a:solidFill>
                      <a:srgbClr val="EAEFFA"/>
                    </a:solidFill>
                  </a:tcPr>
                </a:tc>
                <a:extLst>
                  <a:ext uri="{0D108BD9-81ED-4DB2-BD59-A6C34878D82A}">
                    <a16:rowId xmlns:a16="http://schemas.microsoft.com/office/drawing/2014/main" val="4135484595"/>
                  </a:ext>
                </a:extLst>
              </a:tr>
            </a:tbl>
          </a:graphicData>
        </a:graphic>
      </p:graphicFrame>
      <p:sp>
        <p:nvSpPr>
          <p:cNvPr id="11" name="文本框 10"/>
          <p:cNvSpPr txBox="1"/>
          <p:nvPr/>
        </p:nvSpPr>
        <p:spPr>
          <a:xfrm>
            <a:off x="4272625" y="3228716"/>
            <a:ext cx="2582758" cy="430887"/>
          </a:xfrm>
          <a:prstGeom prst="rect">
            <a:avLst/>
          </a:prstGeom>
          <a:noFill/>
        </p:spPr>
        <p:txBody>
          <a:bodyPr wrap="none" rtlCol="0">
            <a:spAutoFit/>
          </a:bodyPr>
          <a:lstStyle/>
          <a:p>
            <a:r>
              <a:rPr lang="en-US" altLang="zh-CN" sz="1100" b="1" dirty="0" smtClean="0"/>
              <a:t>1.</a:t>
            </a:r>
            <a:r>
              <a:rPr lang="zh-CN" altLang="en-US" sz="1100" b="1" dirty="0" smtClean="0"/>
              <a:t>砂柱清洁：</a:t>
            </a:r>
            <a:endParaRPr lang="en-US" altLang="zh-CN" sz="1100" b="1" dirty="0" smtClean="0"/>
          </a:p>
          <a:p>
            <a:r>
              <a:rPr lang="zh-CN" altLang="en-US" sz="1100" dirty="0" smtClean="0"/>
              <a:t>每次换刀使用‘</a:t>
            </a:r>
            <a:r>
              <a:rPr lang="zh-CN" altLang="en-US" sz="1100" b="1" dirty="0" smtClean="0"/>
              <a:t>清洗剂</a:t>
            </a:r>
            <a:r>
              <a:rPr lang="zh-CN" altLang="en-US" sz="1100" dirty="0" smtClean="0"/>
              <a:t>’清理干净砂柱</a:t>
            </a:r>
            <a:endParaRPr lang="zh-CN" altLang="en-US" sz="1100" dirty="0"/>
          </a:p>
        </p:txBody>
      </p:sp>
      <p:sp>
        <p:nvSpPr>
          <p:cNvPr id="13" name="文本框 12"/>
          <p:cNvSpPr txBox="1"/>
          <p:nvPr/>
        </p:nvSpPr>
        <p:spPr>
          <a:xfrm>
            <a:off x="9845338" y="3228716"/>
            <a:ext cx="2108364" cy="430887"/>
          </a:xfrm>
          <a:prstGeom prst="rect">
            <a:avLst/>
          </a:prstGeom>
          <a:noFill/>
        </p:spPr>
        <p:txBody>
          <a:bodyPr wrap="square" rtlCol="0">
            <a:spAutoFit/>
          </a:bodyPr>
          <a:lstStyle/>
          <a:p>
            <a:r>
              <a:rPr lang="en-US" altLang="zh-CN" sz="1100" b="1" dirty="0" smtClean="0"/>
              <a:t>3.</a:t>
            </a:r>
            <a:r>
              <a:rPr lang="zh-CN" altLang="en-US" sz="1100" b="1" dirty="0" smtClean="0"/>
              <a:t>刀盘清洁：</a:t>
            </a:r>
            <a:endParaRPr lang="en-US" altLang="zh-CN" sz="1100" b="1" dirty="0" smtClean="0"/>
          </a:p>
          <a:p>
            <a:r>
              <a:rPr lang="zh-CN" altLang="en-US" sz="1000" dirty="0" smtClean="0"/>
              <a:t>使用气枪清理</a:t>
            </a:r>
            <a:r>
              <a:rPr lang="zh-CN" altLang="en-US" sz="1100" dirty="0" smtClean="0"/>
              <a:t>干净油污及铁屑</a:t>
            </a:r>
            <a:endParaRPr lang="zh-CN" altLang="en-US" sz="1100" dirty="0"/>
          </a:p>
        </p:txBody>
      </p:sp>
      <p:pic>
        <p:nvPicPr>
          <p:cNvPr id="14" name="图片 13" descr="5d8f5bf25d3b583b63adf9609463bc3"/>
          <p:cNvPicPr>
            <a:picLocks noChangeAspect="1"/>
          </p:cNvPicPr>
          <p:nvPr/>
        </p:nvPicPr>
        <p:blipFill>
          <a:blip r:embed="rId3"/>
          <a:stretch>
            <a:fillRect/>
          </a:stretch>
        </p:blipFill>
        <p:spPr>
          <a:xfrm>
            <a:off x="7138757" y="1637607"/>
            <a:ext cx="1772487" cy="1552575"/>
          </a:xfrm>
          <a:prstGeom prst="rect">
            <a:avLst/>
          </a:prstGeom>
          <a:noFill/>
          <a:ln w="9525">
            <a:noFill/>
          </a:ln>
        </p:spPr>
      </p:pic>
      <p:sp>
        <p:nvSpPr>
          <p:cNvPr id="15" name="文本框 14"/>
          <p:cNvSpPr txBox="1"/>
          <p:nvPr/>
        </p:nvSpPr>
        <p:spPr>
          <a:xfrm>
            <a:off x="7049193" y="3237465"/>
            <a:ext cx="2277687" cy="600164"/>
          </a:xfrm>
          <a:prstGeom prst="rect">
            <a:avLst/>
          </a:prstGeom>
          <a:noFill/>
        </p:spPr>
        <p:txBody>
          <a:bodyPr wrap="square" rtlCol="0">
            <a:spAutoFit/>
          </a:bodyPr>
          <a:lstStyle/>
          <a:p>
            <a:r>
              <a:rPr lang="en-US" altLang="zh-CN" sz="1100" b="1" dirty="0"/>
              <a:t>2</a:t>
            </a:r>
            <a:r>
              <a:rPr lang="en-US" altLang="zh-CN" sz="1100" b="1" dirty="0" smtClean="0"/>
              <a:t>.</a:t>
            </a:r>
            <a:r>
              <a:rPr lang="zh-CN" altLang="en-US" sz="1100" b="1" dirty="0" smtClean="0"/>
              <a:t>裁头清洁：</a:t>
            </a:r>
            <a:endParaRPr lang="en-US" altLang="zh-CN" sz="1100" b="1" dirty="0" smtClean="0"/>
          </a:p>
          <a:p>
            <a:r>
              <a:rPr lang="zh-CN" altLang="en-US" sz="1100" dirty="0" smtClean="0"/>
              <a:t>使用气枪清理干净裁头齿轮盘及周边灰尘注意碳刷毛边不要跳槽</a:t>
            </a:r>
            <a:endParaRPr lang="zh-CN" altLang="en-US" sz="1100" dirty="0"/>
          </a:p>
        </p:txBody>
      </p:sp>
      <p:sp>
        <p:nvSpPr>
          <p:cNvPr id="16" name="文本框 15"/>
          <p:cNvSpPr txBox="1"/>
          <p:nvPr/>
        </p:nvSpPr>
        <p:spPr>
          <a:xfrm>
            <a:off x="4360596" y="5449659"/>
            <a:ext cx="2201380" cy="430887"/>
          </a:xfrm>
          <a:prstGeom prst="rect">
            <a:avLst/>
          </a:prstGeom>
          <a:noFill/>
        </p:spPr>
        <p:txBody>
          <a:bodyPr wrap="square" rtlCol="0">
            <a:spAutoFit/>
          </a:bodyPr>
          <a:lstStyle/>
          <a:p>
            <a:r>
              <a:rPr lang="en-US" altLang="zh-CN" sz="1100" b="1" dirty="0"/>
              <a:t>4</a:t>
            </a:r>
            <a:r>
              <a:rPr lang="en-US" altLang="zh-CN" sz="1100" b="1" dirty="0" smtClean="0"/>
              <a:t>.</a:t>
            </a:r>
            <a:r>
              <a:rPr lang="zh-CN" altLang="en-US" sz="1100" b="1" dirty="0" smtClean="0"/>
              <a:t>刀片更换：</a:t>
            </a:r>
            <a:endParaRPr lang="en-US" altLang="zh-CN" sz="1100" b="1" dirty="0" smtClean="0"/>
          </a:p>
          <a:p>
            <a:r>
              <a:rPr lang="zh-CN" altLang="en-US" sz="1100" dirty="0" smtClean="0"/>
              <a:t>根据软件设置刀宽及时更换刀片</a:t>
            </a:r>
            <a:endParaRPr lang="zh-CN" altLang="en-US" sz="1100" dirty="0"/>
          </a:p>
        </p:txBody>
      </p:sp>
      <p:sp>
        <p:nvSpPr>
          <p:cNvPr id="17" name="文本框 16"/>
          <p:cNvSpPr txBox="1"/>
          <p:nvPr/>
        </p:nvSpPr>
        <p:spPr>
          <a:xfrm>
            <a:off x="7138757" y="5454964"/>
            <a:ext cx="2088370" cy="769441"/>
          </a:xfrm>
          <a:prstGeom prst="rect">
            <a:avLst/>
          </a:prstGeom>
          <a:noFill/>
        </p:spPr>
        <p:txBody>
          <a:bodyPr wrap="square" rtlCol="0">
            <a:spAutoFit/>
          </a:bodyPr>
          <a:lstStyle/>
          <a:p>
            <a:r>
              <a:rPr lang="en-US" altLang="zh-CN" sz="1100" b="1" dirty="0" smtClean="0"/>
              <a:t>5.</a:t>
            </a:r>
            <a:r>
              <a:rPr lang="zh-CN" altLang="en-US" sz="1100" b="1" dirty="0" smtClean="0"/>
              <a:t>钻头检查：</a:t>
            </a:r>
            <a:endParaRPr lang="en-US" altLang="zh-CN" sz="1100" b="1" dirty="0" smtClean="0"/>
          </a:p>
          <a:p>
            <a:r>
              <a:rPr lang="zh-CN" altLang="en-US" sz="1100" dirty="0" smtClean="0"/>
              <a:t>钻头卷边或有缺口需细砂纸打磨；钻头整体长度小于</a:t>
            </a:r>
            <a:r>
              <a:rPr lang="en-US" altLang="zh-CN" sz="1100" dirty="0" smtClean="0"/>
              <a:t>115</a:t>
            </a:r>
            <a:r>
              <a:rPr lang="zh-CN" altLang="en-US" sz="1100" dirty="0" smtClean="0"/>
              <a:t>需更换</a:t>
            </a:r>
            <a:endParaRPr lang="zh-CN" altLang="en-US" sz="1100" dirty="0"/>
          </a:p>
        </p:txBody>
      </p:sp>
      <p:sp>
        <p:nvSpPr>
          <p:cNvPr id="18" name="文本框 17"/>
          <p:cNvSpPr txBox="1"/>
          <p:nvPr/>
        </p:nvSpPr>
        <p:spPr>
          <a:xfrm>
            <a:off x="9845338" y="5454964"/>
            <a:ext cx="2201380" cy="600164"/>
          </a:xfrm>
          <a:prstGeom prst="rect">
            <a:avLst/>
          </a:prstGeom>
          <a:noFill/>
        </p:spPr>
        <p:txBody>
          <a:bodyPr wrap="square" rtlCol="0">
            <a:spAutoFit/>
          </a:bodyPr>
          <a:lstStyle/>
          <a:p>
            <a:r>
              <a:rPr lang="en-US" altLang="zh-CN" sz="1100" b="1" dirty="0" smtClean="0"/>
              <a:t>6.X</a:t>
            </a:r>
            <a:r>
              <a:rPr lang="zh-CN" altLang="en-US" sz="1100" b="1" dirty="0" smtClean="0"/>
              <a:t>、</a:t>
            </a:r>
            <a:r>
              <a:rPr lang="en-US" altLang="zh-CN" sz="1100" b="1" dirty="0" smtClean="0"/>
              <a:t>Y</a:t>
            </a:r>
            <a:r>
              <a:rPr lang="zh-CN" altLang="en-US" sz="1100" b="1" dirty="0" smtClean="0"/>
              <a:t>轴齿条清理：</a:t>
            </a:r>
            <a:endParaRPr lang="en-US" altLang="zh-CN" sz="1100" b="1" dirty="0" smtClean="0"/>
          </a:p>
          <a:p>
            <a:r>
              <a:rPr lang="zh-CN" altLang="en-US" sz="1100" dirty="0" smtClean="0"/>
              <a:t>用气枪、毛刷将齿条内的灰尘及清理干净</a:t>
            </a:r>
            <a:endParaRPr lang="zh-CN" altLang="en-US" sz="1100" dirty="0"/>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925" y="3942573"/>
            <a:ext cx="2282586" cy="151239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7271459" y="3809872"/>
            <a:ext cx="1507085" cy="1772488"/>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24866" y="1637607"/>
            <a:ext cx="1684741" cy="1552575"/>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75930" y="1637607"/>
            <a:ext cx="1661887" cy="1552575"/>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75929" y="3942574"/>
            <a:ext cx="1661887" cy="1507085"/>
          </a:xfrm>
          <a:prstGeom prst="rect">
            <a:avLst/>
          </a:prstGeom>
        </p:spPr>
      </p:pic>
    </p:spTree>
    <p:custDataLst>
      <p:tags r:id="rId1"/>
    </p:custDataLst>
    <p:extLst>
      <p:ext uri="{BB962C8B-B14F-4D97-AF65-F5344CB8AC3E}">
        <p14:creationId xmlns:p14="http://schemas.microsoft.com/office/powerpoint/2010/main" val="1747031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36123" y="565265"/>
            <a:ext cx="3199915" cy="523220"/>
          </a:xfrm>
          <a:prstGeom prst="rect">
            <a:avLst/>
          </a:prstGeom>
          <a:noFill/>
        </p:spPr>
        <p:txBody>
          <a:bodyPr wrap="none" rtlCol="0">
            <a:spAutoFit/>
          </a:bodyPr>
          <a:lstStyle/>
          <a:p>
            <a:r>
              <a:rPr lang="en-US" altLang="zh-CN" sz="2800" b="1" dirty="0" smtClean="0"/>
              <a:t>140H</a:t>
            </a:r>
            <a:r>
              <a:rPr lang="zh-CN" altLang="en-US" sz="2800" b="1" dirty="0" smtClean="0"/>
              <a:t>（计划保养）</a:t>
            </a:r>
            <a:endParaRPr lang="zh-CN" altLang="en-US" sz="2800" b="1" dirty="0"/>
          </a:p>
        </p:txBody>
      </p:sp>
      <p:sp>
        <p:nvSpPr>
          <p:cNvPr id="4" name="文本框 3"/>
          <p:cNvSpPr txBox="1"/>
          <p:nvPr/>
        </p:nvSpPr>
        <p:spPr>
          <a:xfrm>
            <a:off x="7490069" y="1092737"/>
            <a:ext cx="1107996" cy="369332"/>
          </a:xfrm>
          <a:prstGeom prst="rect">
            <a:avLst/>
          </a:prstGeom>
          <a:noFill/>
        </p:spPr>
        <p:txBody>
          <a:bodyPr wrap="none" rtlCol="0">
            <a:spAutoFit/>
          </a:bodyPr>
          <a:lstStyle/>
          <a:p>
            <a:r>
              <a:rPr lang="zh-CN" altLang="en-US" b="1" dirty="0" smtClean="0"/>
              <a:t>操作说明</a:t>
            </a:r>
            <a:endParaRPr lang="zh-CN" altLang="en-US" b="1" dirty="0"/>
          </a:p>
        </p:txBody>
      </p:sp>
      <p:graphicFrame>
        <p:nvGraphicFramePr>
          <p:cNvPr id="6" name="表格 5"/>
          <p:cNvGraphicFramePr>
            <a:graphicFrameLocks noGrp="1"/>
          </p:cNvGraphicFramePr>
          <p:nvPr>
            <p:extLst>
              <p:ext uri="{D42A27DB-BD31-4B8C-83A1-F6EECF244321}">
                <p14:modId xmlns:p14="http://schemas.microsoft.com/office/powerpoint/2010/main" val="4176644057"/>
              </p:ext>
            </p:extLst>
          </p:nvPr>
        </p:nvGraphicFramePr>
        <p:xfrm>
          <a:off x="153325" y="1637607"/>
          <a:ext cx="3712092" cy="1120328"/>
        </p:xfrm>
        <a:graphic>
          <a:graphicData uri="http://schemas.openxmlformats.org/drawingml/2006/table">
            <a:tbl>
              <a:tblPr firstRow="1" bandRow="1">
                <a:tableStyleId>{5C22544A-7EE6-4342-B048-85BDC9FD1C3A}</a:tableStyleId>
              </a:tblPr>
              <a:tblGrid>
                <a:gridCol w="896100">
                  <a:extLst>
                    <a:ext uri="{9D8B030D-6E8A-4147-A177-3AD203B41FA5}">
                      <a16:colId xmlns:a16="http://schemas.microsoft.com/office/drawing/2014/main" val="142537530"/>
                    </a:ext>
                  </a:extLst>
                </a:gridCol>
                <a:gridCol w="1652211">
                  <a:extLst>
                    <a:ext uri="{9D8B030D-6E8A-4147-A177-3AD203B41FA5}">
                      <a16:colId xmlns:a16="http://schemas.microsoft.com/office/drawing/2014/main" val="3048493941"/>
                    </a:ext>
                  </a:extLst>
                </a:gridCol>
                <a:gridCol w="1163781">
                  <a:extLst>
                    <a:ext uri="{9D8B030D-6E8A-4147-A177-3AD203B41FA5}">
                      <a16:colId xmlns:a16="http://schemas.microsoft.com/office/drawing/2014/main" val="442870006"/>
                    </a:ext>
                  </a:extLst>
                </a:gridCol>
              </a:tblGrid>
              <a:tr h="280082">
                <a:tc>
                  <a:txBody>
                    <a:bodyPr/>
                    <a:lstStyle/>
                    <a:p>
                      <a:pPr algn="ctr"/>
                      <a:r>
                        <a:rPr lang="zh-CN" altLang="en-US" sz="1000" dirty="0" smtClean="0"/>
                        <a:t>物料</a:t>
                      </a:r>
                      <a:endParaRPr lang="zh-CN" altLang="en-US" sz="1000" dirty="0"/>
                    </a:p>
                  </a:txBody>
                  <a:tcPr/>
                </a:tc>
                <a:tc>
                  <a:txBody>
                    <a:bodyPr/>
                    <a:lstStyle/>
                    <a:p>
                      <a:pPr algn="ctr"/>
                      <a:r>
                        <a:rPr lang="zh-CN" altLang="en-US" sz="1000" dirty="0" smtClean="0"/>
                        <a:t>代码</a:t>
                      </a:r>
                      <a:endParaRPr lang="zh-CN" altLang="en-US" sz="1000" dirty="0"/>
                    </a:p>
                  </a:txBody>
                  <a:tcPr/>
                </a:tc>
                <a:tc>
                  <a:txBody>
                    <a:bodyPr/>
                    <a:lstStyle/>
                    <a:p>
                      <a:pPr algn="ctr"/>
                      <a:r>
                        <a:rPr lang="zh-CN" altLang="en-US" sz="1000" dirty="0" smtClean="0"/>
                        <a:t>预计使用时间</a:t>
                      </a:r>
                      <a:endParaRPr lang="zh-CN" altLang="en-US" sz="1000" dirty="0"/>
                    </a:p>
                  </a:txBody>
                  <a:tcPr/>
                </a:tc>
                <a:extLst>
                  <a:ext uri="{0D108BD9-81ED-4DB2-BD59-A6C34878D82A}">
                    <a16:rowId xmlns:a16="http://schemas.microsoft.com/office/drawing/2014/main" val="2865559710"/>
                  </a:ext>
                </a:extLst>
              </a:tr>
              <a:tr h="280082">
                <a:tc>
                  <a:txBody>
                    <a:bodyPr/>
                    <a:lstStyle/>
                    <a:p>
                      <a:pPr algn="ctr"/>
                      <a:r>
                        <a:rPr lang="zh-CN" altLang="en-US" sz="1000" dirty="0" smtClean="0"/>
                        <a:t>润滑脂</a:t>
                      </a:r>
                      <a:endParaRPr lang="en-US" altLang="zh-CN" sz="1000" dirty="0" smtClean="0"/>
                    </a:p>
                  </a:txBody>
                  <a:tcPr/>
                </a:tc>
                <a:tc>
                  <a:txBody>
                    <a:bodyPr/>
                    <a:lstStyle/>
                    <a:p>
                      <a:r>
                        <a:rPr lang="en-US" altLang="zh-CN" sz="1000" dirty="0" smtClean="0"/>
                        <a:t>170130347</a:t>
                      </a:r>
                    </a:p>
                  </a:txBody>
                  <a:tcPr/>
                </a:tc>
                <a:tc>
                  <a:txBody>
                    <a:bodyPr/>
                    <a:lstStyle/>
                    <a:p>
                      <a:pPr algn="ctr"/>
                      <a:r>
                        <a:rPr lang="zh-CN" altLang="en-US" sz="1000" dirty="0" smtClean="0"/>
                        <a:t>按需</a:t>
                      </a:r>
                      <a:endParaRPr lang="en-US" altLang="zh-CN" sz="1000" dirty="0" smtClean="0"/>
                    </a:p>
                  </a:txBody>
                  <a:tcPr/>
                </a:tc>
                <a:extLst>
                  <a:ext uri="{0D108BD9-81ED-4DB2-BD59-A6C34878D82A}">
                    <a16:rowId xmlns:a16="http://schemas.microsoft.com/office/drawing/2014/main" val="1102846757"/>
                  </a:ext>
                </a:extLst>
              </a:tr>
              <a:tr h="280082">
                <a:tc>
                  <a:txBody>
                    <a:bodyPr/>
                    <a:lstStyle/>
                    <a:p>
                      <a:pPr algn="ctr"/>
                      <a:r>
                        <a:rPr lang="zh-CN" altLang="en-US" sz="1000" dirty="0" smtClean="0"/>
                        <a:t>刀驱油</a:t>
                      </a:r>
                      <a:endParaRPr lang="en-US" altLang="zh-CN" sz="1000" dirty="0" smtClean="0"/>
                    </a:p>
                  </a:txBody>
                  <a:tcPr/>
                </a:tc>
                <a:tc>
                  <a:txBody>
                    <a:bodyPr/>
                    <a:lstStyle/>
                    <a:p>
                      <a:r>
                        <a:rPr lang="en-US" altLang="zh-CN" sz="1000" dirty="0" smtClean="0"/>
                        <a:t>70132578</a:t>
                      </a:r>
                      <a:r>
                        <a:rPr lang="zh-CN" altLang="en-US" sz="1000" dirty="0" smtClean="0"/>
                        <a:t>（裁床专用）</a:t>
                      </a:r>
                      <a:endParaRPr lang="en-US" altLang="zh-CN" sz="1000" dirty="0" smtClean="0"/>
                    </a:p>
                  </a:txBody>
                  <a:tcPr/>
                </a:tc>
                <a:tc>
                  <a:txBody>
                    <a:bodyPr/>
                    <a:lstStyle/>
                    <a:p>
                      <a:pPr algn="ctr"/>
                      <a:r>
                        <a:rPr lang="zh-CN" altLang="en-US" sz="1000" dirty="0" smtClean="0"/>
                        <a:t>按需</a:t>
                      </a:r>
                      <a:endParaRPr lang="en-US" altLang="zh-CN" sz="1000" dirty="0" smtClean="0"/>
                    </a:p>
                  </a:txBody>
                  <a:tcPr/>
                </a:tc>
                <a:extLst>
                  <a:ext uri="{0D108BD9-81ED-4DB2-BD59-A6C34878D82A}">
                    <a16:rowId xmlns:a16="http://schemas.microsoft.com/office/drawing/2014/main" val="772560065"/>
                  </a:ext>
                </a:extLst>
              </a:tr>
              <a:tr h="280082">
                <a:tc>
                  <a:txBody>
                    <a:bodyPr/>
                    <a:lstStyle/>
                    <a:p>
                      <a:pPr algn="ctr"/>
                      <a:r>
                        <a:rPr lang="en-US" altLang="zh-CN" sz="1000" dirty="0" smtClean="0"/>
                        <a:t>WD40</a:t>
                      </a:r>
                      <a:endParaRPr lang="zh-CN" alt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221331076</a:t>
                      </a:r>
                      <a:r>
                        <a:rPr lang="zh-CN" altLang="en-US" sz="1000" dirty="0" smtClean="0"/>
                        <a:t>（金属养护剂）</a:t>
                      </a:r>
                    </a:p>
                  </a:txBody>
                  <a:tcPr/>
                </a:tc>
                <a:tc>
                  <a:txBody>
                    <a:bodyPr/>
                    <a:lstStyle/>
                    <a:p>
                      <a:pPr algn="ctr"/>
                      <a:r>
                        <a:rPr lang="zh-CN" altLang="en-US" sz="1000" dirty="0" smtClean="0"/>
                        <a:t>按需</a:t>
                      </a:r>
                      <a:endParaRPr lang="zh-CN" altLang="en-US" sz="1000" dirty="0"/>
                    </a:p>
                  </a:txBody>
                  <a:tcPr/>
                </a:tc>
                <a:extLst>
                  <a:ext uri="{0D108BD9-81ED-4DB2-BD59-A6C34878D82A}">
                    <a16:rowId xmlns:a16="http://schemas.microsoft.com/office/drawing/2014/main" val="4135484595"/>
                  </a:ext>
                </a:extLst>
              </a:tr>
            </a:tbl>
          </a:graphicData>
        </a:graphic>
      </p:graphicFrame>
      <p:sp>
        <p:nvSpPr>
          <p:cNvPr id="11" name="文本框 10"/>
          <p:cNvSpPr txBox="1"/>
          <p:nvPr/>
        </p:nvSpPr>
        <p:spPr>
          <a:xfrm>
            <a:off x="4432175" y="3190183"/>
            <a:ext cx="4165889" cy="430887"/>
          </a:xfrm>
          <a:prstGeom prst="rect">
            <a:avLst/>
          </a:prstGeom>
          <a:noFill/>
        </p:spPr>
        <p:txBody>
          <a:bodyPr wrap="square" rtlCol="0">
            <a:spAutoFit/>
          </a:bodyPr>
          <a:lstStyle/>
          <a:p>
            <a:r>
              <a:rPr lang="en-US" altLang="zh-CN" sz="1100" b="1" dirty="0" smtClean="0"/>
              <a:t>1.</a:t>
            </a:r>
            <a:r>
              <a:rPr lang="zh-CN" altLang="en-US" sz="1100" b="1" dirty="0" smtClean="0"/>
              <a:t>过滤器清理：</a:t>
            </a:r>
            <a:endParaRPr lang="en-US" altLang="zh-CN" sz="1100" b="1" dirty="0" smtClean="0"/>
          </a:p>
          <a:p>
            <a:r>
              <a:rPr lang="zh-CN" altLang="en-US" sz="1100" dirty="0" smtClean="0"/>
              <a:t>使用十字螺丝刀将大、小控过滤器拆下来用气枪将缝隙清理干净</a:t>
            </a:r>
            <a:endParaRPr lang="zh-CN" altLang="en-US" sz="1100" dirty="0"/>
          </a:p>
        </p:txBody>
      </p:sp>
      <p:sp>
        <p:nvSpPr>
          <p:cNvPr id="13" name="文本框 12"/>
          <p:cNvSpPr txBox="1"/>
          <p:nvPr/>
        </p:nvSpPr>
        <p:spPr>
          <a:xfrm>
            <a:off x="1191789" y="5600873"/>
            <a:ext cx="2482436" cy="600164"/>
          </a:xfrm>
          <a:prstGeom prst="rect">
            <a:avLst/>
          </a:prstGeom>
          <a:noFill/>
        </p:spPr>
        <p:txBody>
          <a:bodyPr wrap="square" rtlCol="0">
            <a:spAutoFit/>
          </a:bodyPr>
          <a:lstStyle/>
          <a:p>
            <a:r>
              <a:rPr lang="en-US" altLang="zh-CN" sz="1100" b="1" dirty="0" smtClean="0"/>
              <a:t>3.</a:t>
            </a:r>
            <a:r>
              <a:rPr lang="zh-CN" altLang="en-US" sz="1100" b="1" dirty="0" smtClean="0"/>
              <a:t>真空过滤桶清理：</a:t>
            </a:r>
            <a:endParaRPr lang="en-US" altLang="zh-CN" sz="1100" b="1" dirty="0" smtClean="0"/>
          </a:p>
          <a:p>
            <a:r>
              <a:rPr lang="zh-CN" altLang="en-US" sz="1100" dirty="0"/>
              <a:t>使用气枪</a:t>
            </a:r>
            <a:r>
              <a:rPr lang="zh-CN" altLang="en-US" sz="1100" dirty="0" smtClean="0"/>
              <a:t>将过滤桶清理</a:t>
            </a:r>
            <a:r>
              <a:rPr lang="zh-CN" altLang="en-US" sz="1100" dirty="0"/>
              <a:t>干净</a:t>
            </a:r>
          </a:p>
          <a:p>
            <a:endParaRPr lang="zh-CN" altLang="en-US" sz="1100" dirty="0"/>
          </a:p>
        </p:txBody>
      </p:sp>
      <p:sp>
        <p:nvSpPr>
          <p:cNvPr id="15" name="文本框 14"/>
          <p:cNvSpPr txBox="1"/>
          <p:nvPr/>
        </p:nvSpPr>
        <p:spPr>
          <a:xfrm>
            <a:off x="9542288" y="3190183"/>
            <a:ext cx="2536105" cy="430887"/>
          </a:xfrm>
          <a:prstGeom prst="rect">
            <a:avLst/>
          </a:prstGeom>
          <a:noFill/>
        </p:spPr>
        <p:txBody>
          <a:bodyPr wrap="square" rtlCol="0">
            <a:spAutoFit/>
          </a:bodyPr>
          <a:lstStyle/>
          <a:p>
            <a:r>
              <a:rPr lang="en-US" altLang="zh-CN" sz="1100" b="1" dirty="0"/>
              <a:t>2</a:t>
            </a:r>
            <a:r>
              <a:rPr lang="en-US" altLang="zh-CN" sz="1100" b="1" dirty="0" smtClean="0"/>
              <a:t>.</a:t>
            </a:r>
            <a:r>
              <a:rPr lang="zh-CN" altLang="en-US" sz="1100" b="1" dirty="0" smtClean="0"/>
              <a:t>电控箱散热网清理：</a:t>
            </a:r>
            <a:endParaRPr lang="en-US" altLang="zh-CN" sz="1100" b="1" dirty="0" smtClean="0"/>
          </a:p>
          <a:p>
            <a:r>
              <a:rPr lang="zh-CN" altLang="en-US" sz="1100" dirty="0"/>
              <a:t>使用气枪将大、小控</a:t>
            </a:r>
            <a:r>
              <a:rPr lang="zh-CN" altLang="en-US" sz="1100" dirty="0" smtClean="0"/>
              <a:t>过滤网清理干净</a:t>
            </a:r>
            <a:endParaRPr lang="zh-CN" altLang="en-US" sz="1100" dirty="0"/>
          </a:p>
        </p:txBody>
      </p:sp>
      <p:sp>
        <p:nvSpPr>
          <p:cNvPr id="16" name="文本框 15"/>
          <p:cNvSpPr txBox="1"/>
          <p:nvPr/>
        </p:nvSpPr>
        <p:spPr>
          <a:xfrm>
            <a:off x="6605256" y="5720971"/>
            <a:ext cx="3960220" cy="430887"/>
          </a:xfrm>
          <a:prstGeom prst="rect">
            <a:avLst/>
          </a:prstGeom>
          <a:noFill/>
        </p:spPr>
        <p:txBody>
          <a:bodyPr wrap="square" rtlCol="0">
            <a:spAutoFit/>
          </a:bodyPr>
          <a:lstStyle/>
          <a:p>
            <a:r>
              <a:rPr lang="en-US" altLang="zh-CN" sz="1100" b="1" dirty="0"/>
              <a:t>4</a:t>
            </a:r>
            <a:r>
              <a:rPr lang="en-US" altLang="zh-CN" sz="1100" b="1" dirty="0" smtClean="0"/>
              <a:t>.</a:t>
            </a:r>
            <a:r>
              <a:rPr lang="zh-CN" altLang="en-US" sz="1100" b="1" dirty="0"/>
              <a:t>气</a:t>
            </a:r>
            <a:r>
              <a:rPr lang="zh-CN" altLang="en-US" sz="1100" b="1" dirty="0" smtClean="0"/>
              <a:t>源处理器排水：</a:t>
            </a:r>
            <a:endParaRPr lang="en-US" altLang="zh-CN" sz="1100" b="1" dirty="0" smtClean="0"/>
          </a:p>
          <a:p>
            <a:r>
              <a:rPr lang="zh-CN" altLang="en-US" sz="1100" dirty="0" smtClean="0"/>
              <a:t>打开气源处理器下部锥形排水阀将水到预先放置的容器内</a:t>
            </a:r>
            <a:endParaRPr lang="zh-CN" altLang="en-US" sz="1100" dirty="0"/>
          </a:p>
        </p:txBody>
      </p:sp>
      <p:pic>
        <p:nvPicPr>
          <p:cNvPr id="19" name="图片 18" descr="1e7a834843bfe2fad14e30fdfe7eb76"/>
          <p:cNvPicPr>
            <a:picLocks noChangeAspect="1"/>
          </p:cNvPicPr>
          <p:nvPr/>
        </p:nvPicPr>
        <p:blipFill>
          <a:blip r:embed="rId3"/>
          <a:stretch>
            <a:fillRect/>
          </a:stretch>
        </p:blipFill>
        <p:spPr>
          <a:xfrm>
            <a:off x="9605360" y="1637607"/>
            <a:ext cx="1684476" cy="1552575"/>
          </a:xfrm>
          <a:prstGeom prst="rect">
            <a:avLst/>
          </a:prstGeom>
          <a:noFill/>
          <a:ln w="9525">
            <a:noFill/>
          </a:ln>
        </p:spPr>
      </p:pic>
      <p:pic>
        <p:nvPicPr>
          <p:cNvPr id="20" name="图片 19" descr="b996cb49c72b14f5d8e6f5deb3b2c2d"/>
          <p:cNvPicPr>
            <a:picLocks noChangeAspect="1"/>
          </p:cNvPicPr>
          <p:nvPr/>
        </p:nvPicPr>
        <p:blipFill>
          <a:blip r:embed="rId4"/>
          <a:stretch>
            <a:fillRect/>
          </a:stretch>
        </p:blipFill>
        <p:spPr>
          <a:xfrm>
            <a:off x="2854334" y="3949837"/>
            <a:ext cx="1659477" cy="1552575"/>
          </a:xfrm>
          <a:prstGeom prst="rect">
            <a:avLst/>
          </a:prstGeom>
          <a:noFill/>
          <a:ln w="9525">
            <a:noFill/>
          </a:ln>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1545" y="1637607"/>
            <a:ext cx="1728985" cy="1552575"/>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8295" y="3949836"/>
            <a:ext cx="1761013" cy="1552575"/>
          </a:xfrm>
          <a:prstGeom prst="rect">
            <a:avLst/>
          </a:prstGeom>
        </p:spPr>
      </p:pic>
      <p:grpSp>
        <p:nvGrpSpPr>
          <p:cNvPr id="12" name="组合 11"/>
          <p:cNvGrpSpPr/>
          <p:nvPr/>
        </p:nvGrpSpPr>
        <p:grpSpPr>
          <a:xfrm>
            <a:off x="6660905" y="3949837"/>
            <a:ext cx="1658327" cy="1820256"/>
            <a:chOff x="6660905" y="3949837"/>
            <a:chExt cx="1658327" cy="1820256"/>
          </a:xfrm>
        </p:grpSpPr>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60905" y="3949837"/>
              <a:ext cx="1658327" cy="1651036"/>
            </a:xfrm>
            <a:prstGeom prst="rect">
              <a:avLst/>
            </a:prstGeom>
          </p:spPr>
        </p:pic>
        <p:sp>
          <p:nvSpPr>
            <p:cNvPr id="10" name="右弧形箭头 9"/>
            <p:cNvSpPr/>
            <p:nvPr/>
          </p:nvSpPr>
          <p:spPr>
            <a:xfrm>
              <a:off x="7390239" y="5349184"/>
              <a:ext cx="315583" cy="420909"/>
            </a:xfrm>
            <a:prstGeom prst="curvedLeftArrow">
              <a:avLst/>
            </a:prstGeom>
            <a:solidFill>
              <a:schemeClr val="bg2">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ustDataLst>
      <p:tags r:id="rId1"/>
    </p:custDataLst>
    <p:extLst>
      <p:ext uri="{BB962C8B-B14F-4D97-AF65-F5344CB8AC3E}">
        <p14:creationId xmlns:p14="http://schemas.microsoft.com/office/powerpoint/2010/main" val="2779020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36123" y="565265"/>
            <a:ext cx="3199915" cy="523220"/>
          </a:xfrm>
          <a:prstGeom prst="rect">
            <a:avLst/>
          </a:prstGeom>
          <a:noFill/>
        </p:spPr>
        <p:txBody>
          <a:bodyPr wrap="none" rtlCol="0">
            <a:spAutoFit/>
          </a:bodyPr>
          <a:lstStyle/>
          <a:p>
            <a:r>
              <a:rPr lang="en-US" altLang="zh-CN" sz="2800" b="1" dirty="0" smtClean="0"/>
              <a:t>140H</a:t>
            </a:r>
            <a:r>
              <a:rPr lang="zh-CN" altLang="en-US" sz="2800" b="1" dirty="0" smtClean="0"/>
              <a:t>（计划保养）</a:t>
            </a:r>
            <a:endParaRPr lang="zh-CN" altLang="en-US" sz="2800" b="1" dirty="0"/>
          </a:p>
        </p:txBody>
      </p:sp>
      <p:sp>
        <p:nvSpPr>
          <p:cNvPr id="4" name="文本框 3"/>
          <p:cNvSpPr txBox="1"/>
          <p:nvPr/>
        </p:nvSpPr>
        <p:spPr>
          <a:xfrm>
            <a:off x="5943902" y="943741"/>
            <a:ext cx="1107996" cy="369332"/>
          </a:xfrm>
          <a:prstGeom prst="rect">
            <a:avLst/>
          </a:prstGeom>
          <a:noFill/>
        </p:spPr>
        <p:txBody>
          <a:bodyPr wrap="none" rtlCol="0">
            <a:spAutoFit/>
          </a:bodyPr>
          <a:lstStyle/>
          <a:p>
            <a:r>
              <a:rPr lang="zh-CN" altLang="en-US" b="1" dirty="0" smtClean="0"/>
              <a:t>操作说明</a:t>
            </a:r>
            <a:endParaRPr lang="zh-CN" altLang="en-US" b="1" dirty="0"/>
          </a:p>
        </p:txBody>
      </p:sp>
      <p:sp>
        <p:nvSpPr>
          <p:cNvPr id="17" name="文本框 16"/>
          <p:cNvSpPr txBox="1"/>
          <p:nvPr/>
        </p:nvSpPr>
        <p:spPr>
          <a:xfrm>
            <a:off x="1124116" y="3188803"/>
            <a:ext cx="3967047" cy="430887"/>
          </a:xfrm>
          <a:prstGeom prst="rect">
            <a:avLst/>
          </a:prstGeom>
          <a:noFill/>
        </p:spPr>
        <p:txBody>
          <a:bodyPr wrap="square" rtlCol="0">
            <a:spAutoFit/>
          </a:bodyPr>
          <a:lstStyle/>
          <a:p>
            <a:r>
              <a:rPr lang="en-US" altLang="zh-CN" sz="1100" b="1" dirty="0" smtClean="0"/>
              <a:t>5.</a:t>
            </a:r>
            <a:r>
              <a:rPr lang="zh-CN" altLang="en-US" sz="1100" b="1" dirty="0" smtClean="0"/>
              <a:t>油壶油量检查：</a:t>
            </a:r>
            <a:endParaRPr lang="en-US" altLang="zh-CN" sz="1100" b="1" dirty="0" smtClean="0"/>
          </a:p>
          <a:p>
            <a:r>
              <a:rPr lang="zh-CN" altLang="en-US" sz="1100" dirty="0" smtClean="0">
                <a:latin typeface="微软雅黑" panose="020B0503020204020204" pitchFamily="34" charset="-122"/>
                <a:ea typeface="微软雅黑" panose="020B0503020204020204" pitchFamily="34" charset="-122"/>
              </a:rPr>
              <a:t>检查油壶油量不超过</a:t>
            </a:r>
            <a:r>
              <a:rPr lang="en-US" altLang="zh-CN" sz="1100" dirty="0" smtClean="0">
                <a:latin typeface="微软雅黑" panose="020B0503020204020204" pitchFamily="34" charset="-122"/>
                <a:ea typeface="微软雅黑" panose="020B0503020204020204" pitchFamily="34" charset="-122"/>
              </a:rPr>
              <a:t>1/2</a:t>
            </a:r>
            <a:r>
              <a:rPr lang="zh-CN" altLang="en-US" sz="1100" dirty="0" smtClean="0">
                <a:latin typeface="微软雅黑" panose="020B0503020204020204" pitchFamily="34" charset="-122"/>
                <a:ea typeface="微软雅黑" panose="020B0503020204020204" pitchFamily="34" charset="-122"/>
              </a:rPr>
              <a:t>不低于</a:t>
            </a:r>
            <a:r>
              <a:rPr lang="en-US" altLang="zh-CN" sz="1100" dirty="0" smtClean="0">
                <a:latin typeface="微软雅黑" panose="020B0503020204020204" pitchFamily="34" charset="-122"/>
                <a:ea typeface="微软雅黑" panose="020B0503020204020204" pitchFamily="34" charset="-122"/>
              </a:rPr>
              <a:t>1/4</a:t>
            </a:r>
            <a:r>
              <a:rPr lang="zh-CN" altLang="en-US" sz="1100" b="1" dirty="0" smtClean="0">
                <a:latin typeface="微软雅黑" panose="020B0503020204020204" pitchFamily="34" charset="-122"/>
                <a:ea typeface="微软雅黑" panose="020B0503020204020204" pitchFamily="34" charset="-122"/>
              </a:rPr>
              <a:t>（需要加刀驱专用油）</a:t>
            </a:r>
            <a:endParaRPr lang="en-US" altLang="zh-CN" sz="1100" b="1" dirty="0" smtClean="0">
              <a:latin typeface="微软雅黑" panose="020B0503020204020204" pitchFamily="34" charset="-122"/>
              <a:ea typeface="微软雅黑" panose="020B0503020204020204" pitchFamily="34" charset="-122"/>
            </a:endParaRPr>
          </a:p>
        </p:txBody>
      </p:sp>
      <p:sp>
        <p:nvSpPr>
          <p:cNvPr id="18" name="文本框 17"/>
          <p:cNvSpPr txBox="1"/>
          <p:nvPr/>
        </p:nvSpPr>
        <p:spPr>
          <a:xfrm>
            <a:off x="5943902" y="3259601"/>
            <a:ext cx="5211778" cy="430887"/>
          </a:xfrm>
          <a:prstGeom prst="rect">
            <a:avLst/>
          </a:prstGeom>
          <a:noFill/>
        </p:spPr>
        <p:txBody>
          <a:bodyPr wrap="square" rtlCol="0">
            <a:spAutoFit/>
          </a:bodyPr>
          <a:lstStyle/>
          <a:p>
            <a:r>
              <a:rPr lang="en-US" altLang="zh-CN" sz="1100" b="1" dirty="0" smtClean="0"/>
              <a:t>6.</a:t>
            </a:r>
            <a:r>
              <a:rPr lang="zh-CN" altLang="en-US" sz="1100" b="1" dirty="0" smtClean="0"/>
              <a:t>磨刀组件保养：</a:t>
            </a:r>
            <a:endParaRPr lang="en-US" altLang="zh-CN" sz="1100" b="1" dirty="0" smtClean="0"/>
          </a:p>
          <a:p>
            <a:r>
              <a:rPr lang="zh-CN" altLang="en-US" sz="1100" dirty="0" smtClean="0">
                <a:latin typeface="微软雅黑" panose="020B0503020204020204" pitchFamily="34" charset="-122"/>
                <a:ea typeface="微软雅黑" panose="020B0503020204020204" pitchFamily="34" charset="-122"/>
              </a:rPr>
              <a:t>使用</a:t>
            </a:r>
            <a:r>
              <a:rPr lang="zh-CN" altLang="en-US" sz="1100" b="1" dirty="0" smtClean="0">
                <a:latin typeface="微软雅黑" panose="020B0503020204020204" pitchFamily="34" charset="-122"/>
                <a:ea typeface="微软雅黑" panose="020B0503020204020204" pitchFamily="34" charset="-122"/>
              </a:rPr>
              <a:t>‘</a:t>
            </a:r>
            <a:r>
              <a:rPr lang="en-US" altLang="zh-CN" sz="1100" b="1" dirty="0" smtClean="0">
                <a:latin typeface="微软雅黑" panose="020B0503020204020204" pitchFamily="34" charset="-122"/>
                <a:ea typeface="微软雅黑" panose="020B0503020204020204" pitchFamily="34" charset="-122"/>
              </a:rPr>
              <a:t>WD40</a:t>
            </a:r>
            <a:r>
              <a:rPr lang="zh-CN" altLang="en-US" sz="1100" b="1" dirty="0" smtClean="0">
                <a:latin typeface="微软雅黑" panose="020B0503020204020204" pitchFamily="34" charset="-122"/>
                <a:ea typeface="微软雅黑" panose="020B0503020204020204" pitchFamily="34" charset="-122"/>
              </a:rPr>
              <a:t>’</a:t>
            </a:r>
            <a:r>
              <a:rPr lang="zh-CN" altLang="en-US" sz="1100" dirty="0" smtClean="0">
                <a:latin typeface="微软雅黑" panose="020B0503020204020204" pitchFamily="34" charset="-122"/>
                <a:ea typeface="微软雅黑" panose="020B0503020204020204" pitchFamily="34" charset="-122"/>
              </a:rPr>
              <a:t>将缓冲机构与气缸导杆清理干净然后均匀涂抹</a:t>
            </a:r>
            <a:r>
              <a:rPr lang="zh-CN" altLang="en-US" sz="1100" b="1" dirty="0" smtClean="0">
                <a:latin typeface="微软雅黑" panose="020B0503020204020204" pitchFamily="34" charset="-122"/>
                <a:ea typeface="微软雅黑" panose="020B0503020204020204" pitchFamily="34" charset="-122"/>
              </a:rPr>
              <a:t>‘润滑脂’</a:t>
            </a:r>
            <a:endParaRPr lang="en-US" altLang="zh-CN" sz="1100" b="1" dirty="0" smtClean="0">
              <a:latin typeface="微软雅黑" panose="020B0503020204020204" pitchFamily="34" charset="-122"/>
              <a:ea typeface="微软雅黑" panose="020B0503020204020204" pitchFamily="34" charset="-122"/>
            </a:endParaRPr>
          </a:p>
        </p:txBody>
      </p:sp>
      <p:grpSp>
        <p:nvGrpSpPr>
          <p:cNvPr id="5" name="组合 4"/>
          <p:cNvGrpSpPr/>
          <p:nvPr/>
        </p:nvGrpSpPr>
        <p:grpSpPr>
          <a:xfrm>
            <a:off x="5948572" y="1451075"/>
            <a:ext cx="2208027" cy="1518795"/>
            <a:chOff x="1128786" y="3776179"/>
            <a:chExt cx="2208027" cy="1518795"/>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8786" y="3776179"/>
              <a:ext cx="1641813" cy="1518795"/>
            </a:xfrm>
            <a:prstGeom prst="rect">
              <a:avLst/>
            </a:prstGeom>
          </p:spPr>
        </p:pic>
        <p:sp>
          <p:nvSpPr>
            <p:cNvPr id="23" name="线形标注 1 22"/>
            <p:cNvSpPr/>
            <p:nvPr/>
          </p:nvSpPr>
          <p:spPr>
            <a:xfrm>
              <a:off x="2751825" y="4125388"/>
              <a:ext cx="584988" cy="298046"/>
            </a:xfrm>
            <a:prstGeom prst="borderCallout1">
              <a:avLst>
                <a:gd name="adj1" fmla="val 58099"/>
                <a:gd name="adj2" fmla="val -4697"/>
                <a:gd name="adj3" fmla="val 112500"/>
                <a:gd name="adj4" fmla="val -38333"/>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800" dirty="0" smtClean="0"/>
                <a:t>缓冲机构</a:t>
              </a:r>
              <a:endParaRPr lang="zh-CN" altLang="en-US" sz="800" dirty="0"/>
            </a:p>
          </p:txBody>
        </p:sp>
        <p:sp>
          <p:nvSpPr>
            <p:cNvPr id="24" name="线形标注 1 23"/>
            <p:cNvSpPr/>
            <p:nvPr/>
          </p:nvSpPr>
          <p:spPr>
            <a:xfrm>
              <a:off x="2433132" y="4991130"/>
              <a:ext cx="685974" cy="269733"/>
            </a:xfrm>
            <a:prstGeom prst="borderCallout1">
              <a:avLst>
                <a:gd name="adj1" fmla="val 61896"/>
                <a:gd name="adj2" fmla="val -4267"/>
                <a:gd name="adj3" fmla="val -50322"/>
                <a:gd name="adj4" fmla="val -30424"/>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800" dirty="0" smtClean="0"/>
                <a:t>气缸导杆</a:t>
              </a:r>
              <a:endParaRPr lang="zh-CN" altLang="en-US" sz="800" dirty="0"/>
            </a:p>
          </p:txBody>
        </p:sp>
      </p:grpSp>
      <p:sp>
        <p:nvSpPr>
          <p:cNvPr id="25" name="文本框 24"/>
          <p:cNvSpPr txBox="1"/>
          <p:nvPr/>
        </p:nvSpPr>
        <p:spPr>
          <a:xfrm>
            <a:off x="1124116" y="5679167"/>
            <a:ext cx="10546953" cy="769441"/>
          </a:xfrm>
          <a:prstGeom prst="rect">
            <a:avLst/>
          </a:prstGeom>
          <a:noFill/>
        </p:spPr>
        <p:txBody>
          <a:bodyPr wrap="square" rtlCol="0">
            <a:spAutoFit/>
          </a:bodyPr>
          <a:lstStyle/>
          <a:p>
            <a:r>
              <a:rPr lang="en-US" altLang="zh-CN" sz="1100" b="1" dirty="0" smtClean="0"/>
              <a:t>7.</a:t>
            </a:r>
            <a:r>
              <a:rPr lang="zh-CN" altLang="en-US" sz="1100" b="1" dirty="0"/>
              <a:t> </a:t>
            </a:r>
            <a:r>
              <a:rPr lang="en-US" altLang="zh-CN" sz="1100" b="1" dirty="0"/>
              <a:t>X</a:t>
            </a:r>
            <a:r>
              <a:rPr lang="zh-CN" altLang="en-US" sz="1100" b="1" dirty="0"/>
              <a:t>、</a:t>
            </a:r>
            <a:r>
              <a:rPr lang="en-US" altLang="zh-CN" sz="1100" b="1" dirty="0"/>
              <a:t>Y</a:t>
            </a:r>
            <a:r>
              <a:rPr lang="zh-CN" altLang="en-US" sz="1100" b="1" dirty="0"/>
              <a:t>、</a:t>
            </a:r>
            <a:r>
              <a:rPr lang="en-US" altLang="zh-CN" sz="1100" b="1" dirty="0"/>
              <a:t>C</a:t>
            </a:r>
            <a:r>
              <a:rPr lang="zh-CN" altLang="en-US" sz="1100" b="1" dirty="0"/>
              <a:t>轴精度检查</a:t>
            </a:r>
            <a:r>
              <a:rPr lang="zh-CN" altLang="en-US" sz="1100" b="1" dirty="0" smtClean="0"/>
              <a:t>：</a:t>
            </a:r>
            <a:endParaRPr lang="en-US" altLang="zh-CN" sz="1100" b="1" dirty="0" smtClean="0"/>
          </a:p>
          <a:p>
            <a:r>
              <a:rPr lang="zh-CN" altLang="en-US" sz="1100" dirty="0" smtClean="0"/>
              <a:t>裁剪</a:t>
            </a:r>
            <a:r>
              <a:rPr lang="en-US" altLang="zh-CN" sz="1100" dirty="0" smtClean="0"/>
              <a:t>1m*1m</a:t>
            </a:r>
            <a:r>
              <a:rPr lang="zh-CN" altLang="en-US" sz="1100" dirty="0" smtClean="0"/>
              <a:t>正方形检查</a:t>
            </a:r>
            <a:r>
              <a:rPr lang="en-US" altLang="zh-CN" sz="1100" dirty="0" smtClean="0"/>
              <a:t>X</a:t>
            </a:r>
            <a:r>
              <a:rPr lang="zh-CN" altLang="en-US" sz="1100" dirty="0" smtClean="0"/>
              <a:t>、</a:t>
            </a:r>
            <a:r>
              <a:rPr lang="en-US" altLang="zh-CN" sz="1100" dirty="0" smtClean="0"/>
              <a:t>Y</a:t>
            </a:r>
            <a:r>
              <a:rPr lang="zh-CN" altLang="en-US" sz="1100" dirty="0" smtClean="0"/>
              <a:t>轴精度，轴精度异常先检查电机联轴器、皮带、齿轮是否正常，如硬件正常通过软件重新调试精度；</a:t>
            </a:r>
            <a:r>
              <a:rPr lang="en-US" altLang="zh-CN" sz="1100" dirty="0" smtClean="0"/>
              <a:t>C</a:t>
            </a:r>
            <a:r>
              <a:rPr lang="zh-CN" altLang="en-US" sz="1100" dirty="0" smtClean="0"/>
              <a:t>轴回零位检查零位线是否重合，不重合检查</a:t>
            </a:r>
            <a:r>
              <a:rPr lang="en-US" altLang="zh-CN" sz="1100" dirty="0" smtClean="0"/>
              <a:t>C</a:t>
            </a:r>
            <a:r>
              <a:rPr lang="zh-CN" altLang="en-US" sz="1100" dirty="0" smtClean="0"/>
              <a:t>轴大小齿轮是否贴合，如齿轮正常重新纠正零位</a:t>
            </a:r>
            <a:endParaRPr lang="en-US" altLang="zh-CN" sz="1100" dirty="0" smtClean="0"/>
          </a:p>
          <a:p>
            <a:endParaRPr lang="en-US" altLang="zh-CN" sz="1100" b="1" dirty="0" smtClean="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124116" y="3983158"/>
            <a:ext cx="4123801" cy="1664616"/>
            <a:chOff x="4483671" y="2330245"/>
            <a:chExt cx="7095273" cy="3263871"/>
          </a:xfrm>
        </p:grpSpPr>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3671" y="2330245"/>
              <a:ext cx="6019819" cy="3263871"/>
            </a:xfrm>
            <a:prstGeom prst="rect">
              <a:avLst/>
            </a:prstGeom>
          </p:spPr>
        </p:pic>
        <p:sp>
          <p:nvSpPr>
            <p:cNvPr id="12" name="线形标注 1 11"/>
            <p:cNvSpPr/>
            <p:nvPr/>
          </p:nvSpPr>
          <p:spPr>
            <a:xfrm>
              <a:off x="10664544" y="5119307"/>
              <a:ext cx="914400" cy="371935"/>
            </a:xfrm>
            <a:prstGeom prst="borderCallout1">
              <a:avLst>
                <a:gd name="adj1" fmla="val 69304"/>
                <a:gd name="adj2" fmla="val -4301"/>
                <a:gd name="adj3" fmla="val 66761"/>
                <a:gd name="adj4" fmla="val -237527"/>
              </a:avLst>
            </a:prstGeom>
            <a:noFill/>
            <a:ln/>
          </p:spPr>
          <p:style>
            <a:lnRef idx="2">
              <a:schemeClr val="accent6"/>
            </a:lnRef>
            <a:fillRef idx="1">
              <a:schemeClr val="lt1"/>
            </a:fillRef>
            <a:effectRef idx="0">
              <a:schemeClr val="accent6"/>
            </a:effectRef>
            <a:fontRef idx="minor">
              <a:schemeClr val="dk1"/>
            </a:fontRef>
          </p:style>
          <p:txBody>
            <a:bodyPr rtlCol="0" anchor="ctr">
              <a:normAutofit fontScale="55000" lnSpcReduction="20000"/>
            </a:bodyPr>
            <a:lstStyle/>
            <a:p>
              <a:pPr algn="ctr"/>
              <a:r>
                <a:rPr lang="en-US" altLang="zh-CN" sz="800" dirty="0" smtClean="0"/>
                <a:t>1.</a:t>
              </a:r>
              <a:r>
                <a:rPr lang="zh-CN" altLang="en-US" sz="800" dirty="0" smtClean="0"/>
                <a:t>点击设置输入</a:t>
              </a:r>
              <a:r>
                <a:rPr lang="en-US" altLang="zh-CN" sz="800" dirty="0" smtClean="0"/>
                <a:t>imperia</a:t>
              </a:r>
              <a:endParaRPr lang="zh-CN" altLang="en-US" sz="800" dirty="0"/>
            </a:p>
          </p:txBody>
        </p:sp>
        <p:sp>
          <p:nvSpPr>
            <p:cNvPr id="26" name="线形标注 1 25"/>
            <p:cNvSpPr/>
            <p:nvPr/>
          </p:nvSpPr>
          <p:spPr>
            <a:xfrm>
              <a:off x="10664544" y="2787991"/>
              <a:ext cx="914400" cy="236687"/>
            </a:xfrm>
            <a:prstGeom prst="borderCallout1">
              <a:avLst>
                <a:gd name="adj1" fmla="val 69304"/>
                <a:gd name="adj2" fmla="val -4301"/>
                <a:gd name="adj3" fmla="val 67965"/>
                <a:gd name="adj4" fmla="val -377850"/>
              </a:avLst>
            </a:prstGeom>
            <a:noFill/>
            <a:ln/>
          </p:spPr>
          <p:style>
            <a:lnRef idx="2">
              <a:schemeClr val="accent6"/>
            </a:lnRef>
            <a:fillRef idx="1">
              <a:schemeClr val="lt1"/>
            </a:fillRef>
            <a:effectRef idx="0">
              <a:schemeClr val="accent6"/>
            </a:effectRef>
            <a:fontRef idx="minor">
              <a:schemeClr val="dk1"/>
            </a:fontRef>
          </p:style>
          <p:txBody>
            <a:bodyPr rtlCol="0" anchor="ctr">
              <a:normAutofit fontScale="25000" lnSpcReduction="20000"/>
            </a:bodyPr>
            <a:lstStyle/>
            <a:p>
              <a:pPr algn="ctr"/>
              <a:r>
                <a:rPr lang="en-US" altLang="zh-CN" sz="800" dirty="0" smtClean="0"/>
                <a:t>2.</a:t>
              </a:r>
              <a:r>
                <a:rPr lang="zh-CN" altLang="en-US" sz="800" dirty="0" smtClean="0"/>
                <a:t>轴精度测试</a:t>
              </a:r>
              <a:endParaRPr lang="zh-CN" altLang="en-US" sz="800" dirty="0"/>
            </a:p>
          </p:txBody>
        </p:sp>
        <p:sp>
          <p:nvSpPr>
            <p:cNvPr id="27" name="线形标注 1 26"/>
            <p:cNvSpPr/>
            <p:nvPr/>
          </p:nvSpPr>
          <p:spPr>
            <a:xfrm>
              <a:off x="10664544" y="3462851"/>
              <a:ext cx="914400" cy="371935"/>
            </a:xfrm>
            <a:prstGeom prst="borderCallout1">
              <a:avLst>
                <a:gd name="adj1" fmla="val 45231"/>
                <a:gd name="adj2" fmla="val -3495"/>
                <a:gd name="adj3" fmla="val -1847"/>
                <a:gd name="adj4" fmla="val -400431"/>
              </a:avLst>
            </a:prstGeom>
            <a:noFill/>
            <a:ln/>
          </p:spPr>
          <p:style>
            <a:lnRef idx="2">
              <a:schemeClr val="accent6"/>
            </a:lnRef>
            <a:fillRef idx="1">
              <a:schemeClr val="lt1"/>
            </a:fillRef>
            <a:effectRef idx="0">
              <a:schemeClr val="accent6"/>
            </a:effectRef>
            <a:fontRef idx="minor">
              <a:schemeClr val="dk1"/>
            </a:fontRef>
          </p:style>
          <p:txBody>
            <a:bodyPr rtlCol="0" anchor="ctr">
              <a:normAutofit fontScale="55000" lnSpcReduction="20000"/>
            </a:bodyPr>
            <a:lstStyle/>
            <a:p>
              <a:pPr algn="ctr"/>
              <a:r>
                <a:rPr lang="en-US" altLang="zh-CN" sz="800" dirty="0"/>
                <a:t>3</a:t>
              </a:r>
              <a:r>
                <a:rPr lang="en-US" altLang="zh-CN" sz="800" dirty="0" smtClean="0"/>
                <a:t>.</a:t>
              </a:r>
              <a:r>
                <a:rPr lang="zh-CN" altLang="en-US" sz="800" dirty="0" smtClean="0"/>
                <a:t>点击开始，裁剪后测量尺寸</a:t>
              </a:r>
              <a:endParaRPr lang="zh-CN" altLang="en-US" sz="800" dirty="0"/>
            </a:p>
          </p:txBody>
        </p:sp>
        <p:sp>
          <p:nvSpPr>
            <p:cNvPr id="28" name="线形标注 1 27"/>
            <p:cNvSpPr/>
            <p:nvPr/>
          </p:nvSpPr>
          <p:spPr>
            <a:xfrm>
              <a:off x="10664544" y="4230302"/>
              <a:ext cx="914400" cy="371935"/>
            </a:xfrm>
            <a:prstGeom prst="borderCallout1">
              <a:avLst>
                <a:gd name="adj1" fmla="val 45231"/>
                <a:gd name="adj2" fmla="val -3495"/>
                <a:gd name="adj3" fmla="val -22309"/>
                <a:gd name="adj4" fmla="val -331076"/>
              </a:avLst>
            </a:prstGeom>
            <a:noFill/>
            <a:ln/>
          </p:spPr>
          <p:style>
            <a:lnRef idx="2">
              <a:schemeClr val="accent6"/>
            </a:lnRef>
            <a:fillRef idx="1">
              <a:schemeClr val="lt1"/>
            </a:fillRef>
            <a:effectRef idx="0">
              <a:schemeClr val="accent6"/>
            </a:effectRef>
            <a:fontRef idx="minor">
              <a:schemeClr val="dk1"/>
            </a:fontRef>
          </p:style>
          <p:txBody>
            <a:bodyPr rtlCol="0" anchor="ctr">
              <a:normAutofit fontScale="55000" lnSpcReduction="20000"/>
            </a:bodyPr>
            <a:lstStyle/>
            <a:p>
              <a:pPr algn="ctr"/>
              <a:r>
                <a:rPr lang="en-US" altLang="zh-CN" sz="800" dirty="0" smtClean="0"/>
                <a:t>4.</a:t>
              </a:r>
              <a:r>
                <a:rPr lang="zh-CN" altLang="en-US" sz="800" dirty="0" smtClean="0"/>
                <a:t>调整精度保存生效再次测试</a:t>
              </a:r>
              <a:endParaRPr lang="zh-CN" altLang="en-US" sz="800" dirty="0"/>
            </a:p>
          </p:txBody>
        </p:sp>
      </p:gr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005" y="1551968"/>
            <a:ext cx="1972634" cy="1627670"/>
          </a:xfrm>
          <a:prstGeom prst="rect">
            <a:avLst/>
          </a:prstGeom>
        </p:spPr>
      </p:pic>
      <p:pic>
        <p:nvPicPr>
          <p:cNvPr id="19" name="图片 18" descr="1709788379492_IMG_20240307_091646"/>
          <p:cNvPicPr>
            <a:picLocks noChangeAspect="1"/>
          </p:cNvPicPr>
          <p:nvPr/>
        </p:nvPicPr>
        <p:blipFill>
          <a:blip r:embed="rId6"/>
          <a:stretch>
            <a:fillRect/>
          </a:stretch>
        </p:blipFill>
        <p:spPr>
          <a:xfrm>
            <a:off x="5680268" y="3980219"/>
            <a:ext cx="2178420" cy="1664163"/>
          </a:xfrm>
          <a:prstGeom prst="rect">
            <a:avLst/>
          </a:prstGeom>
        </p:spPr>
      </p:pic>
      <p:sp>
        <p:nvSpPr>
          <p:cNvPr id="7" name="线形标注 1 6"/>
          <p:cNvSpPr/>
          <p:nvPr/>
        </p:nvSpPr>
        <p:spPr>
          <a:xfrm>
            <a:off x="8092591" y="4506716"/>
            <a:ext cx="914400" cy="293112"/>
          </a:xfrm>
          <a:prstGeom prst="borderCallout1">
            <a:avLst>
              <a:gd name="adj1" fmla="val 55619"/>
              <a:gd name="adj2" fmla="val -7424"/>
              <a:gd name="adj3" fmla="val 50085"/>
              <a:gd name="adj4" fmla="val -113788"/>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800" dirty="0" smtClean="0"/>
              <a:t>C</a:t>
            </a:r>
            <a:r>
              <a:rPr lang="zh-CN" altLang="en-US" sz="800" dirty="0" smtClean="0"/>
              <a:t>轴零位线</a:t>
            </a:r>
            <a:endParaRPr lang="zh-CN" altLang="en-US" sz="800" dirty="0"/>
          </a:p>
        </p:txBody>
      </p:sp>
    </p:spTree>
    <p:custDataLst>
      <p:tags r:id="rId1"/>
    </p:custDataLst>
    <p:extLst>
      <p:ext uri="{BB962C8B-B14F-4D97-AF65-F5344CB8AC3E}">
        <p14:creationId xmlns:p14="http://schemas.microsoft.com/office/powerpoint/2010/main" val="2025948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36123" y="565265"/>
            <a:ext cx="3199915" cy="523220"/>
          </a:xfrm>
          <a:prstGeom prst="rect">
            <a:avLst/>
          </a:prstGeom>
          <a:noFill/>
        </p:spPr>
        <p:txBody>
          <a:bodyPr wrap="none" rtlCol="0">
            <a:spAutoFit/>
          </a:bodyPr>
          <a:lstStyle/>
          <a:p>
            <a:r>
              <a:rPr lang="en-US" altLang="zh-CN" sz="2800" b="1" dirty="0" smtClean="0"/>
              <a:t>600H</a:t>
            </a:r>
            <a:r>
              <a:rPr lang="zh-CN" altLang="en-US" sz="2800" b="1" dirty="0" smtClean="0"/>
              <a:t>（定期保养）</a:t>
            </a:r>
            <a:endParaRPr lang="zh-CN" altLang="en-US" sz="2800" b="1" dirty="0"/>
          </a:p>
        </p:txBody>
      </p:sp>
      <p:sp>
        <p:nvSpPr>
          <p:cNvPr id="4" name="文本框 3"/>
          <p:cNvSpPr txBox="1"/>
          <p:nvPr/>
        </p:nvSpPr>
        <p:spPr>
          <a:xfrm>
            <a:off x="6141892" y="1022379"/>
            <a:ext cx="1107996" cy="369332"/>
          </a:xfrm>
          <a:prstGeom prst="rect">
            <a:avLst/>
          </a:prstGeom>
          <a:noFill/>
        </p:spPr>
        <p:txBody>
          <a:bodyPr wrap="none" rtlCol="0">
            <a:spAutoFit/>
          </a:bodyPr>
          <a:lstStyle/>
          <a:p>
            <a:r>
              <a:rPr lang="zh-CN" altLang="en-US" b="1" dirty="0" smtClean="0"/>
              <a:t>操作说明</a:t>
            </a:r>
            <a:endParaRPr lang="zh-CN" altLang="en-US" b="1" dirty="0"/>
          </a:p>
        </p:txBody>
      </p:sp>
      <p:graphicFrame>
        <p:nvGraphicFramePr>
          <p:cNvPr id="6" name="表格 5"/>
          <p:cNvGraphicFramePr>
            <a:graphicFrameLocks noGrp="1"/>
          </p:cNvGraphicFramePr>
          <p:nvPr>
            <p:extLst>
              <p:ext uri="{D42A27DB-BD31-4B8C-83A1-F6EECF244321}">
                <p14:modId xmlns:p14="http://schemas.microsoft.com/office/powerpoint/2010/main" val="1151043569"/>
              </p:ext>
            </p:extLst>
          </p:nvPr>
        </p:nvGraphicFramePr>
        <p:xfrm>
          <a:off x="151401" y="1462069"/>
          <a:ext cx="3823525" cy="2636896"/>
        </p:xfrm>
        <a:graphic>
          <a:graphicData uri="http://schemas.openxmlformats.org/drawingml/2006/table">
            <a:tbl>
              <a:tblPr firstRow="1" bandRow="1">
                <a:tableStyleId>{5C22544A-7EE6-4342-B048-85BDC9FD1C3A}</a:tableStyleId>
              </a:tblPr>
              <a:tblGrid>
                <a:gridCol w="727824">
                  <a:extLst>
                    <a:ext uri="{9D8B030D-6E8A-4147-A177-3AD203B41FA5}">
                      <a16:colId xmlns:a16="http://schemas.microsoft.com/office/drawing/2014/main" val="142537530"/>
                    </a:ext>
                  </a:extLst>
                </a:gridCol>
                <a:gridCol w="964276">
                  <a:extLst>
                    <a:ext uri="{9D8B030D-6E8A-4147-A177-3AD203B41FA5}">
                      <a16:colId xmlns:a16="http://schemas.microsoft.com/office/drawing/2014/main" val="3048493941"/>
                    </a:ext>
                  </a:extLst>
                </a:gridCol>
                <a:gridCol w="980902">
                  <a:extLst>
                    <a:ext uri="{9D8B030D-6E8A-4147-A177-3AD203B41FA5}">
                      <a16:colId xmlns:a16="http://schemas.microsoft.com/office/drawing/2014/main" val="442870006"/>
                    </a:ext>
                  </a:extLst>
                </a:gridCol>
                <a:gridCol w="1150523">
                  <a:extLst>
                    <a:ext uri="{9D8B030D-6E8A-4147-A177-3AD203B41FA5}">
                      <a16:colId xmlns:a16="http://schemas.microsoft.com/office/drawing/2014/main" val="3822112972"/>
                    </a:ext>
                  </a:extLst>
                </a:gridCol>
              </a:tblGrid>
              <a:tr h="280082">
                <a:tc>
                  <a:txBody>
                    <a:bodyPr/>
                    <a:lstStyle/>
                    <a:p>
                      <a:pPr algn="ctr"/>
                      <a:r>
                        <a:rPr lang="zh-CN" altLang="en-US" sz="1000" dirty="0" smtClean="0"/>
                        <a:t>物料</a:t>
                      </a:r>
                      <a:endParaRPr lang="zh-CN" altLang="en-US" sz="1000" dirty="0"/>
                    </a:p>
                  </a:txBody>
                  <a:tcPr/>
                </a:tc>
                <a:tc>
                  <a:txBody>
                    <a:bodyPr/>
                    <a:lstStyle/>
                    <a:p>
                      <a:pPr algn="ctr"/>
                      <a:r>
                        <a:rPr lang="en-US" altLang="zh-CN" sz="1000" dirty="0" smtClean="0"/>
                        <a:t>S90</a:t>
                      </a:r>
                      <a:r>
                        <a:rPr lang="zh-CN" altLang="en-US" sz="1000" dirty="0" smtClean="0"/>
                        <a:t>代码</a:t>
                      </a:r>
                      <a:endParaRPr lang="zh-CN" altLang="en-US" sz="1000" dirty="0"/>
                    </a:p>
                  </a:txBody>
                  <a:tcPr/>
                </a:tc>
                <a:tc>
                  <a:txBody>
                    <a:bodyPr/>
                    <a:lstStyle/>
                    <a:p>
                      <a:pPr algn="ctr"/>
                      <a:r>
                        <a:rPr lang="zh-CN" altLang="en-US" sz="1000" dirty="0" smtClean="0"/>
                        <a:t>预计使用时间</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S60</a:t>
                      </a:r>
                      <a:r>
                        <a:rPr lang="zh-CN" altLang="en-US" sz="1000" dirty="0" smtClean="0"/>
                        <a:t>代码</a:t>
                      </a:r>
                    </a:p>
                  </a:txBody>
                  <a:tcPr/>
                </a:tc>
                <a:extLst>
                  <a:ext uri="{0D108BD9-81ED-4DB2-BD59-A6C34878D82A}">
                    <a16:rowId xmlns:a16="http://schemas.microsoft.com/office/drawing/2014/main" val="2865559710"/>
                  </a:ext>
                </a:extLst>
              </a:tr>
              <a:tr h="280082">
                <a:tc>
                  <a:txBody>
                    <a:bodyPr/>
                    <a:lstStyle/>
                    <a:p>
                      <a:pPr algn="ctr"/>
                      <a:r>
                        <a:rPr lang="zh-CN" altLang="en-US" sz="1000" dirty="0" smtClean="0"/>
                        <a:t>护刀片</a:t>
                      </a:r>
                      <a:r>
                        <a:rPr lang="en-US" altLang="zh-CN" sz="1000" dirty="0" smtClean="0"/>
                        <a:t>1</a:t>
                      </a:r>
                    </a:p>
                  </a:txBody>
                  <a:tcPr/>
                </a:tc>
                <a:tc>
                  <a:txBody>
                    <a:bodyPr/>
                    <a:lstStyle/>
                    <a:p>
                      <a:r>
                        <a:rPr lang="en-US" altLang="zh-CN" sz="1000" dirty="0" smtClean="0"/>
                        <a:t>171309036</a:t>
                      </a:r>
                    </a:p>
                  </a:txBody>
                  <a:tcPr/>
                </a:tc>
                <a:tc>
                  <a:txBody>
                    <a:bodyPr/>
                    <a:lstStyle/>
                    <a:p>
                      <a:pPr algn="ctr"/>
                      <a:r>
                        <a:rPr lang="zh-CN" altLang="en-US" sz="1000" dirty="0" smtClean="0"/>
                        <a:t>按需</a:t>
                      </a:r>
                      <a:endParaRPr lang="en-US" altLang="zh-CN" sz="1000" dirty="0" smtClean="0"/>
                    </a:p>
                  </a:txBody>
                  <a:tcPr/>
                </a:tc>
                <a:tc>
                  <a:txBody>
                    <a:bodyPr/>
                    <a:lstStyle/>
                    <a:p>
                      <a:pPr algn="ctr"/>
                      <a:r>
                        <a:rPr lang="en-US" altLang="zh-CN" sz="1000" dirty="0" smtClean="0"/>
                        <a:t>170712032</a:t>
                      </a:r>
                    </a:p>
                  </a:txBody>
                  <a:tcPr/>
                </a:tc>
                <a:extLst>
                  <a:ext uri="{0D108BD9-81ED-4DB2-BD59-A6C34878D82A}">
                    <a16:rowId xmlns:a16="http://schemas.microsoft.com/office/drawing/2014/main" val="1102846757"/>
                  </a:ext>
                </a:extLst>
              </a:tr>
              <a:tr h="28008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护刀片</a:t>
                      </a:r>
                      <a:r>
                        <a:rPr lang="en-US" altLang="zh-CN" sz="1000" dirty="0" smtClean="0"/>
                        <a:t>2</a:t>
                      </a:r>
                    </a:p>
                  </a:txBody>
                  <a:tcPr/>
                </a:tc>
                <a:tc>
                  <a:txBody>
                    <a:bodyPr/>
                    <a:lstStyle/>
                    <a:p>
                      <a:r>
                        <a:rPr lang="en-US" altLang="zh-CN" sz="1000" dirty="0" smtClean="0"/>
                        <a:t>171309037</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按需</a:t>
                      </a:r>
                      <a:endParaRPr lang="en-US" altLang="zh-CN" sz="1000" dirty="0" smtClean="0"/>
                    </a:p>
                  </a:txBody>
                  <a:tcPr/>
                </a:tc>
                <a:tc>
                  <a:txBody>
                    <a:bodyPr/>
                    <a:lstStyle/>
                    <a:p>
                      <a:pPr algn="ctr"/>
                      <a:r>
                        <a:rPr lang="en-US" altLang="zh-CN" sz="1000" dirty="0" smtClean="0"/>
                        <a:t>170712033</a:t>
                      </a:r>
                    </a:p>
                  </a:txBody>
                  <a:tcPr/>
                </a:tc>
                <a:extLst>
                  <a:ext uri="{0D108BD9-81ED-4DB2-BD59-A6C34878D82A}">
                    <a16:rowId xmlns:a16="http://schemas.microsoft.com/office/drawing/2014/main" val="3941461996"/>
                  </a:ext>
                </a:extLst>
              </a:tr>
              <a:tr h="280082">
                <a:tc>
                  <a:txBody>
                    <a:bodyPr/>
                    <a:lstStyle/>
                    <a:p>
                      <a:pPr algn="ctr"/>
                      <a:r>
                        <a:rPr lang="zh-CN" altLang="en-US" sz="1000" dirty="0" smtClean="0"/>
                        <a:t>碳刷</a:t>
                      </a:r>
                      <a:endParaRPr lang="en-US" altLang="zh-CN" sz="1000" dirty="0" smtClean="0"/>
                    </a:p>
                  </a:txBody>
                  <a:tcPr/>
                </a:tc>
                <a:tc>
                  <a:txBody>
                    <a:bodyPr/>
                    <a:lstStyle/>
                    <a:p>
                      <a:r>
                        <a:rPr lang="en-US" altLang="zh-CN" sz="1000" dirty="0" smtClean="0"/>
                        <a:t>70115152</a:t>
                      </a:r>
                    </a:p>
                  </a:txBody>
                  <a:tcPr/>
                </a:tc>
                <a:tc>
                  <a:txBody>
                    <a:bodyPr/>
                    <a:lstStyle/>
                    <a:p>
                      <a:pPr algn="ctr"/>
                      <a:r>
                        <a:rPr lang="zh-CN" altLang="en-US" sz="1000" dirty="0" smtClean="0"/>
                        <a:t>建议</a:t>
                      </a:r>
                      <a:r>
                        <a:rPr lang="en-US" altLang="zh-CN" sz="1000" dirty="0" smtClean="0"/>
                        <a:t>600h</a:t>
                      </a:r>
                    </a:p>
                  </a:txBody>
                  <a:tcPr/>
                </a:tc>
                <a:tc>
                  <a:txBody>
                    <a:bodyPr/>
                    <a:lstStyle/>
                    <a:p>
                      <a:pPr algn="ctr"/>
                      <a:r>
                        <a:rPr lang="zh-CN" altLang="en-US" sz="1000" dirty="0" smtClean="0"/>
                        <a:t>通用</a:t>
                      </a:r>
                      <a:endParaRPr lang="en-US" altLang="zh-CN" sz="1000" dirty="0" smtClean="0"/>
                    </a:p>
                  </a:txBody>
                  <a:tcPr/>
                </a:tc>
                <a:extLst>
                  <a:ext uri="{0D108BD9-81ED-4DB2-BD59-A6C34878D82A}">
                    <a16:rowId xmlns:a16="http://schemas.microsoft.com/office/drawing/2014/main" val="772560065"/>
                  </a:ext>
                </a:extLst>
              </a:tr>
              <a:tr h="28008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砂柱</a:t>
                      </a:r>
                      <a:r>
                        <a:rPr lang="en-US" altLang="zh-CN" sz="1000" dirty="0" smtClean="0"/>
                        <a:t>Ⅰ</a:t>
                      </a:r>
                      <a:endParaRPr lang="zh-CN" altLang="en-US" sz="10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171302075</a:t>
                      </a:r>
                      <a:endParaRPr lang="zh-CN" altLang="en-US" sz="10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建议</a:t>
                      </a:r>
                      <a:r>
                        <a:rPr lang="en-US" altLang="zh-CN" sz="1000" dirty="0" smtClean="0"/>
                        <a:t>600h</a:t>
                      </a:r>
                    </a:p>
                  </a:txBody>
                  <a:tcPr/>
                </a:tc>
                <a:tc>
                  <a:txBody>
                    <a:bodyPr/>
                    <a:lstStyle/>
                    <a:p>
                      <a:pPr algn="ctr"/>
                      <a:r>
                        <a:rPr lang="en-US" altLang="zh-CN" sz="1000" kern="1200" dirty="0" smtClean="0">
                          <a:solidFill>
                            <a:schemeClr val="dk1"/>
                          </a:solidFill>
                          <a:effectLst/>
                          <a:latin typeface="+mn-lt"/>
                          <a:ea typeface="+mn-ea"/>
                          <a:cs typeface="+mn-cs"/>
                        </a:rPr>
                        <a:t>171302077</a:t>
                      </a:r>
                      <a:endParaRPr lang="zh-CN" altLang="en-US" sz="1000" dirty="0"/>
                    </a:p>
                  </a:txBody>
                  <a:tcPr/>
                </a:tc>
                <a:extLst>
                  <a:ext uri="{0D108BD9-81ED-4DB2-BD59-A6C34878D82A}">
                    <a16:rowId xmlns:a16="http://schemas.microsoft.com/office/drawing/2014/main" val="4135484595"/>
                  </a:ext>
                </a:extLst>
              </a:tr>
              <a:tr h="280082">
                <a:tc>
                  <a:txBody>
                    <a:bodyPr/>
                    <a:lstStyle/>
                    <a:p>
                      <a:pPr algn="ctr"/>
                      <a:r>
                        <a:rPr lang="zh-CN" altLang="en-US" sz="1000" dirty="0" smtClean="0"/>
                        <a:t>砂柱</a:t>
                      </a:r>
                      <a:r>
                        <a:rPr lang="en-US" altLang="zh-CN" sz="1000" dirty="0" smtClean="0"/>
                        <a:t>Ⅱ</a:t>
                      </a:r>
                      <a:endParaRPr lang="zh-CN" alt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171302076</a:t>
                      </a:r>
                      <a:endParaRPr lang="zh-CN" altLang="en-US" sz="10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建议</a:t>
                      </a:r>
                      <a:r>
                        <a:rPr lang="en-US" altLang="zh-CN" sz="1000" dirty="0" smtClean="0"/>
                        <a:t>600h</a:t>
                      </a:r>
                    </a:p>
                  </a:txBody>
                  <a:tcPr/>
                </a:tc>
                <a:tc>
                  <a:txBody>
                    <a:bodyPr/>
                    <a:lstStyle/>
                    <a:p>
                      <a:pPr algn="ctr"/>
                      <a:r>
                        <a:rPr lang="en-US" altLang="zh-CN" sz="1000" kern="1200" dirty="0" smtClean="0">
                          <a:solidFill>
                            <a:schemeClr val="dk1"/>
                          </a:solidFill>
                          <a:effectLst/>
                          <a:latin typeface="+mn-lt"/>
                          <a:ea typeface="+mn-ea"/>
                          <a:cs typeface="+mn-cs"/>
                        </a:rPr>
                        <a:t>171302078</a:t>
                      </a:r>
                      <a:endParaRPr lang="zh-CN" altLang="en-US" sz="1000" dirty="0"/>
                    </a:p>
                  </a:txBody>
                  <a:tcPr/>
                </a:tc>
                <a:extLst>
                  <a:ext uri="{0D108BD9-81ED-4DB2-BD59-A6C34878D82A}">
                    <a16:rowId xmlns:a16="http://schemas.microsoft.com/office/drawing/2014/main" val="2075922930"/>
                  </a:ext>
                </a:extLst>
              </a:tr>
              <a:tr h="280082">
                <a:tc>
                  <a:txBody>
                    <a:bodyPr/>
                    <a:lstStyle/>
                    <a:p>
                      <a:pPr algn="ctr"/>
                      <a:r>
                        <a:rPr lang="zh-CN" altLang="en-US" sz="1000" dirty="0" smtClean="0"/>
                        <a:t>轴承</a:t>
                      </a:r>
                      <a:endParaRPr lang="zh-CN" alt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170724007</a:t>
                      </a:r>
                      <a:endParaRPr lang="zh-CN" altLang="en-US" sz="10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建议</a:t>
                      </a:r>
                      <a:r>
                        <a:rPr lang="en-US" altLang="zh-CN" sz="1000" dirty="0" smtClean="0"/>
                        <a:t>600h</a:t>
                      </a:r>
                    </a:p>
                  </a:txBody>
                  <a:tcPr/>
                </a:tc>
                <a:tc>
                  <a:txBody>
                    <a:bodyPr/>
                    <a:lstStyle/>
                    <a:p>
                      <a:pPr algn="ctr"/>
                      <a:r>
                        <a:rPr lang="zh-CN" altLang="en-US" sz="1000" dirty="0" smtClean="0"/>
                        <a:t>通用</a:t>
                      </a:r>
                      <a:endParaRPr lang="zh-CN" altLang="en-US" sz="1000" dirty="0"/>
                    </a:p>
                  </a:txBody>
                  <a:tcPr/>
                </a:tc>
                <a:extLst>
                  <a:ext uri="{0D108BD9-81ED-4DB2-BD59-A6C34878D82A}">
                    <a16:rowId xmlns:a16="http://schemas.microsoft.com/office/drawing/2014/main" val="2634484268"/>
                  </a:ext>
                </a:extLst>
              </a:tr>
              <a:tr h="280082">
                <a:tc>
                  <a:txBody>
                    <a:bodyPr/>
                    <a:lstStyle/>
                    <a:p>
                      <a:pPr algn="ctr"/>
                      <a:r>
                        <a:rPr lang="en-US" altLang="zh-CN" sz="1000" dirty="0" smtClean="0"/>
                        <a:t>WD40</a:t>
                      </a:r>
                      <a:r>
                        <a:rPr lang="zh-CN" altLang="en-US" sz="1000" dirty="0" smtClean="0"/>
                        <a:t>金属养护剂</a:t>
                      </a:r>
                      <a:endParaRPr lang="zh-CN" alt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221331076</a:t>
                      </a:r>
                      <a:r>
                        <a:rPr lang="zh-CN" altLang="en-US" sz="1000" dirty="0" smtClean="0"/>
                        <a:t>（金属养护剂）</a:t>
                      </a:r>
                    </a:p>
                  </a:txBody>
                  <a:tcPr/>
                </a:tc>
                <a:tc>
                  <a:txBody>
                    <a:bodyPr/>
                    <a:lstStyle/>
                    <a:p>
                      <a:pPr algn="ctr"/>
                      <a:r>
                        <a:rPr lang="zh-CN" altLang="en-US" sz="1000" dirty="0" smtClean="0"/>
                        <a:t>按需</a:t>
                      </a:r>
                      <a:endParaRPr lang="zh-CN" altLang="en-US" sz="1000" dirty="0"/>
                    </a:p>
                  </a:txBody>
                  <a:tcPr/>
                </a:tc>
                <a:tc>
                  <a:txBody>
                    <a:bodyPr/>
                    <a:lstStyle/>
                    <a:p>
                      <a:pPr algn="ctr"/>
                      <a:r>
                        <a:rPr lang="zh-CN" altLang="en-US" sz="1000" dirty="0" smtClean="0"/>
                        <a:t>通用</a:t>
                      </a:r>
                      <a:endParaRPr lang="zh-CN" altLang="en-US" sz="1000" dirty="0"/>
                    </a:p>
                  </a:txBody>
                  <a:tcPr/>
                </a:tc>
                <a:extLst>
                  <a:ext uri="{0D108BD9-81ED-4DB2-BD59-A6C34878D82A}">
                    <a16:rowId xmlns:a16="http://schemas.microsoft.com/office/drawing/2014/main" val="3890613600"/>
                  </a:ext>
                </a:extLst>
              </a:tr>
              <a:tr h="280082">
                <a:tc>
                  <a:txBody>
                    <a:bodyPr/>
                    <a:lstStyle/>
                    <a:p>
                      <a:pPr algn="ctr"/>
                      <a:r>
                        <a:rPr lang="zh-CN" altLang="en-US" sz="1000" dirty="0" smtClean="0"/>
                        <a:t>润滑脂</a:t>
                      </a:r>
                      <a:endParaRPr lang="zh-CN" alt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170130347</a:t>
                      </a:r>
                      <a:endParaRPr lang="zh-CN" altLang="en-US" sz="1000" dirty="0" smtClean="0"/>
                    </a:p>
                  </a:txBody>
                  <a:tcPr/>
                </a:tc>
                <a:tc>
                  <a:txBody>
                    <a:bodyPr/>
                    <a:lstStyle/>
                    <a:p>
                      <a:pPr algn="ctr"/>
                      <a:r>
                        <a:rPr lang="zh-CN" altLang="en-US" sz="1000" dirty="0" smtClean="0"/>
                        <a:t>按需</a:t>
                      </a:r>
                      <a:endParaRPr lang="zh-CN" altLang="en-US" sz="1000" dirty="0"/>
                    </a:p>
                  </a:txBody>
                  <a:tcPr/>
                </a:tc>
                <a:tc>
                  <a:txBody>
                    <a:bodyPr/>
                    <a:lstStyle/>
                    <a:p>
                      <a:pPr algn="ctr"/>
                      <a:r>
                        <a:rPr lang="zh-CN" altLang="en-US" sz="1000" dirty="0" smtClean="0"/>
                        <a:t>通用</a:t>
                      </a:r>
                      <a:endParaRPr lang="zh-CN" altLang="en-US" sz="1000" dirty="0"/>
                    </a:p>
                  </a:txBody>
                  <a:tcPr/>
                </a:tc>
                <a:extLst>
                  <a:ext uri="{0D108BD9-81ED-4DB2-BD59-A6C34878D82A}">
                    <a16:rowId xmlns:a16="http://schemas.microsoft.com/office/drawing/2014/main" val="3694857305"/>
                  </a:ext>
                </a:extLst>
              </a:tr>
            </a:tbl>
          </a:graphicData>
        </a:graphic>
      </p:graphicFrame>
      <p:sp>
        <p:nvSpPr>
          <p:cNvPr id="11" name="文本框 10"/>
          <p:cNvSpPr txBox="1"/>
          <p:nvPr/>
        </p:nvSpPr>
        <p:spPr>
          <a:xfrm>
            <a:off x="4191995" y="3190182"/>
            <a:ext cx="3057894" cy="600164"/>
          </a:xfrm>
          <a:prstGeom prst="rect">
            <a:avLst/>
          </a:prstGeom>
          <a:noFill/>
        </p:spPr>
        <p:txBody>
          <a:bodyPr wrap="square" rtlCol="0">
            <a:spAutoFit/>
          </a:bodyPr>
          <a:lstStyle/>
          <a:p>
            <a:r>
              <a:rPr lang="en-US" altLang="zh-CN" sz="1100" b="1" dirty="0" smtClean="0"/>
              <a:t>1.</a:t>
            </a:r>
            <a:r>
              <a:rPr lang="zh-CN" altLang="en-US" sz="1100" b="1" dirty="0"/>
              <a:t>护</a:t>
            </a:r>
            <a:r>
              <a:rPr lang="zh-CN" altLang="en-US" sz="1100" b="1" dirty="0" smtClean="0"/>
              <a:t>刀片检查更换：</a:t>
            </a:r>
            <a:endParaRPr lang="en-US" altLang="zh-CN" sz="1100" b="1" dirty="0" smtClean="0"/>
          </a:p>
          <a:p>
            <a:r>
              <a:rPr lang="zh-CN" altLang="en-US" sz="1100" dirty="0"/>
              <a:t>每月检查</a:t>
            </a:r>
            <a:r>
              <a:rPr lang="zh-CN" altLang="en-US" sz="1100" dirty="0" smtClean="0"/>
              <a:t>，齿形前后</a:t>
            </a:r>
            <a:r>
              <a:rPr lang="zh-CN" altLang="en-US" sz="1100" dirty="0"/>
              <a:t>可调节间隙</a:t>
            </a:r>
            <a:r>
              <a:rPr lang="zh-CN" altLang="en-US" sz="1100" dirty="0" smtClean="0"/>
              <a:t>，磨损到无法</a:t>
            </a:r>
            <a:r>
              <a:rPr lang="zh-CN" altLang="en-US" sz="1100" dirty="0"/>
              <a:t>调节间隙后</a:t>
            </a:r>
            <a:r>
              <a:rPr lang="zh-CN" altLang="en-US" sz="1100" dirty="0" smtClean="0"/>
              <a:t>更换（单边间隙</a:t>
            </a:r>
            <a:r>
              <a:rPr lang="en-US" altLang="zh-CN" sz="1100" dirty="0" smtClean="0"/>
              <a:t>0.04mm-0.06mm</a:t>
            </a:r>
            <a:r>
              <a:rPr lang="zh-CN" altLang="en-US" sz="1100" dirty="0" smtClean="0"/>
              <a:t>）</a:t>
            </a:r>
            <a:endParaRPr lang="zh-CN" altLang="en-US" sz="1100" dirty="0"/>
          </a:p>
        </p:txBody>
      </p:sp>
      <p:sp>
        <p:nvSpPr>
          <p:cNvPr id="13" name="文本框 12"/>
          <p:cNvSpPr txBox="1"/>
          <p:nvPr/>
        </p:nvSpPr>
        <p:spPr>
          <a:xfrm>
            <a:off x="9845338" y="3190182"/>
            <a:ext cx="1817418" cy="430887"/>
          </a:xfrm>
          <a:prstGeom prst="rect">
            <a:avLst/>
          </a:prstGeom>
          <a:noFill/>
        </p:spPr>
        <p:txBody>
          <a:bodyPr wrap="square" rtlCol="0">
            <a:spAutoFit/>
          </a:bodyPr>
          <a:lstStyle/>
          <a:p>
            <a:endParaRPr lang="zh-CN" altLang="en-US" sz="1100" dirty="0"/>
          </a:p>
          <a:p>
            <a:endParaRPr lang="zh-CN" altLang="en-US" sz="1100" dirty="0"/>
          </a:p>
        </p:txBody>
      </p:sp>
      <p:sp>
        <p:nvSpPr>
          <p:cNvPr id="15" name="文本框 14"/>
          <p:cNvSpPr txBox="1"/>
          <p:nvPr/>
        </p:nvSpPr>
        <p:spPr>
          <a:xfrm>
            <a:off x="7249888" y="3190182"/>
            <a:ext cx="4942112" cy="600164"/>
          </a:xfrm>
          <a:prstGeom prst="rect">
            <a:avLst/>
          </a:prstGeom>
          <a:noFill/>
        </p:spPr>
        <p:txBody>
          <a:bodyPr wrap="square" rtlCol="0">
            <a:spAutoFit/>
          </a:bodyPr>
          <a:lstStyle/>
          <a:p>
            <a:r>
              <a:rPr lang="en-US" altLang="zh-CN" sz="1100" b="1" dirty="0"/>
              <a:t>2</a:t>
            </a:r>
            <a:r>
              <a:rPr lang="en-US" altLang="zh-CN" sz="1100" b="1" dirty="0" smtClean="0"/>
              <a:t>.</a:t>
            </a:r>
            <a:r>
              <a:rPr lang="zh-CN" altLang="en-US" sz="1100" b="1" dirty="0"/>
              <a:t>下刀</a:t>
            </a:r>
            <a:r>
              <a:rPr lang="zh-CN" altLang="en-US" sz="1100" b="1" dirty="0" smtClean="0"/>
              <a:t>轨检查清理：</a:t>
            </a:r>
            <a:endParaRPr lang="en-US" altLang="zh-CN" sz="1100" b="1" dirty="0" smtClean="0"/>
          </a:p>
          <a:p>
            <a:r>
              <a:rPr lang="zh-CN" altLang="en-US" sz="1100" dirty="0" smtClean="0"/>
              <a:t>每月拆下刀轨使用气枪与</a:t>
            </a:r>
            <a:r>
              <a:rPr lang="zh-CN" altLang="en-US" sz="1100" b="1" dirty="0" smtClean="0"/>
              <a:t>‘</a:t>
            </a:r>
            <a:r>
              <a:rPr lang="en-US" altLang="zh-CN" sz="1100" b="1" dirty="0" smtClean="0"/>
              <a:t>WD40</a:t>
            </a:r>
            <a:r>
              <a:rPr lang="zh-CN" altLang="en-US" sz="1100" b="1" dirty="0" smtClean="0"/>
              <a:t>’</a:t>
            </a:r>
            <a:r>
              <a:rPr lang="zh-CN" altLang="en-US" sz="1100" dirty="0" smtClean="0"/>
              <a:t>将刀轨清理干净并检查各个轴承转动正常，轴承之间间隙</a:t>
            </a:r>
            <a:r>
              <a:rPr lang="en-US" altLang="zh-CN" sz="1100" dirty="0" smtClean="0"/>
              <a:t>=</a:t>
            </a:r>
            <a:r>
              <a:rPr lang="zh-CN" altLang="en-US" sz="1100" dirty="0" smtClean="0"/>
              <a:t>刀厚</a:t>
            </a:r>
            <a:r>
              <a:rPr lang="en-US" altLang="zh-CN" sz="1100" dirty="0" smtClean="0"/>
              <a:t>+0.08mm</a:t>
            </a:r>
            <a:r>
              <a:rPr lang="zh-CN" altLang="en-US" sz="1100" dirty="0" smtClean="0"/>
              <a:t>～</a:t>
            </a:r>
            <a:r>
              <a:rPr lang="en-US" altLang="zh-CN" sz="1100" dirty="0" smtClean="0"/>
              <a:t>0.12mm</a:t>
            </a:r>
            <a:r>
              <a:rPr lang="zh-CN" altLang="en-US" sz="1100" dirty="0" smtClean="0"/>
              <a:t>，各个轴承转动正常无跳动、卡顿</a:t>
            </a:r>
            <a:endParaRPr lang="zh-CN" altLang="en-US" sz="1100" dirty="0"/>
          </a:p>
        </p:txBody>
      </p:sp>
      <p:sp>
        <p:nvSpPr>
          <p:cNvPr id="16" name="文本框 15"/>
          <p:cNvSpPr txBox="1"/>
          <p:nvPr/>
        </p:nvSpPr>
        <p:spPr>
          <a:xfrm>
            <a:off x="4158153" y="5676599"/>
            <a:ext cx="2898042" cy="600164"/>
          </a:xfrm>
          <a:prstGeom prst="rect">
            <a:avLst/>
          </a:prstGeom>
          <a:noFill/>
        </p:spPr>
        <p:txBody>
          <a:bodyPr wrap="square" rtlCol="0">
            <a:spAutoFit/>
          </a:bodyPr>
          <a:lstStyle/>
          <a:p>
            <a:r>
              <a:rPr lang="en-US" altLang="zh-CN" sz="1100" b="1" dirty="0"/>
              <a:t>3</a:t>
            </a:r>
            <a:r>
              <a:rPr lang="en-US" altLang="zh-CN" sz="1100" b="1" dirty="0" smtClean="0"/>
              <a:t>.</a:t>
            </a:r>
            <a:r>
              <a:rPr lang="zh-CN" altLang="en-US" sz="1100" b="1" dirty="0"/>
              <a:t>刀智能功能检查</a:t>
            </a:r>
            <a:r>
              <a:rPr lang="zh-CN" altLang="en-US" sz="1100" b="1" dirty="0" smtClean="0"/>
              <a:t>保养：</a:t>
            </a:r>
            <a:endParaRPr lang="en-US" altLang="zh-CN" sz="1100" b="1" dirty="0" smtClean="0"/>
          </a:p>
          <a:p>
            <a:r>
              <a:rPr lang="zh-CN" altLang="en-US" sz="1100" dirty="0" smtClean="0"/>
              <a:t>使用调试模式测试刀智能阈值不超过</a:t>
            </a:r>
            <a:r>
              <a:rPr lang="en-US" altLang="zh-CN" sz="1100" dirty="0" smtClean="0"/>
              <a:t>0.02</a:t>
            </a:r>
            <a:r>
              <a:rPr lang="zh-CN" altLang="en-US" sz="1100" dirty="0" smtClean="0"/>
              <a:t>，超过</a:t>
            </a:r>
            <a:r>
              <a:rPr lang="en-US" altLang="zh-CN" sz="1100" dirty="0" smtClean="0"/>
              <a:t>0.02</a:t>
            </a:r>
            <a:r>
              <a:rPr lang="zh-CN" altLang="en-US" sz="1100" dirty="0" smtClean="0"/>
              <a:t>检查清理碳刷，清理无效更换碳刷</a:t>
            </a:r>
            <a:endParaRPr lang="zh-CN" altLang="en-US" sz="1100" dirty="0"/>
          </a:p>
        </p:txBody>
      </p:sp>
      <p:sp>
        <p:nvSpPr>
          <p:cNvPr id="18" name="文本框 17"/>
          <p:cNvSpPr txBox="1"/>
          <p:nvPr/>
        </p:nvSpPr>
        <p:spPr>
          <a:xfrm>
            <a:off x="7121847" y="5676599"/>
            <a:ext cx="2911616" cy="600164"/>
          </a:xfrm>
          <a:prstGeom prst="rect">
            <a:avLst/>
          </a:prstGeom>
          <a:noFill/>
        </p:spPr>
        <p:txBody>
          <a:bodyPr wrap="square" rtlCol="0">
            <a:spAutoFit/>
          </a:bodyPr>
          <a:lstStyle/>
          <a:p>
            <a:r>
              <a:rPr lang="en-US" altLang="zh-CN" sz="1100" b="1" dirty="0"/>
              <a:t>4</a:t>
            </a:r>
            <a:r>
              <a:rPr lang="en-US" altLang="zh-CN" sz="1100" b="1" dirty="0" smtClean="0"/>
              <a:t>.</a:t>
            </a:r>
            <a:r>
              <a:rPr lang="zh-CN" altLang="en-US" sz="1100" b="1" dirty="0" smtClean="0"/>
              <a:t>裁头皮带检查：</a:t>
            </a:r>
            <a:endParaRPr lang="en-US" altLang="zh-CN" sz="1100" b="1" dirty="0" smtClean="0"/>
          </a:p>
          <a:p>
            <a:r>
              <a:rPr lang="zh-CN" altLang="en-US" sz="1100" dirty="0" smtClean="0">
                <a:latin typeface="微软雅黑" panose="020B0503020204020204" pitchFamily="34" charset="-122"/>
                <a:ea typeface="微软雅黑" panose="020B0503020204020204" pitchFamily="34" charset="-122"/>
              </a:rPr>
              <a:t>手动转动</a:t>
            </a:r>
            <a:r>
              <a:rPr lang="en-US" altLang="zh-CN" sz="1100" dirty="0" smtClean="0">
                <a:latin typeface="微软雅黑" panose="020B0503020204020204" pitchFamily="34" charset="-122"/>
                <a:ea typeface="微软雅黑" panose="020B0503020204020204" pitchFamily="34" charset="-122"/>
              </a:rPr>
              <a:t>M</a:t>
            </a:r>
            <a:r>
              <a:rPr lang="zh-CN" altLang="en-US" sz="1100" dirty="0" smtClean="0">
                <a:latin typeface="微软雅黑" panose="020B0503020204020204" pitchFamily="34" charset="-122"/>
                <a:ea typeface="微软雅黑" panose="020B0503020204020204" pitchFamily="34" charset="-122"/>
              </a:rPr>
              <a:t>轴观察刀驱动齿轮有无跳齿、皮带齿形有无磨损，磨损跳齿需要更换调整</a:t>
            </a:r>
            <a:endParaRPr lang="en-US" altLang="zh-CN" sz="1100" b="1" dirty="0" smtClean="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a:stretch>
            <a:fillRect/>
          </a:stretch>
        </p:blipFill>
        <p:spPr>
          <a:xfrm>
            <a:off x="4485523" y="1408377"/>
            <a:ext cx="768121" cy="1781805"/>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38923" y="1391711"/>
            <a:ext cx="2096022" cy="179847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6332" y="3989162"/>
            <a:ext cx="2259412" cy="1687437"/>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38923" y="3994095"/>
            <a:ext cx="1678567" cy="1682504"/>
          </a:xfrm>
          <a:prstGeom prst="rect">
            <a:avLst/>
          </a:prstGeom>
        </p:spPr>
      </p:pic>
    </p:spTree>
    <p:custDataLst>
      <p:tags r:id="rId1"/>
    </p:custDataLst>
    <p:extLst>
      <p:ext uri="{BB962C8B-B14F-4D97-AF65-F5344CB8AC3E}">
        <p14:creationId xmlns:p14="http://schemas.microsoft.com/office/powerpoint/2010/main" val="20567505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44436" y="490451"/>
            <a:ext cx="3299301" cy="523220"/>
          </a:xfrm>
          <a:prstGeom prst="rect">
            <a:avLst/>
          </a:prstGeom>
          <a:noFill/>
        </p:spPr>
        <p:txBody>
          <a:bodyPr wrap="none" rtlCol="0">
            <a:spAutoFit/>
          </a:bodyPr>
          <a:lstStyle/>
          <a:p>
            <a:r>
              <a:rPr lang="en-US" altLang="zh-CN" sz="2800" b="1" dirty="0" smtClean="0"/>
              <a:t>600H</a:t>
            </a:r>
            <a:r>
              <a:rPr lang="zh-CN" altLang="en-US" sz="2800" b="1" dirty="0" smtClean="0"/>
              <a:t>（定期保养）</a:t>
            </a:r>
            <a:endParaRPr lang="zh-CN" altLang="en-US" sz="2800" b="1" dirty="0"/>
          </a:p>
        </p:txBody>
      </p:sp>
      <p:sp>
        <p:nvSpPr>
          <p:cNvPr id="4" name="文本框 3"/>
          <p:cNvSpPr txBox="1"/>
          <p:nvPr/>
        </p:nvSpPr>
        <p:spPr>
          <a:xfrm>
            <a:off x="3732716" y="1013671"/>
            <a:ext cx="1107996" cy="369332"/>
          </a:xfrm>
          <a:prstGeom prst="rect">
            <a:avLst/>
          </a:prstGeom>
          <a:noFill/>
        </p:spPr>
        <p:txBody>
          <a:bodyPr wrap="none" rtlCol="0">
            <a:spAutoFit/>
          </a:bodyPr>
          <a:lstStyle/>
          <a:p>
            <a:r>
              <a:rPr lang="zh-CN" altLang="en-US" b="1" dirty="0" smtClean="0"/>
              <a:t>操作说明</a:t>
            </a:r>
            <a:endParaRPr lang="zh-CN" altLang="en-US" b="1" dirty="0"/>
          </a:p>
        </p:txBody>
      </p:sp>
      <p:sp>
        <p:nvSpPr>
          <p:cNvPr id="11" name="文本框 10"/>
          <p:cNvSpPr txBox="1"/>
          <p:nvPr/>
        </p:nvSpPr>
        <p:spPr>
          <a:xfrm>
            <a:off x="666511" y="3185931"/>
            <a:ext cx="3689358" cy="769441"/>
          </a:xfrm>
          <a:prstGeom prst="rect">
            <a:avLst/>
          </a:prstGeom>
          <a:noFill/>
        </p:spPr>
        <p:txBody>
          <a:bodyPr wrap="square" rtlCol="0">
            <a:spAutoFit/>
          </a:bodyPr>
          <a:lstStyle/>
          <a:p>
            <a:r>
              <a:rPr lang="en-US" altLang="zh-CN" sz="1100" b="1" dirty="0"/>
              <a:t>5</a:t>
            </a:r>
            <a:r>
              <a:rPr lang="en-US" altLang="zh-CN" sz="1100" b="1" dirty="0" smtClean="0"/>
              <a:t>.</a:t>
            </a:r>
            <a:r>
              <a:rPr lang="zh-CN" altLang="en-US" sz="1100" b="1" dirty="0"/>
              <a:t>鬃毛床同步及传动部位</a:t>
            </a:r>
            <a:r>
              <a:rPr lang="zh-CN" altLang="en-US" sz="1100" b="1" dirty="0" smtClean="0"/>
              <a:t>保养：</a:t>
            </a:r>
            <a:endParaRPr lang="en-US" altLang="zh-CN" sz="1100" b="1" dirty="0" smtClean="0"/>
          </a:p>
          <a:p>
            <a:r>
              <a:rPr lang="zh-CN" altLang="en-US" sz="1100" dirty="0" smtClean="0"/>
              <a:t>将床体侧面罩壳拆下来检查床体传动链条有无松动链轮有无位移倾斜螺钉有无松动；检查编码器齿轮有无松动缺齿；清理链轮链条重新加‘</a:t>
            </a:r>
            <a:r>
              <a:rPr lang="zh-CN" altLang="en-US" sz="1100" b="1" dirty="0" smtClean="0"/>
              <a:t>润滑脂</a:t>
            </a:r>
            <a:r>
              <a:rPr lang="zh-CN" altLang="en-US" sz="1100" dirty="0" smtClean="0"/>
              <a:t>’</a:t>
            </a:r>
            <a:endParaRPr lang="zh-CN" altLang="en-US" sz="1100" b="1" dirty="0"/>
          </a:p>
        </p:txBody>
      </p:sp>
      <p:sp>
        <p:nvSpPr>
          <p:cNvPr id="13" name="文本框 12"/>
          <p:cNvSpPr txBox="1"/>
          <p:nvPr/>
        </p:nvSpPr>
        <p:spPr>
          <a:xfrm>
            <a:off x="8856123" y="3185931"/>
            <a:ext cx="3089266" cy="769441"/>
          </a:xfrm>
          <a:prstGeom prst="rect">
            <a:avLst/>
          </a:prstGeom>
          <a:noFill/>
        </p:spPr>
        <p:txBody>
          <a:bodyPr wrap="square" rtlCol="0">
            <a:spAutoFit/>
          </a:bodyPr>
          <a:lstStyle/>
          <a:p>
            <a:r>
              <a:rPr lang="en-US" altLang="zh-CN" sz="1100" b="1" dirty="0"/>
              <a:t>7</a:t>
            </a:r>
            <a:r>
              <a:rPr lang="en-US" altLang="zh-CN" sz="1100" b="1" dirty="0" smtClean="0"/>
              <a:t>.</a:t>
            </a:r>
            <a:r>
              <a:rPr lang="zh-CN" altLang="en-US" sz="1100" b="1" dirty="0" smtClean="0"/>
              <a:t> </a:t>
            </a:r>
            <a:r>
              <a:rPr lang="en-US" altLang="zh-CN" sz="1100" b="1" dirty="0"/>
              <a:t>X</a:t>
            </a:r>
            <a:r>
              <a:rPr lang="zh-CN" altLang="en-US" sz="1100" b="1" dirty="0"/>
              <a:t>、</a:t>
            </a:r>
            <a:r>
              <a:rPr lang="en-US" altLang="zh-CN" sz="1100" b="1" dirty="0"/>
              <a:t>Y</a:t>
            </a:r>
            <a:r>
              <a:rPr lang="zh-CN" altLang="en-US" sz="1100" b="1" dirty="0"/>
              <a:t>、</a:t>
            </a:r>
            <a:r>
              <a:rPr lang="en-US" altLang="zh-CN" sz="1100" b="1" dirty="0"/>
              <a:t>C</a:t>
            </a:r>
            <a:r>
              <a:rPr lang="zh-CN" altLang="en-US" sz="1100" b="1" dirty="0"/>
              <a:t>轴齿轮齿条保养：</a:t>
            </a:r>
            <a:endParaRPr lang="en-US" altLang="zh-CN" sz="1100" b="1" dirty="0" smtClean="0"/>
          </a:p>
          <a:p>
            <a:r>
              <a:rPr lang="zh-CN" altLang="en-US" sz="1100" dirty="0" smtClean="0"/>
              <a:t>机器解锁模式下推</a:t>
            </a:r>
            <a:r>
              <a:rPr lang="en-US" altLang="zh-CN" sz="1100" dirty="0" smtClean="0"/>
              <a:t>X</a:t>
            </a:r>
            <a:r>
              <a:rPr lang="zh-CN" altLang="en-US" sz="1100" dirty="0" smtClean="0"/>
              <a:t>、</a:t>
            </a:r>
            <a:r>
              <a:rPr lang="en-US" altLang="zh-CN" sz="1100" dirty="0" smtClean="0"/>
              <a:t>Y</a:t>
            </a:r>
            <a:r>
              <a:rPr lang="zh-CN" altLang="en-US" sz="1100" dirty="0" smtClean="0"/>
              <a:t>、</a:t>
            </a:r>
            <a:r>
              <a:rPr lang="en-US" altLang="zh-CN" sz="1100" dirty="0" smtClean="0"/>
              <a:t>C</a:t>
            </a:r>
            <a:r>
              <a:rPr lang="zh-CN" altLang="en-US" sz="1100" dirty="0" smtClean="0"/>
              <a:t>轴检查齿轮是否有间隙，有间隙需要调整齿轮配合间隙，检查完成后清理干净齿轮并涂抹</a:t>
            </a:r>
            <a:r>
              <a:rPr lang="zh-CN" altLang="en-US" sz="1100" b="1" dirty="0" smtClean="0"/>
              <a:t>‘润滑脂’</a:t>
            </a:r>
            <a:endParaRPr lang="zh-CN" altLang="en-US" sz="1100" b="1" dirty="0"/>
          </a:p>
        </p:txBody>
      </p:sp>
      <p:sp>
        <p:nvSpPr>
          <p:cNvPr id="15" name="文本框 14"/>
          <p:cNvSpPr txBox="1"/>
          <p:nvPr/>
        </p:nvSpPr>
        <p:spPr>
          <a:xfrm>
            <a:off x="5205896" y="3179775"/>
            <a:ext cx="2741071" cy="600164"/>
          </a:xfrm>
          <a:prstGeom prst="rect">
            <a:avLst/>
          </a:prstGeom>
          <a:noFill/>
        </p:spPr>
        <p:txBody>
          <a:bodyPr wrap="square" rtlCol="0">
            <a:spAutoFit/>
          </a:bodyPr>
          <a:lstStyle/>
          <a:p>
            <a:r>
              <a:rPr lang="en-US" altLang="zh-CN" sz="1100" b="1" dirty="0"/>
              <a:t>6</a:t>
            </a:r>
            <a:r>
              <a:rPr lang="en-US" altLang="zh-CN" sz="1100" b="1" dirty="0" smtClean="0"/>
              <a:t>.</a:t>
            </a:r>
            <a:r>
              <a:rPr lang="zh-CN" altLang="en-US" sz="1100" b="1" dirty="0"/>
              <a:t>镭射灯及打孔精度</a:t>
            </a:r>
            <a:r>
              <a:rPr lang="zh-CN" altLang="en-US" sz="1100" b="1" dirty="0" smtClean="0"/>
              <a:t>检查：</a:t>
            </a:r>
            <a:endParaRPr lang="en-US" altLang="zh-CN" sz="1100" b="1" dirty="0" smtClean="0"/>
          </a:p>
          <a:p>
            <a:r>
              <a:rPr lang="zh-CN" altLang="en-US" sz="1100" dirty="0" smtClean="0"/>
              <a:t>检查镭射灯及打孔钻固定螺钉有无松动；使用测试软件在废料上验证精度是否正常</a:t>
            </a:r>
            <a:endParaRPr lang="zh-CN" altLang="en-US" sz="1100" dirty="0"/>
          </a:p>
        </p:txBody>
      </p:sp>
      <p:sp>
        <p:nvSpPr>
          <p:cNvPr id="16" name="文本框 15"/>
          <p:cNvSpPr txBox="1"/>
          <p:nvPr/>
        </p:nvSpPr>
        <p:spPr>
          <a:xfrm>
            <a:off x="666510" y="5621558"/>
            <a:ext cx="3066205" cy="600164"/>
          </a:xfrm>
          <a:prstGeom prst="rect">
            <a:avLst/>
          </a:prstGeom>
          <a:noFill/>
        </p:spPr>
        <p:txBody>
          <a:bodyPr wrap="square" rtlCol="0">
            <a:spAutoFit/>
          </a:bodyPr>
          <a:lstStyle/>
          <a:p>
            <a:r>
              <a:rPr lang="en-US" altLang="zh-CN" sz="1100" b="1" dirty="0"/>
              <a:t>8</a:t>
            </a:r>
            <a:r>
              <a:rPr lang="en-US" altLang="zh-CN" sz="1100" b="1" dirty="0" smtClean="0"/>
              <a:t>. </a:t>
            </a:r>
            <a:r>
              <a:rPr lang="en-US" altLang="zh-CN" sz="1100" b="1" dirty="0"/>
              <a:t>X</a:t>
            </a:r>
            <a:r>
              <a:rPr lang="zh-CN" altLang="en-US" sz="1100" b="1" dirty="0"/>
              <a:t>、</a:t>
            </a:r>
            <a:r>
              <a:rPr lang="en-US" altLang="zh-CN" sz="1100" b="1" dirty="0"/>
              <a:t>Y</a:t>
            </a:r>
            <a:r>
              <a:rPr lang="zh-CN" altLang="en-US" sz="1100" b="1" dirty="0"/>
              <a:t>导轨保养</a:t>
            </a:r>
            <a:r>
              <a:rPr lang="zh-CN" altLang="en-US" sz="1100" b="1" dirty="0" smtClean="0"/>
              <a:t>：</a:t>
            </a:r>
            <a:endParaRPr lang="en-US" altLang="zh-CN" sz="1100" b="1" dirty="0" smtClean="0"/>
          </a:p>
          <a:p>
            <a:r>
              <a:rPr lang="zh-CN" altLang="en-US" sz="1100" dirty="0" smtClean="0"/>
              <a:t>检查导轨表面无划痕滑轨座无变形，表面清理干净滑轨座加油嘴加‘</a:t>
            </a:r>
            <a:r>
              <a:rPr lang="zh-CN" altLang="en-US" sz="1100" b="1" dirty="0" smtClean="0"/>
              <a:t>润滑脂</a:t>
            </a:r>
            <a:r>
              <a:rPr lang="zh-CN" altLang="en-US" sz="1100" dirty="0" smtClean="0"/>
              <a:t>’</a:t>
            </a:r>
            <a:endParaRPr lang="en-US" altLang="zh-CN" sz="1100" b="1" dirty="0" smtClean="0"/>
          </a:p>
        </p:txBody>
      </p:sp>
      <p:sp>
        <p:nvSpPr>
          <p:cNvPr id="12" name="文本框 11"/>
          <p:cNvSpPr txBox="1"/>
          <p:nvPr/>
        </p:nvSpPr>
        <p:spPr>
          <a:xfrm>
            <a:off x="4020545" y="5621557"/>
            <a:ext cx="7924844" cy="600164"/>
          </a:xfrm>
          <a:prstGeom prst="rect">
            <a:avLst/>
          </a:prstGeom>
          <a:noFill/>
        </p:spPr>
        <p:txBody>
          <a:bodyPr wrap="square" rtlCol="0">
            <a:spAutoFit/>
          </a:bodyPr>
          <a:lstStyle/>
          <a:p>
            <a:r>
              <a:rPr lang="en-US" altLang="zh-CN" sz="1100" b="1" dirty="0"/>
              <a:t>9</a:t>
            </a:r>
            <a:r>
              <a:rPr lang="en-US" altLang="zh-CN" sz="1100" b="1" dirty="0" smtClean="0"/>
              <a:t>.</a:t>
            </a:r>
            <a:r>
              <a:rPr lang="zh-CN" altLang="en-US" sz="1100" b="1" dirty="0"/>
              <a:t>砂柱更换保养（</a:t>
            </a:r>
            <a:r>
              <a:rPr lang="en-US" altLang="zh-CN" sz="1100" b="1" dirty="0"/>
              <a:t>12000</a:t>
            </a:r>
            <a:r>
              <a:rPr lang="zh-CN" altLang="en-US" sz="1100" b="1" dirty="0"/>
              <a:t>次</a:t>
            </a:r>
            <a:r>
              <a:rPr lang="zh-CN" altLang="en-US" sz="1100" b="1" dirty="0" smtClean="0"/>
              <a:t>）：</a:t>
            </a:r>
            <a:endParaRPr lang="en-US" altLang="zh-CN" sz="1100" b="1" dirty="0" smtClean="0"/>
          </a:p>
          <a:p>
            <a:r>
              <a:rPr lang="en-US" altLang="zh-CN" sz="1100" dirty="0" smtClean="0"/>
              <a:t>1.</a:t>
            </a:r>
            <a:r>
              <a:rPr lang="zh-CN" altLang="en-US" sz="1100" dirty="0" smtClean="0"/>
              <a:t>拆掉安装板上</a:t>
            </a:r>
            <a:r>
              <a:rPr lang="en-US" altLang="zh-CN" sz="1100" dirty="0" smtClean="0"/>
              <a:t>6</a:t>
            </a:r>
            <a:r>
              <a:rPr lang="zh-CN" altLang="en-US" sz="1100" dirty="0" smtClean="0"/>
              <a:t>颗螺钉将砂柱安装板拆下来    </a:t>
            </a:r>
            <a:r>
              <a:rPr lang="en-US" altLang="zh-CN" sz="1100" dirty="0" smtClean="0"/>
              <a:t>2.</a:t>
            </a:r>
            <a:r>
              <a:rPr lang="zh-CN" altLang="en-US" sz="1100" dirty="0" smtClean="0"/>
              <a:t>将砂柱下方固定座</a:t>
            </a:r>
            <a:r>
              <a:rPr lang="en-US" altLang="zh-CN" sz="1100" dirty="0" smtClean="0"/>
              <a:t>3</a:t>
            </a:r>
            <a:r>
              <a:rPr lang="zh-CN" altLang="en-US" sz="1100" dirty="0" smtClean="0"/>
              <a:t>颗螺钉拆下砂柱可以直接拿下来  </a:t>
            </a:r>
            <a:r>
              <a:rPr lang="en-US" altLang="zh-CN" sz="1100" dirty="0" smtClean="0"/>
              <a:t>3.</a:t>
            </a:r>
            <a:r>
              <a:rPr lang="zh-CN" altLang="en-US" sz="1100" dirty="0" smtClean="0"/>
              <a:t>更换一套装好轴承的新砂柱（砂柱方向及皮带装配按原来位置装配）安装座要装配到位</a:t>
            </a:r>
            <a:endParaRPr lang="zh-CN" altLang="en-US" sz="1100" dirty="0"/>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05896" y="1439060"/>
            <a:ext cx="2300866" cy="1740713"/>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167" y="1379215"/>
            <a:ext cx="1349892" cy="1800559"/>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52998" y="1375515"/>
            <a:ext cx="1354974" cy="1807338"/>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2396" y="1383003"/>
            <a:ext cx="1885713" cy="1807572"/>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8167" y="4114801"/>
            <a:ext cx="1992126" cy="1493510"/>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3344" y="4114801"/>
            <a:ext cx="1621768" cy="1493148"/>
          </a:xfrm>
          <a:prstGeom prst="rect">
            <a:avLst/>
          </a:prstGeom>
        </p:spPr>
      </p:pic>
      <p:sp>
        <p:nvSpPr>
          <p:cNvPr id="10" name="线形标注 1 9"/>
          <p:cNvSpPr/>
          <p:nvPr/>
        </p:nvSpPr>
        <p:spPr>
          <a:xfrm>
            <a:off x="5899128" y="4175817"/>
            <a:ext cx="1756893" cy="396183"/>
          </a:xfrm>
          <a:prstGeom prst="borderCallout1">
            <a:avLst>
              <a:gd name="adj1" fmla="val 62169"/>
              <a:gd name="adj2" fmla="val -5606"/>
              <a:gd name="adj3" fmla="val 240847"/>
              <a:gd name="adj4" fmla="val -55483"/>
            </a:avLst>
          </a:prstGeom>
          <a:solidFill>
            <a:schemeClr val="bg2">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solidFill>
                  <a:schemeClr val="tx1"/>
                </a:solidFill>
              </a:rPr>
              <a:t>此处螺钉拆掉下支撑板可直接拆下来</a:t>
            </a:r>
            <a:endParaRPr lang="zh-CN" altLang="en-US" sz="900" dirty="0">
              <a:solidFill>
                <a:schemeClr val="tx1"/>
              </a:solidFill>
            </a:endParaRPr>
          </a:p>
        </p:txBody>
      </p:sp>
      <p:pic>
        <p:nvPicPr>
          <p:cNvPr id="14" name="图片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58931" y="4175817"/>
            <a:ext cx="1318320" cy="1432132"/>
          </a:xfrm>
          <a:prstGeom prst="rect">
            <a:avLst/>
          </a:prstGeom>
        </p:spPr>
      </p:pic>
      <p:sp>
        <p:nvSpPr>
          <p:cNvPr id="17" name="线形标注 1 16"/>
          <p:cNvSpPr/>
          <p:nvPr/>
        </p:nvSpPr>
        <p:spPr>
          <a:xfrm>
            <a:off x="9380161" y="4114801"/>
            <a:ext cx="1756893" cy="396183"/>
          </a:xfrm>
          <a:prstGeom prst="borderCallout1">
            <a:avLst>
              <a:gd name="adj1" fmla="val 62169"/>
              <a:gd name="adj2" fmla="val -5606"/>
              <a:gd name="adj3" fmla="val 240847"/>
              <a:gd name="adj4" fmla="val -55483"/>
            </a:avLst>
          </a:prstGeom>
          <a:solidFill>
            <a:schemeClr val="bg2">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solidFill>
                  <a:schemeClr val="tx1"/>
                </a:solidFill>
              </a:rPr>
              <a:t>此处</a:t>
            </a:r>
            <a:r>
              <a:rPr lang="en-US" altLang="zh-CN" sz="900" dirty="0" smtClean="0">
                <a:solidFill>
                  <a:schemeClr val="tx1"/>
                </a:solidFill>
              </a:rPr>
              <a:t>6</a:t>
            </a:r>
            <a:r>
              <a:rPr lang="zh-CN" altLang="en-US" sz="900" dirty="0" smtClean="0">
                <a:solidFill>
                  <a:schemeClr val="tx1"/>
                </a:solidFill>
              </a:rPr>
              <a:t>颗螺钉拆掉安装板可拆卸下来</a:t>
            </a:r>
            <a:endParaRPr lang="zh-CN" altLang="en-US" sz="900" dirty="0">
              <a:solidFill>
                <a:schemeClr val="tx1"/>
              </a:solidFill>
            </a:endParaRPr>
          </a:p>
        </p:txBody>
      </p:sp>
      <p:sp>
        <p:nvSpPr>
          <p:cNvPr id="18" name="椭圆 17"/>
          <p:cNvSpPr/>
          <p:nvPr/>
        </p:nvSpPr>
        <p:spPr>
          <a:xfrm>
            <a:off x="7797338" y="4763193"/>
            <a:ext cx="922713" cy="4156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4037950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36123" y="565265"/>
            <a:ext cx="3199915" cy="523220"/>
          </a:xfrm>
          <a:prstGeom prst="rect">
            <a:avLst/>
          </a:prstGeom>
          <a:noFill/>
        </p:spPr>
        <p:txBody>
          <a:bodyPr wrap="none" rtlCol="0">
            <a:spAutoFit/>
          </a:bodyPr>
          <a:lstStyle/>
          <a:p>
            <a:r>
              <a:rPr lang="en-US" altLang="zh-CN" sz="2800" b="1" dirty="0"/>
              <a:t>600H</a:t>
            </a:r>
            <a:r>
              <a:rPr lang="zh-CN" altLang="en-US" sz="2800" b="1" dirty="0"/>
              <a:t>（定期保养）</a:t>
            </a:r>
          </a:p>
        </p:txBody>
      </p:sp>
      <p:sp>
        <p:nvSpPr>
          <p:cNvPr id="4" name="文本框 3"/>
          <p:cNvSpPr txBox="1"/>
          <p:nvPr/>
        </p:nvSpPr>
        <p:spPr>
          <a:xfrm>
            <a:off x="5073869" y="1184645"/>
            <a:ext cx="1107996" cy="369332"/>
          </a:xfrm>
          <a:prstGeom prst="rect">
            <a:avLst/>
          </a:prstGeom>
          <a:noFill/>
        </p:spPr>
        <p:txBody>
          <a:bodyPr wrap="none" rtlCol="0">
            <a:spAutoFit/>
          </a:bodyPr>
          <a:lstStyle/>
          <a:p>
            <a:r>
              <a:rPr lang="zh-CN" altLang="en-US" b="1" dirty="0" smtClean="0"/>
              <a:t>操作说明</a:t>
            </a:r>
            <a:endParaRPr lang="zh-CN" altLang="en-US" b="1" dirty="0"/>
          </a:p>
        </p:txBody>
      </p:sp>
      <p:sp>
        <p:nvSpPr>
          <p:cNvPr id="11" name="文本框 10"/>
          <p:cNvSpPr txBox="1"/>
          <p:nvPr/>
        </p:nvSpPr>
        <p:spPr>
          <a:xfrm>
            <a:off x="548943" y="4070029"/>
            <a:ext cx="3428808" cy="600164"/>
          </a:xfrm>
          <a:prstGeom prst="rect">
            <a:avLst/>
          </a:prstGeom>
          <a:noFill/>
        </p:spPr>
        <p:txBody>
          <a:bodyPr wrap="square" rtlCol="0">
            <a:spAutoFit/>
          </a:bodyPr>
          <a:lstStyle/>
          <a:p>
            <a:r>
              <a:rPr lang="en-US" altLang="zh-CN" sz="1100" b="1" dirty="0" smtClean="0"/>
              <a:t>10.</a:t>
            </a:r>
            <a:r>
              <a:rPr lang="zh-CN" altLang="en-US" sz="1100" b="1" dirty="0" smtClean="0"/>
              <a:t>电控箱内部清理：</a:t>
            </a:r>
            <a:endParaRPr lang="en-US" altLang="zh-CN" sz="1100" b="1" dirty="0" smtClean="0"/>
          </a:p>
          <a:p>
            <a:r>
              <a:rPr lang="zh-CN" altLang="en-US" sz="1100" dirty="0" smtClean="0"/>
              <a:t>使用吸尘器或者干抹布将电控箱内部垃圾与灰尘清理</a:t>
            </a:r>
            <a:r>
              <a:rPr lang="zh-CN" altLang="en-US" sz="1100" dirty="0" smtClean="0"/>
              <a:t>干净（断电操作）</a:t>
            </a:r>
            <a:endParaRPr lang="en-US" altLang="zh-CN" sz="1100" dirty="0" smtClean="0"/>
          </a:p>
        </p:txBody>
      </p:sp>
      <p:sp>
        <p:nvSpPr>
          <p:cNvPr id="15" name="文本框 14"/>
          <p:cNvSpPr txBox="1"/>
          <p:nvPr/>
        </p:nvSpPr>
        <p:spPr>
          <a:xfrm>
            <a:off x="6472903" y="4070029"/>
            <a:ext cx="4039684" cy="769441"/>
          </a:xfrm>
          <a:prstGeom prst="rect">
            <a:avLst/>
          </a:prstGeom>
          <a:noFill/>
        </p:spPr>
        <p:txBody>
          <a:bodyPr wrap="square" rtlCol="0">
            <a:spAutoFit/>
          </a:bodyPr>
          <a:lstStyle/>
          <a:p>
            <a:r>
              <a:rPr lang="en-US" altLang="zh-CN" sz="1100" b="1" dirty="0" smtClean="0"/>
              <a:t>11.</a:t>
            </a:r>
            <a:r>
              <a:rPr lang="zh-CN" altLang="en-US" sz="1100" b="1" dirty="0" smtClean="0"/>
              <a:t>真空泵腔体检查清理：</a:t>
            </a:r>
            <a:endParaRPr lang="en-US" altLang="zh-CN" sz="1100" b="1" dirty="0" smtClean="0"/>
          </a:p>
          <a:p>
            <a:r>
              <a:rPr lang="en-US" altLang="zh-CN" sz="1100" dirty="0" smtClean="0"/>
              <a:t>1.</a:t>
            </a:r>
            <a:r>
              <a:rPr lang="zh-CN" altLang="en-US" sz="1100" dirty="0" smtClean="0"/>
              <a:t>将收料台往后抽开将收料台下方垃圾清理干净</a:t>
            </a:r>
            <a:endParaRPr lang="en-US" altLang="zh-CN" sz="1100" dirty="0" smtClean="0"/>
          </a:p>
          <a:p>
            <a:r>
              <a:rPr lang="en-US" altLang="zh-CN" sz="1100" dirty="0" smtClean="0"/>
              <a:t>2.</a:t>
            </a:r>
            <a:r>
              <a:rPr lang="zh-CN" altLang="en-US" sz="1100" dirty="0" smtClean="0"/>
              <a:t>打开泵体盖板检查各个连接处喉箍气管有无松动，清理干净腔体</a:t>
            </a:r>
            <a:endParaRPr lang="en-US" altLang="zh-CN" sz="1100" dirty="0" smtClean="0"/>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653110" y="2156855"/>
            <a:ext cx="1732967" cy="2093381"/>
          </a:xfrm>
          <a:prstGeom prst="rect">
            <a:avLst/>
          </a:prstGeom>
        </p:spPr>
      </p:pic>
    </p:spTree>
    <p:custDataLst>
      <p:tags r:id="rId1"/>
    </p:custDataLst>
    <p:extLst>
      <p:ext uri="{BB962C8B-B14F-4D97-AF65-F5344CB8AC3E}">
        <p14:creationId xmlns:p14="http://schemas.microsoft.com/office/powerpoint/2010/main" val="22722069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36123" y="565265"/>
            <a:ext cx="3400290" cy="523220"/>
          </a:xfrm>
          <a:prstGeom prst="rect">
            <a:avLst/>
          </a:prstGeom>
          <a:noFill/>
        </p:spPr>
        <p:txBody>
          <a:bodyPr wrap="none" rtlCol="0">
            <a:spAutoFit/>
          </a:bodyPr>
          <a:lstStyle/>
          <a:p>
            <a:r>
              <a:rPr lang="en-US" altLang="zh-CN" sz="2800" b="1" dirty="0" smtClean="0"/>
              <a:t>1600H</a:t>
            </a:r>
            <a:r>
              <a:rPr lang="zh-CN" altLang="en-US" sz="2800" b="1" dirty="0" smtClean="0"/>
              <a:t>（</a:t>
            </a:r>
            <a:r>
              <a:rPr lang="zh-CN" altLang="en-US" sz="2800" b="1" dirty="0"/>
              <a:t>维护</a:t>
            </a:r>
            <a:r>
              <a:rPr lang="zh-CN" altLang="en-US" sz="2800" b="1" dirty="0" smtClean="0"/>
              <a:t>保养）</a:t>
            </a:r>
            <a:endParaRPr lang="zh-CN" altLang="en-US" sz="2800" b="1" dirty="0"/>
          </a:p>
        </p:txBody>
      </p:sp>
      <p:graphicFrame>
        <p:nvGraphicFramePr>
          <p:cNvPr id="6" name="表格 5"/>
          <p:cNvGraphicFramePr>
            <a:graphicFrameLocks noGrp="1"/>
          </p:cNvGraphicFramePr>
          <p:nvPr>
            <p:extLst>
              <p:ext uri="{D42A27DB-BD31-4B8C-83A1-F6EECF244321}">
                <p14:modId xmlns:p14="http://schemas.microsoft.com/office/powerpoint/2010/main" val="2530649745"/>
              </p:ext>
            </p:extLst>
          </p:nvPr>
        </p:nvGraphicFramePr>
        <p:xfrm>
          <a:off x="0" y="1065354"/>
          <a:ext cx="3712091" cy="5145608"/>
        </p:xfrm>
        <a:graphic>
          <a:graphicData uri="http://schemas.openxmlformats.org/drawingml/2006/table">
            <a:tbl>
              <a:tblPr firstRow="1" bandRow="1">
                <a:tableStyleId>{5C22544A-7EE6-4342-B048-85BDC9FD1C3A}</a:tableStyleId>
              </a:tblPr>
              <a:tblGrid>
                <a:gridCol w="736137">
                  <a:extLst>
                    <a:ext uri="{9D8B030D-6E8A-4147-A177-3AD203B41FA5}">
                      <a16:colId xmlns:a16="http://schemas.microsoft.com/office/drawing/2014/main" val="142537530"/>
                    </a:ext>
                  </a:extLst>
                </a:gridCol>
                <a:gridCol w="1072342">
                  <a:extLst>
                    <a:ext uri="{9D8B030D-6E8A-4147-A177-3AD203B41FA5}">
                      <a16:colId xmlns:a16="http://schemas.microsoft.com/office/drawing/2014/main" val="3048493941"/>
                    </a:ext>
                  </a:extLst>
                </a:gridCol>
                <a:gridCol w="457200">
                  <a:extLst>
                    <a:ext uri="{9D8B030D-6E8A-4147-A177-3AD203B41FA5}">
                      <a16:colId xmlns:a16="http://schemas.microsoft.com/office/drawing/2014/main" val="442870006"/>
                    </a:ext>
                  </a:extLst>
                </a:gridCol>
                <a:gridCol w="1446412">
                  <a:extLst>
                    <a:ext uri="{9D8B030D-6E8A-4147-A177-3AD203B41FA5}">
                      <a16:colId xmlns:a16="http://schemas.microsoft.com/office/drawing/2014/main" val="1506563476"/>
                    </a:ext>
                  </a:extLst>
                </a:gridCol>
              </a:tblGrid>
              <a:tr h="250082">
                <a:tc>
                  <a:txBody>
                    <a:bodyPr/>
                    <a:lstStyle/>
                    <a:p>
                      <a:pPr algn="ctr"/>
                      <a:r>
                        <a:rPr lang="zh-CN" altLang="en-US" sz="1000" dirty="0" smtClean="0"/>
                        <a:t>物料</a:t>
                      </a:r>
                      <a:endParaRPr lang="zh-CN" altLang="en-US" sz="1000" dirty="0"/>
                    </a:p>
                  </a:txBody>
                  <a:tcPr/>
                </a:tc>
                <a:tc>
                  <a:txBody>
                    <a:bodyPr/>
                    <a:lstStyle/>
                    <a:p>
                      <a:pPr algn="ctr"/>
                      <a:r>
                        <a:rPr lang="en-US" altLang="zh-CN" sz="1000" dirty="0" smtClean="0"/>
                        <a:t>S90</a:t>
                      </a:r>
                      <a:r>
                        <a:rPr lang="zh-CN" altLang="en-US" sz="1000" dirty="0" smtClean="0"/>
                        <a:t>代码</a:t>
                      </a:r>
                      <a:endParaRPr lang="zh-CN" altLang="en-US" sz="1000" dirty="0"/>
                    </a:p>
                  </a:txBody>
                  <a:tcPr/>
                </a:tc>
                <a:tc>
                  <a:txBody>
                    <a:bodyPr/>
                    <a:lstStyle/>
                    <a:p>
                      <a:pPr algn="ctr"/>
                      <a:r>
                        <a:rPr lang="zh-CN" altLang="en-US" sz="1000" dirty="0" smtClean="0"/>
                        <a:t>数量</a:t>
                      </a:r>
                      <a:endParaRPr lang="zh-CN" altLang="en-US" sz="1000" dirty="0"/>
                    </a:p>
                  </a:txBody>
                  <a:tcPr/>
                </a:tc>
                <a:tc>
                  <a:txBody>
                    <a:bodyPr/>
                    <a:lstStyle/>
                    <a:p>
                      <a:pPr algn="ctr"/>
                      <a:r>
                        <a:rPr lang="en-US" altLang="zh-CN" sz="1000" dirty="0" smtClean="0"/>
                        <a:t>S60</a:t>
                      </a:r>
                      <a:r>
                        <a:rPr lang="zh-CN" altLang="en-US" sz="1000" dirty="0" smtClean="0"/>
                        <a:t>代码</a:t>
                      </a:r>
                      <a:endParaRPr lang="zh-CN" altLang="en-US" sz="1000" dirty="0"/>
                    </a:p>
                  </a:txBody>
                  <a:tcPr/>
                </a:tc>
                <a:extLst>
                  <a:ext uri="{0D108BD9-81ED-4DB2-BD59-A6C34878D82A}">
                    <a16:rowId xmlns:a16="http://schemas.microsoft.com/office/drawing/2014/main" val="2865559710"/>
                  </a:ext>
                </a:extLst>
              </a:tr>
              <a:tr h="228113">
                <a:tc>
                  <a:txBody>
                    <a:bodyPr/>
                    <a:lstStyle/>
                    <a:p>
                      <a:pPr algn="ctr">
                        <a:lnSpc>
                          <a:spcPct val="100000"/>
                        </a:lnSpc>
                      </a:pPr>
                      <a:r>
                        <a:rPr lang="zh-CN" altLang="en-US" sz="1000" dirty="0" smtClean="0"/>
                        <a:t>鬃毛砖</a:t>
                      </a:r>
                      <a:endParaRPr lang="en-US" altLang="zh-CN" sz="1000" dirty="0" smtClean="0"/>
                    </a:p>
                  </a:txBody>
                  <a:tcPr/>
                </a:tc>
                <a:tc>
                  <a:txBody>
                    <a:bodyPr/>
                    <a:lstStyle/>
                    <a:p>
                      <a:pPr>
                        <a:lnSpc>
                          <a:spcPct val="100000"/>
                        </a:lnSpc>
                      </a:pPr>
                      <a:r>
                        <a:rPr lang="en-US" altLang="zh-CN" sz="1000" dirty="0" smtClean="0"/>
                        <a:t>171344053</a:t>
                      </a:r>
                    </a:p>
                  </a:txBody>
                  <a:tcPr/>
                </a:tc>
                <a:tc>
                  <a:txBody>
                    <a:bodyPr/>
                    <a:lstStyle/>
                    <a:p>
                      <a:pPr algn="ctr">
                        <a:lnSpc>
                          <a:spcPct val="100000"/>
                        </a:lnSpc>
                      </a:pPr>
                      <a:r>
                        <a:rPr lang="zh-CN" altLang="en-US" sz="1000" dirty="0" smtClean="0"/>
                        <a:t>按需</a:t>
                      </a:r>
                      <a:endParaRPr lang="en-US" altLang="zh-CN" sz="1000" dirty="0" smtClean="0"/>
                    </a:p>
                  </a:txBody>
                  <a:tcPr/>
                </a:tc>
                <a:tc>
                  <a:txBody>
                    <a:bodyPr/>
                    <a:lstStyle/>
                    <a:p>
                      <a:pPr algn="ctr">
                        <a:lnSpc>
                          <a:spcPct val="100000"/>
                        </a:lnSpc>
                      </a:pPr>
                      <a:r>
                        <a:rPr lang="zh-CN" altLang="en-US" sz="1000" dirty="0" smtClean="0"/>
                        <a:t>通用</a:t>
                      </a:r>
                      <a:endParaRPr lang="en-US" altLang="zh-CN" sz="1000" dirty="0" smtClean="0"/>
                    </a:p>
                  </a:txBody>
                  <a:tcPr/>
                </a:tc>
                <a:extLst>
                  <a:ext uri="{0D108BD9-81ED-4DB2-BD59-A6C34878D82A}">
                    <a16:rowId xmlns:a16="http://schemas.microsoft.com/office/drawing/2014/main" val="772560065"/>
                  </a:ext>
                </a:extLst>
              </a:tr>
              <a:tr h="250082">
                <a:tc rowSpan="3">
                  <a:txBody>
                    <a:bodyPr/>
                    <a:lstStyle/>
                    <a:p>
                      <a:pPr algn="ctr">
                        <a:lnSpc>
                          <a:spcPct val="100000"/>
                        </a:lnSpc>
                      </a:pPr>
                      <a:r>
                        <a:rPr lang="zh-CN" altLang="en-US" sz="1000" dirty="0" smtClean="0"/>
                        <a:t>防前倾轴承套装</a:t>
                      </a:r>
                      <a:endParaRPr lang="zh-CN" altLang="en-US" sz="1000" dirty="0"/>
                    </a:p>
                  </a:txBody>
                  <a:tcPr>
                    <a:solidFill>
                      <a:srgbClr val="EAEFFA"/>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170124023</a:t>
                      </a:r>
                      <a:r>
                        <a:rPr lang="zh-CN" altLang="en-US" sz="1000" dirty="0" smtClean="0"/>
                        <a:t>轴承</a:t>
                      </a:r>
                    </a:p>
                  </a:txBody>
                  <a:tcPr>
                    <a:solidFill>
                      <a:srgbClr val="EAEFFA"/>
                    </a:solidFill>
                  </a:tcPr>
                </a:tc>
                <a:tc>
                  <a:txBody>
                    <a:bodyPr/>
                    <a:lstStyle/>
                    <a:p>
                      <a:pPr algn="ctr">
                        <a:lnSpc>
                          <a:spcPct val="100000"/>
                        </a:lnSpc>
                      </a:pPr>
                      <a:r>
                        <a:rPr lang="en-US" altLang="zh-CN" sz="1000" dirty="0" smtClean="0"/>
                        <a:t>2</a:t>
                      </a:r>
                      <a:endParaRPr lang="zh-CN" altLang="en-US" sz="1000" dirty="0"/>
                    </a:p>
                  </a:txBody>
                  <a:tcPr>
                    <a:solidFill>
                      <a:srgbClr val="EAEF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solidFill>
                      <a:srgbClr val="EAEFFA"/>
                    </a:solidFill>
                  </a:tcPr>
                </a:tc>
                <a:extLst>
                  <a:ext uri="{0D108BD9-81ED-4DB2-BD59-A6C34878D82A}">
                    <a16:rowId xmlns:a16="http://schemas.microsoft.com/office/drawing/2014/main" val="4135484595"/>
                  </a:ext>
                </a:extLst>
              </a:tr>
              <a:tr h="250082">
                <a:tc vMerge="1">
                  <a:txBody>
                    <a:bodyPr/>
                    <a:lstStyle/>
                    <a:p>
                      <a:pPr algn="ctr"/>
                      <a:endParaRPr lang="zh-CN" alt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170224002</a:t>
                      </a:r>
                      <a:r>
                        <a:rPr lang="zh-CN" altLang="en-US" sz="1000" dirty="0" smtClean="0"/>
                        <a:t>滚轮</a:t>
                      </a:r>
                    </a:p>
                  </a:txBody>
                  <a:tcPr>
                    <a:solidFill>
                      <a:srgbClr val="EAEFFA"/>
                    </a:solidFill>
                  </a:tcPr>
                </a:tc>
                <a:tc>
                  <a:txBody>
                    <a:bodyPr/>
                    <a:lstStyle/>
                    <a:p>
                      <a:pPr algn="ctr">
                        <a:lnSpc>
                          <a:spcPct val="100000"/>
                        </a:lnSpc>
                      </a:pPr>
                      <a:r>
                        <a:rPr lang="en-US" altLang="zh-CN" sz="1000" dirty="0" smtClean="0"/>
                        <a:t>1</a:t>
                      </a:r>
                      <a:endParaRPr lang="zh-CN" altLang="en-US" sz="1000" dirty="0"/>
                    </a:p>
                  </a:txBody>
                  <a:tcPr>
                    <a:solidFill>
                      <a:srgbClr val="EAEF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solidFill>
                      <a:srgbClr val="EAEFFA"/>
                    </a:solidFill>
                  </a:tcPr>
                </a:tc>
                <a:extLst>
                  <a:ext uri="{0D108BD9-81ED-4DB2-BD59-A6C34878D82A}">
                    <a16:rowId xmlns:a16="http://schemas.microsoft.com/office/drawing/2014/main" val="3154533235"/>
                  </a:ext>
                </a:extLst>
              </a:tr>
              <a:tr h="250082">
                <a:tc vMerge="1">
                  <a:txBody>
                    <a:bodyPr/>
                    <a:lstStyle/>
                    <a:p>
                      <a:pPr algn="ctr"/>
                      <a:endParaRPr lang="zh-CN" altLang="en-US"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171302102</a:t>
                      </a:r>
                      <a:r>
                        <a:rPr lang="zh-CN" altLang="en-US" sz="1000" dirty="0" smtClean="0"/>
                        <a:t>销轴</a:t>
                      </a:r>
                    </a:p>
                  </a:txBody>
                  <a:tcPr>
                    <a:solidFill>
                      <a:srgbClr val="EAEFFA"/>
                    </a:solidFill>
                  </a:tcPr>
                </a:tc>
                <a:tc>
                  <a:txBody>
                    <a:bodyPr/>
                    <a:lstStyle/>
                    <a:p>
                      <a:pPr algn="ctr">
                        <a:lnSpc>
                          <a:spcPct val="100000"/>
                        </a:lnSpc>
                      </a:pPr>
                      <a:r>
                        <a:rPr lang="en-US" altLang="zh-CN" sz="1000" dirty="0" smtClean="0"/>
                        <a:t>1</a:t>
                      </a:r>
                      <a:endParaRPr lang="zh-CN" altLang="en-US" sz="1000" dirty="0"/>
                    </a:p>
                  </a:txBody>
                  <a:tcPr>
                    <a:solidFill>
                      <a:srgbClr val="EAEF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solidFill>
                      <a:srgbClr val="EAEFFA"/>
                    </a:solidFill>
                  </a:tcPr>
                </a:tc>
                <a:extLst>
                  <a:ext uri="{0D108BD9-81ED-4DB2-BD59-A6C34878D82A}">
                    <a16:rowId xmlns:a16="http://schemas.microsoft.com/office/drawing/2014/main" val="1290663500"/>
                  </a:ext>
                </a:extLst>
              </a:tr>
              <a:tr h="228113">
                <a:tc>
                  <a:txBody>
                    <a:bodyPr/>
                    <a:lstStyle/>
                    <a:p>
                      <a:pPr algn="ctr">
                        <a:lnSpc>
                          <a:spcPct val="100000"/>
                        </a:lnSpc>
                      </a:pPr>
                      <a:r>
                        <a:rPr lang="zh-CN" altLang="en-US" sz="1000" dirty="0" smtClean="0"/>
                        <a:t>刀驱动</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960310876</a:t>
                      </a:r>
                      <a:endParaRPr lang="zh-CN" altLang="en-US" sz="1000" dirty="0" smtClean="0"/>
                    </a:p>
                  </a:txBody>
                  <a:tcPr/>
                </a:tc>
                <a:tc>
                  <a:txBody>
                    <a:bodyPr/>
                    <a:lstStyle/>
                    <a:p>
                      <a:pPr algn="ctr">
                        <a:lnSpc>
                          <a:spcPct val="100000"/>
                        </a:lnSpc>
                      </a:pPr>
                      <a:r>
                        <a:rPr lang="en-US" altLang="zh-CN" sz="1000" dirty="0" smtClean="0"/>
                        <a:t>1</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tc>
                <a:extLst>
                  <a:ext uri="{0D108BD9-81ED-4DB2-BD59-A6C34878D82A}">
                    <a16:rowId xmlns:a16="http://schemas.microsoft.com/office/drawing/2014/main" val="3587990138"/>
                  </a:ext>
                </a:extLst>
              </a:tr>
              <a:tr h="228113">
                <a:tc>
                  <a:txBody>
                    <a:bodyPr/>
                    <a:lstStyle/>
                    <a:p>
                      <a:pPr algn="ctr">
                        <a:lnSpc>
                          <a:spcPct val="100000"/>
                        </a:lnSpc>
                      </a:pPr>
                      <a:r>
                        <a:rPr lang="zh-CN" altLang="en-US" sz="1000" dirty="0" smtClean="0"/>
                        <a:t>导块</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171309084 </a:t>
                      </a:r>
                    </a:p>
                  </a:txBody>
                  <a:tcPr/>
                </a:tc>
                <a:tc>
                  <a:txBody>
                    <a:bodyPr/>
                    <a:lstStyle/>
                    <a:p>
                      <a:pPr algn="ctr">
                        <a:lnSpc>
                          <a:spcPct val="100000"/>
                        </a:lnSpc>
                      </a:pPr>
                      <a:r>
                        <a:rPr lang="en-US" altLang="zh-CN" sz="1000" dirty="0" smtClean="0"/>
                        <a:t>1</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70109001 </a:t>
                      </a:r>
                    </a:p>
                  </a:txBody>
                  <a:tcPr/>
                </a:tc>
                <a:extLst>
                  <a:ext uri="{0D108BD9-81ED-4DB2-BD59-A6C34878D82A}">
                    <a16:rowId xmlns:a16="http://schemas.microsoft.com/office/drawing/2014/main" val="2758145117"/>
                  </a:ext>
                </a:extLst>
              </a:tr>
              <a:tr h="228113">
                <a:tc>
                  <a:txBody>
                    <a:bodyPr/>
                    <a:lstStyle/>
                    <a:p>
                      <a:pPr algn="ctr">
                        <a:lnSpc>
                          <a:spcPct val="100000"/>
                        </a:lnSpc>
                      </a:pPr>
                      <a:r>
                        <a:rPr lang="zh-CN" altLang="en-US" sz="1000" dirty="0" smtClean="0"/>
                        <a:t>导座</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171309175 </a:t>
                      </a:r>
                    </a:p>
                  </a:txBody>
                  <a:tcPr/>
                </a:tc>
                <a:tc>
                  <a:txBody>
                    <a:bodyPr/>
                    <a:lstStyle/>
                    <a:p>
                      <a:pPr algn="ctr">
                        <a:lnSpc>
                          <a:spcPct val="100000"/>
                        </a:lnSpc>
                      </a:pPr>
                      <a:r>
                        <a:rPr lang="en-US" altLang="zh-CN" sz="1000" dirty="0" smtClean="0"/>
                        <a:t>1</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171301258 </a:t>
                      </a:r>
                    </a:p>
                  </a:txBody>
                  <a:tcPr/>
                </a:tc>
                <a:extLst>
                  <a:ext uri="{0D108BD9-81ED-4DB2-BD59-A6C34878D82A}">
                    <a16:rowId xmlns:a16="http://schemas.microsoft.com/office/drawing/2014/main" val="3690505739"/>
                  </a:ext>
                </a:extLst>
              </a:tr>
              <a:tr h="370683">
                <a:tc rowSpan="5">
                  <a:txBody>
                    <a:bodyPr/>
                    <a:lstStyle/>
                    <a:p>
                      <a:pPr algn="ctr">
                        <a:lnSpc>
                          <a:spcPct val="100000"/>
                        </a:lnSpc>
                      </a:pPr>
                      <a:endParaRPr lang="en-US" altLang="zh-CN" sz="1000" dirty="0" smtClean="0"/>
                    </a:p>
                    <a:p>
                      <a:pPr algn="ctr">
                        <a:lnSpc>
                          <a:spcPct val="100000"/>
                        </a:lnSpc>
                      </a:pPr>
                      <a:endParaRPr lang="en-US" altLang="zh-CN" sz="1000" dirty="0" smtClean="0"/>
                    </a:p>
                    <a:p>
                      <a:pPr algn="ctr">
                        <a:lnSpc>
                          <a:spcPct val="100000"/>
                        </a:lnSpc>
                      </a:pPr>
                      <a:endParaRPr lang="en-US" altLang="zh-CN" sz="1000" dirty="0" smtClean="0"/>
                    </a:p>
                    <a:p>
                      <a:pPr algn="ctr">
                        <a:lnSpc>
                          <a:spcPct val="100000"/>
                        </a:lnSpc>
                      </a:pPr>
                      <a:endParaRPr lang="en-US" altLang="zh-CN" sz="1000" dirty="0" smtClean="0"/>
                    </a:p>
                    <a:p>
                      <a:pPr algn="ctr">
                        <a:lnSpc>
                          <a:spcPct val="100000"/>
                        </a:lnSpc>
                      </a:pPr>
                      <a:r>
                        <a:rPr lang="zh-CN" altLang="en-US" sz="1000" dirty="0" smtClean="0"/>
                        <a:t>皮带轮套装</a:t>
                      </a:r>
                      <a:endParaRPr lang="zh-CN" altLang="en-US" sz="1000" dirty="0"/>
                    </a:p>
                  </a:txBody>
                  <a:tcPr>
                    <a:solidFill>
                      <a:srgbClr val="EAEF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170705007</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同步带轮组件</a:t>
                      </a:r>
                      <a:r>
                        <a:rPr lang="en-US" altLang="zh-CN" sz="1000" dirty="0" smtClean="0"/>
                        <a:t>1</a:t>
                      </a:r>
                    </a:p>
                  </a:txBody>
                  <a:tcPr>
                    <a:solidFill>
                      <a:srgbClr val="EAEFFA"/>
                    </a:solidFill>
                  </a:tcPr>
                </a:tc>
                <a:tc>
                  <a:txBody>
                    <a:bodyPr/>
                    <a:lstStyle/>
                    <a:p>
                      <a:pPr algn="ctr">
                        <a:lnSpc>
                          <a:spcPct val="100000"/>
                        </a:lnSpc>
                      </a:pPr>
                      <a:r>
                        <a:rPr lang="en-US" altLang="zh-CN" sz="1000" dirty="0" smtClean="0"/>
                        <a:t>1</a:t>
                      </a:r>
                      <a:endParaRPr lang="zh-CN" altLang="en-US" sz="1000" dirty="0"/>
                    </a:p>
                  </a:txBody>
                  <a:tcPr>
                    <a:solidFill>
                      <a:srgbClr val="EAEFFA"/>
                    </a:solidFill>
                  </a:tcPr>
                </a:tc>
                <a:tc row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solidFill>
                      <a:srgbClr val="EAEFFA"/>
                    </a:solidFill>
                  </a:tcPr>
                </a:tc>
                <a:extLst>
                  <a:ext uri="{0D108BD9-81ED-4DB2-BD59-A6C34878D82A}">
                    <a16:rowId xmlns:a16="http://schemas.microsoft.com/office/drawing/2014/main" val="165648303"/>
                  </a:ext>
                </a:extLst>
              </a:tr>
              <a:tr h="370683">
                <a:tc vMerge="1">
                  <a:txBody>
                    <a:bodyPr/>
                    <a:lstStyle/>
                    <a:p>
                      <a:pPr algn="ctr">
                        <a:lnSpc>
                          <a:spcPct val="100000"/>
                        </a:lnSpc>
                      </a:pP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170735004 </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同步带轮组件</a:t>
                      </a:r>
                      <a:r>
                        <a:rPr lang="en-US" altLang="zh-CN" sz="1000" dirty="0" smtClean="0"/>
                        <a:t>2</a:t>
                      </a:r>
                    </a:p>
                  </a:txBody>
                  <a:tcPr>
                    <a:solidFill>
                      <a:srgbClr val="EAEFFA"/>
                    </a:solidFill>
                  </a:tcPr>
                </a:tc>
                <a:tc>
                  <a:txBody>
                    <a:bodyPr/>
                    <a:lstStyle/>
                    <a:p>
                      <a:pPr algn="ctr">
                        <a:lnSpc>
                          <a:spcPct val="100000"/>
                        </a:lnSpc>
                      </a:pPr>
                      <a:r>
                        <a:rPr lang="en-US" altLang="zh-CN" sz="1000" dirty="0" smtClean="0"/>
                        <a:t>2</a:t>
                      </a:r>
                      <a:endParaRPr lang="zh-CN" altLang="en-US" sz="1000" dirty="0"/>
                    </a:p>
                  </a:txBody>
                  <a:tcPr>
                    <a:solidFill>
                      <a:srgbClr val="EAEFFA"/>
                    </a:solid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tc>
                <a:extLst>
                  <a:ext uri="{0D108BD9-81ED-4DB2-BD59-A6C34878D82A}">
                    <a16:rowId xmlns:a16="http://schemas.microsoft.com/office/drawing/2014/main" val="3242027271"/>
                  </a:ext>
                </a:extLst>
              </a:tr>
              <a:tr h="370683">
                <a:tc vMerge="1">
                  <a:txBody>
                    <a:bodyPr/>
                    <a:lstStyle/>
                    <a:p>
                      <a:pPr algn="ctr">
                        <a:lnSpc>
                          <a:spcPct val="100000"/>
                        </a:lnSpc>
                      </a:pP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170735007 </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同步带轮组件</a:t>
                      </a:r>
                      <a:r>
                        <a:rPr lang="en-US" altLang="zh-CN" sz="1000" dirty="0" smtClean="0"/>
                        <a:t>3</a:t>
                      </a:r>
                    </a:p>
                  </a:txBody>
                  <a:tcPr>
                    <a:solidFill>
                      <a:srgbClr val="EAEFFA"/>
                    </a:solidFill>
                  </a:tcPr>
                </a:tc>
                <a:tc>
                  <a:txBody>
                    <a:bodyPr/>
                    <a:lstStyle/>
                    <a:p>
                      <a:pPr algn="ctr">
                        <a:lnSpc>
                          <a:spcPct val="100000"/>
                        </a:lnSpc>
                      </a:pPr>
                      <a:r>
                        <a:rPr lang="en-US" altLang="zh-CN" sz="1000" dirty="0" smtClean="0"/>
                        <a:t>1</a:t>
                      </a:r>
                      <a:endParaRPr lang="zh-CN" altLang="en-US" sz="1000" dirty="0"/>
                    </a:p>
                  </a:txBody>
                  <a:tcPr>
                    <a:solidFill>
                      <a:srgbClr val="EAEFFA"/>
                    </a:solid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tc>
                <a:extLst>
                  <a:ext uri="{0D108BD9-81ED-4DB2-BD59-A6C34878D82A}">
                    <a16:rowId xmlns:a16="http://schemas.microsoft.com/office/drawing/2014/main" val="2156149508"/>
                  </a:ext>
                </a:extLst>
              </a:tr>
              <a:tr h="370683">
                <a:tc vMerge="1">
                  <a:txBody>
                    <a:bodyPr/>
                    <a:lstStyle/>
                    <a:p>
                      <a:pPr algn="ctr">
                        <a:lnSpc>
                          <a:spcPct val="100000"/>
                        </a:lnSpc>
                      </a:pP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70124005 </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球轴承</a:t>
                      </a:r>
                      <a:endParaRPr lang="en-US" altLang="zh-CN" sz="1000" dirty="0" smtClean="0"/>
                    </a:p>
                  </a:txBody>
                  <a:tcPr>
                    <a:solidFill>
                      <a:srgbClr val="EAEFFA"/>
                    </a:solidFill>
                  </a:tcPr>
                </a:tc>
                <a:tc>
                  <a:txBody>
                    <a:bodyPr/>
                    <a:lstStyle/>
                    <a:p>
                      <a:pPr algn="ctr">
                        <a:lnSpc>
                          <a:spcPct val="100000"/>
                        </a:lnSpc>
                      </a:pPr>
                      <a:r>
                        <a:rPr lang="en-US" altLang="zh-CN" sz="1000" dirty="0" smtClean="0"/>
                        <a:t>2</a:t>
                      </a:r>
                      <a:endParaRPr lang="zh-CN" altLang="en-US" sz="1000" dirty="0"/>
                    </a:p>
                  </a:txBody>
                  <a:tcPr>
                    <a:solidFill>
                      <a:srgbClr val="EAEFFA"/>
                    </a:solid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tc>
                <a:extLst>
                  <a:ext uri="{0D108BD9-81ED-4DB2-BD59-A6C34878D82A}">
                    <a16:rowId xmlns:a16="http://schemas.microsoft.com/office/drawing/2014/main" val="1928842640"/>
                  </a:ext>
                </a:extLst>
              </a:tr>
              <a:tr h="370683">
                <a:tc vMerge="1">
                  <a:txBody>
                    <a:bodyPr/>
                    <a:lstStyle/>
                    <a:p>
                      <a:pPr algn="ctr">
                        <a:lnSpc>
                          <a:spcPct val="100000"/>
                        </a:lnSpc>
                      </a:pPr>
                      <a:endParaRPr lang="zh-CN" altLang="en-US" sz="1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rgbClr val="000000"/>
                          </a:solidFill>
                          <a:effectLst/>
                          <a:uLnTx/>
                          <a:uFillTx/>
                          <a:latin typeface="+mn-lt"/>
                          <a:ea typeface="+mn-ea"/>
                          <a:cs typeface="+mn-cs"/>
                        </a:rPr>
                        <a:t>70103129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rgbClr val="000000"/>
                          </a:solidFill>
                          <a:effectLst/>
                          <a:uLnTx/>
                          <a:uFillTx/>
                          <a:latin typeface="+mn-lt"/>
                          <a:ea typeface="+mn-ea"/>
                          <a:cs typeface="+mn-cs"/>
                        </a:rPr>
                        <a:t>滚轮</a:t>
                      </a:r>
                      <a:endParaRPr kumimoji="0" lang="en-US" altLang="zh-CN" sz="1000" b="0" i="0" u="none" strike="noStrike" kern="1200" cap="none" spc="0" normalizeH="0" baseline="0" noProof="0" dirty="0" smtClean="0">
                        <a:ln>
                          <a:noFill/>
                        </a:ln>
                        <a:solidFill>
                          <a:srgbClr val="000000"/>
                        </a:solidFill>
                        <a:effectLst/>
                        <a:uLnTx/>
                        <a:uFillTx/>
                        <a:latin typeface="+mn-lt"/>
                        <a:ea typeface="+mn-ea"/>
                        <a:cs typeface="+mn-cs"/>
                      </a:endParaRPr>
                    </a:p>
                  </a:txBody>
                  <a:tcPr>
                    <a:solidFill>
                      <a:srgbClr val="EAEFFA"/>
                    </a:solidFill>
                  </a:tcPr>
                </a:tc>
                <a:tc>
                  <a:txBody>
                    <a:bodyPr/>
                    <a:lstStyle/>
                    <a:p>
                      <a:pPr algn="ctr">
                        <a:lnSpc>
                          <a:spcPct val="100000"/>
                        </a:lnSpc>
                      </a:pPr>
                      <a:r>
                        <a:rPr lang="en-US" altLang="zh-CN" sz="1000" dirty="0" smtClean="0"/>
                        <a:t>3</a:t>
                      </a:r>
                      <a:endParaRPr lang="zh-CN" altLang="en-US" sz="1000" dirty="0"/>
                    </a:p>
                  </a:txBody>
                  <a:tcPr>
                    <a:solidFill>
                      <a:srgbClr val="EAEFFA"/>
                    </a:solid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tc>
                <a:extLst>
                  <a:ext uri="{0D108BD9-81ED-4DB2-BD59-A6C34878D82A}">
                    <a16:rowId xmlns:a16="http://schemas.microsoft.com/office/drawing/2014/main" val="3673157331"/>
                  </a:ext>
                </a:extLst>
              </a:tr>
              <a:tr h="370683">
                <a:tc rowSpan="3">
                  <a:txBody>
                    <a:bodyPr/>
                    <a:lstStyle/>
                    <a:p>
                      <a:pPr algn="ctr">
                        <a:lnSpc>
                          <a:spcPct val="100000"/>
                        </a:lnSpc>
                      </a:pPr>
                      <a:r>
                        <a:rPr lang="zh-CN" altLang="en-US" sz="1000" dirty="0" smtClean="0"/>
                        <a:t>皮带套装</a:t>
                      </a:r>
                      <a:endParaRPr lang="zh-CN" altLang="en-US" sz="1000" dirty="0"/>
                    </a:p>
                  </a:txBody>
                  <a:tcPr>
                    <a:solidFill>
                      <a:srgbClr val="D2DDF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171335016</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S5M-16-845</a:t>
                      </a:r>
                    </a:p>
                  </a:txBody>
                  <a:tcPr>
                    <a:solidFill>
                      <a:srgbClr val="D2DDF5"/>
                    </a:solidFill>
                  </a:tcPr>
                </a:tc>
                <a:tc>
                  <a:txBody>
                    <a:bodyPr/>
                    <a:lstStyle/>
                    <a:p>
                      <a:pPr algn="ctr">
                        <a:lnSpc>
                          <a:spcPct val="100000"/>
                        </a:lnSpc>
                      </a:pPr>
                      <a:r>
                        <a:rPr lang="en-US" altLang="zh-CN" sz="1000" dirty="0" smtClean="0"/>
                        <a:t>1</a:t>
                      </a:r>
                      <a:endParaRPr lang="zh-CN" altLang="en-US" sz="1000" dirty="0"/>
                    </a:p>
                  </a:txBody>
                  <a:tcPr>
                    <a:solidFill>
                      <a:srgbClr val="D2DDF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171335024</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S5M-16×810</a:t>
                      </a:r>
                    </a:p>
                  </a:txBody>
                  <a:tcPr>
                    <a:solidFill>
                      <a:srgbClr val="D2DDF5"/>
                    </a:solidFill>
                  </a:tcPr>
                </a:tc>
                <a:extLst>
                  <a:ext uri="{0D108BD9-81ED-4DB2-BD59-A6C34878D82A}">
                    <a16:rowId xmlns:a16="http://schemas.microsoft.com/office/drawing/2014/main" val="1825816739"/>
                  </a:ext>
                </a:extLst>
              </a:tr>
              <a:tr h="370683">
                <a:tc vMerge="1">
                  <a:txBody>
                    <a:bodyPr/>
                    <a:lstStyle/>
                    <a:p>
                      <a:pPr algn="ctr">
                        <a:lnSpc>
                          <a:spcPct val="100000"/>
                        </a:lnSpc>
                      </a:pP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171322012</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 S5M-500x16</a:t>
                      </a:r>
                    </a:p>
                  </a:txBody>
                  <a:tcPr>
                    <a:solidFill>
                      <a:srgbClr val="D2DDF5"/>
                    </a:solidFill>
                  </a:tcPr>
                </a:tc>
                <a:tc>
                  <a:txBody>
                    <a:bodyPr/>
                    <a:lstStyle/>
                    <a:p>
                      <a:pPr algn="ctr">
                        <a:lnSpc>
                          <a:spcPct val="100000"/>
                        </a:lnSpc>
                      </a:pPr>
                      <a:r>
                        <a:rPr lang="en-US" altLang="zh-CN" sz="1000" dirty="0" smtClean="0"/>
                        <a:t>1</a:t>
                      </a:r>
                      <a:endParaRPr lang="zh-CN" altLang="en-US" sz="1000" dirty="0"/>
                    </a:p>
                  </a:txBody>
                  <a:tcPr>
                    <a:solidFill>
                      <a:srgbClr val="D2DDF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171335023</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S5M-16×475</a:t>
                      </a:r>
                    </a:p>
                  </a:txBody>
                  <a:tcPr>
                    <a:solidFill>
                      <a:srgbClr val="D2DDF5"/>
                    </a:solidFill>
                  </a:tcPr>
                </a:tc>
                <a:extLst>
                  <a:ext uri="{0D108BD9-81ED-4DB2-BD59-A6C34878D82A}">
                    <a16:rowId xmlns:a16="http://schemas.microsoft.com/office/drawing/2014/main" val="1747893875"/>
                  </a:ext>
                </a:extLst>
              </a:tr>
              <a:tr h="370683">
                <a:tc vMerge="1">
                  <a:txBody>
                    <a:bodyPr/>
                    <a:lstStyle/>
                    <a:p>
                      <a:pPr algn="ctr">
                        <a:lnSpc>
                          <a:spcPct val="100000"/>
                        </a:lnSpc>
                      </a:pP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170135048</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DS5M-10x475</a:t>
                      </a:r>
                    </a:p>
                  </a:txBody>
                  <a:tcPr>
                    <a:solidFill>
                      <a:srgbClr val="D2DDF5"/>
                    </a:solidFill>
                  </a:tcPr>
                </a:tc>
                <a:tc>
                  <a:txBody>
                    <a:bodyPr/>
                    <a:lstStyle/>
                    <a:p>
                      <a:pPr algn="ctr">
                        <a:lnSpc>
                          <a:spcPct val="100000"/>
                        </a:lnSpc>
                      </a:pPr>
                      <a:r>
                        <a:rPr lang="en-US" altLang="zh-CN" sz="1000" dirty="0" smtClean="0"/>
                        <a:t>1</a:t>
                      </a:r>
                      <a:endParaRPr lang="zh-CN" altLang="en-US" sz="1000" dirty="0"/>
                    </a:p>
                  </a:txBody>
                  <a:tcPr>
                    <a:solidFill>
                      <a:srgbClr val="D2DDF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solidFill>
                      <a:srgbClr val="D2DDF5"/>
                    </a:solidFill>
                  </a:tcPr>
                </a:tc>
                <a:extLst>
                  <a:ext uri="{0D108BD9-81ED-4DB2-BD59-A6C34878D82A}">
                    <a16:rowId xmlns:a16="http://schemas.microsoft.com/office/drawing/2014/main" val="2638251013"/>
                  </a:ext>
                </a:extLst>
              </a:tr>
            </a:tbl>
          </a:graphicData>
        </a:graphic>
      </p:graphicFrame>
      <p:graphicFrame>
        <p:nvGraphicFramePr>
          <p:cNvPr id="14" name="表格 13"/>
          <p:cNvGraphicFramePr>
            <a:graphicFrameLocks noGrp="1"/>
          </p:cNvGraphicFramePr>
          <p:nvPr>
            <p:extLst>
              <p:ext uri="{D42A27DB-BD31-4B8C-83A1-F6EECF244321}">
                <p14:modId xmlns:p14="http://schemas.microsoft.com/office/powerpoint/2010/main" val="501318398"/>
              </p:ext>
            </p:extLst>
          </p:nvPr>
        </p:nvGraphicFramePr>
        <p:xfrm>
          <a:off x="4092168" y="1065356"/>
          <a:ext cx="3712091" cy="4864707"/>
        </p:xfrm>
        <a:graphic>
          <a:graphicData uri="http://schemas.openxmlformats.org/drawingml/2006/table">
            <a:tbl>
              <a:tblPr firstRow="1" bandRow="1">
                <a:tableStyleId>{5C22544A-7EE6-4342-B048-85BDC9FD1C3A}</a:tableStyleId>
              </a:tblPr>
              <a:tblGrid>
                <a:gridCol w="614314">
                  <a:extLst>
                    <a:ext uri="{9D8B030D-6E8A-4147-A177-3AD203B41FA5}">
                      <a16:colId xmlns:a16="http://schemas.microsoft.com/office/drawing/2014/main" val="2352375489"/>
                    </a:ext>
                  </a:extLst>
                </a:gridCol>
                <a:gridCol w="763293">
                  <a:extLst>
                    <a:ext uri="{9D8B030D-6E8A-4147-A177-3AD203B41FA5}">
                      <a16:colId xmlns:a16="http://schemas.microsoft.com/office/drawing/2014/main" val="142537530"/>
                    </a:ext>
                  </a:extLst>
                </a:gridCol>
                <a:gridCol w="1097280">
                  <a:extLst>
                    <a:ext uri="{9D8B030D-6E8A-4147-A177-3AD203B41FA5}">
                      <a16:colId xmlns:a16="http://schemas.microsoft.com/office/drawing/2014/main" val="3048493941"/>
                    </a:ext>
                  </a:extLst>
                </a:gridCol>
                <a:gridCol w="290945">
                  <a:extLst>
                    <a:ext uri="{9D8B030D-6E8A-4147-A177-3AD203B41FA5}">
                      <a16:colId xmlns:a16="http://schemas.microsoft.com/office/drawing/2014/main" val="442870006"/>
                    </a:ext>
                  </a:extLst>
                </a:gridCol>
                <a:gridCol w="946259">
                  <a:extLst>
                    <a:ext uri="{9D8B030D-6E8A-4147-A177-3AD203B41FA5}">
                      <a16:colId xmlns:a16="http://schemas.microsoft.com/office/drawing/2014/main" val="1506563476"/>
                    </a:ext>
                  </a:extLst>
                </a:gridCol>
              </a:tblGrid>
              <a:tr h="362854">
                <a:tc gridSpan="2">
                  <a:txBody>
                    <a:bodyPr/>
                    <a:lstStyle/>
                    <a:p>
                      <a:pPr algn="ctr"/>
                      <a:r>
                        <a:rPr lang="zh-CN" altLang="en-US" sz="1000" dirty="0" smtClean="0"/>
                        <a:t>物料</a:t>
                      </a:r>
                      <a:endParaRPr lang="zh-CN" altLang="en-US" sz="1000" dirty="0"/>
                    </a:p>
                  </a:txBody>
                  <a:tcPr/>
                </a:tc>
                <a:tc hMerge="1">
                  <a:txBody>
                    <a:bodyPr/>
                    <a:lstStyle/>
                    <a:p>
                      <a:pPr algn="ctr"/>
                      <a:endParaRPr lang="zh-CN" altLang="en-US" sz="1000" dirty="0"/>
                    </a:p>
                  </a:txBody>
                  <a:tcPr/>
                </a:tc>
                <a:tc>
                  <a:txBody>
                    <a:bodyPr/>
                    <a:lstStyle/>
                    <a:p>
                      <a:pPr algn="ctr"/>
                      <a:r>
                        <a:rPr lang="en-US" altLang="zh-CN" sz="1000" dirty="0" smtClean="0"/>
                        <a:t>S90</a:t>
                      </a:r>
                      <a:r>
                        <a:rPr lang="zh-CN" altLang="en-US" sz="1000" dirty="0" smtClean="0"/>
                        <a:t>代码</a:t>
                      </a:r>
                      <a:endParaRPr lang="zh-CN" altLang="en-US" sz="1000" dirty="0"/>
                    </a:p>
                  </a:txBody>
                  <a:tcPr/>
                </a:tc>
                <a:tc>
                  <a:txBody>
                    <a:bodyPr/>
                    <a:lstStyle/>
                    <a:p>
                      <a:pPr algn="ctr"/>
                      <a:r>
                        <a:rPr lang="zh-CN" altLang="en-US" sz="1000" dirty="0" smtClean="0"/>
                        <a:t>数量</a:t>
                      </a:r>
                      <a:endParaRPr lang="zh-CN" altLang="en-US" sz="1000" dirty="0"/>
                    </a:p>
                  </a:txBody>
                  <a:tcPr/>
                </a:tc>
                <a:tc>
                  <a:txBody>
                    <a:bodyPr/>
                    <a:lstStyle/>
                    <a:p>
                      <a:pPr algn="ctr"/>
                      <a:r>
                        <a:rPr lang="en-US" altLang="zh-CN" sz="1000" dirty="0" smtClean="0"/>
                        <a:t>S60</a:t>
                      </a:r>
                      <a:r>
                        <a:rPr lang="zh-CN" altLang="en-US" sz="1000" dirty="0" smtClean="0"/>
                        <a:t>代码</a:t>
                      </a:r>
                      <a:endParaRPr lang="zh-CN" altLang="en-US" sz="1000" dirty="0"/>
                    </a:p>
                  </a:txBody>
                  <a:tcPr/>
                </a:tc>
                <a:extLst>
                  <a:ext uri="{0D108BD9-81ED-4DB2-BD59-A6C34878D82A}">
                    <a16:rowId xmlns:a16="http://schemas.microsoft.com/office/drawing/2014/main" val="2865559710"/>
                  </a:ext>
                </a:extLst>
              </a:tr>
              <a:tr h="223295">
                <a:tc>
                  <a:txBody>
                    <a:bodyPr/>
                    <a:lstStyle/>
                    <a:p>
                      <a:pPr algn="ctr"/>
                      <a:endParaRPr lang="en-US" altLang="zh-CN" sz="1000" dirty="0" smtClean="0">
                        <a:solidFill>
                          <a:srgbClr val="FF0000"/>
                        </a:solidFill>
                      </a:endParaRPr>
                    </a:p>
                  </a:txBody>
                  <a:tcPr/>
                </a:tc>
                <a:tc>
                  <a:txBody>
                    <a:bodyPr/>
                    <a:lstStyle/>
                    <a:p>
                      <a:pPr algn="ctr"/>
                      <a:r>
                        <a:rPr lang="zh-CN" altLang="en-US" sz="1000" dirty="0" smtClean="0">
                          <a:solidFill>
                            <a:srgbClr val="FF0000"/>
                          </a:solidFill>
                        </a:rPr>
                        <a:t>过滤棉</a:t>
                      </a:r>
                      <a:endParaRPr lang="en-US" altLang="zh-CN" sz="1000" dirty="0" smtClean="0">
                        <a:solidFill>
                          <a:srgbClr val="FF0000"/>
                        </a:solidFill>
                      </a:endParaRPr>
                    </a:p>
                  </a:txBody>
                  <a:tcPr/>
                </a:tc>
                <a:tc>
                  <a:txBody>
                    <a:bodyPr/>
                    <a:lstStyle/>
                    <a:p>
                      <a:endParaRPr lang="en-US" altLang="zh-CN" sz="1000" dirty="0" smtClean="0">
                        <a:solidFill>
                          <a:srgbClr val="FF0000"/>
                        </a:solidFill>
                      </a:endParaRPr>
                    </a:p>
                  </a:txBody>
                  <a:tcPr/>
                </a:tc>
                <a:tc>
                  <a:txBody>
                    <a:bodyPr/>
                    <a:lstStyle/>
                    <a:p>
                      <a:pPr algn="ctr"/>
                      <a:r>
                        <a:rPr lang="en-US" altLang="zh-CN" sz="1000" dirty="0" smtClean="0">
                          <a:solidFill>
                            <a:srgbClr val="FF0000"/>
                          </a:solidFill>
                        </a:rPr>
                        <a:t>3</a:t>
                      </a:r>
                    </a:p>
                  </a:txBody>
                  <a:tcPr/>
                </a:tc>
                <a:tc>
                  <a:txBody>
                    <a:bodyPr/>
                    <a:lstStyle/>
                    <a:p>
                      <a:pPr algn="ctr"/>
                      <a:r>
                        <a:rPr lang="zh-CN" altLang="en-US" sz="1000" dirty="0" smtClean="0">
                          <a:solidFill>
                            <a:srgbClr val="FF0000"/>
                          </a:solidFill>
                        </a:rPr>
                        <a:t>通用</a:t>
                      </a:r>
                      <a:endParaRPr lang="en-US" altLang="zh-CN" sz="1000" dirty="0" smtClean="0">
                        <a:solidFill>
                          <a:srgbClr val="FF0000"/>
                        </a:solidFill>
                      </a:endParaRPr>
                    </a:p>
                  </a:txBody>
                  <a:tcPr/>
                </a:tc>
                <a:extLst>
                  <a:ext uri="{0D108BD9-81ED-4DB2-BD59-A6C34878D82A}">
                    <a16:rowId xmlns:a16="http://schemas.microsoft.com/office/drawing/2014/main" val="1102846757"/>
                  </a:ext>
                </a:extLst>
              </a:tr>
              <a:tr h="223295">
                <a:tc rowSpan="14">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磨刀组件</a:t>
                      </a:r>
                      <a:endParaRPr lang="en-US" altLang="zh-CN" sz="1000" dirty="0" smtClean="0"/>
                    </a:p>
                  </a:txBody>
                  <a:tcPr>
                    <a:solidFill>
                      <a:srgbClr val="EAEF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气缸</a:t>
                      </a:r>
                      <a:endParaRPr lang="en-US" altLang="zh-CN" sz="1000" dirty="0" smtClean="0"/>
                    </a:p>
                  </a:txBody>
                  <a:tcPr>
                    <a:solidFill>
                      <a:srgbClr val="EAEFFA"/>
                    </a:solidFill>
                  </a:tcPr>
                </a:tc>
                <a:tc>
                  <a:txBody>
                    <a:bodyPr/>
                    <a:lstStyle/>
                    <a:p>
                      <a:r>
                        <a:rPr lang="en-US" altLang="zh-CN" sz="1000" dirty="0" smtClean="0"/>
                        <a:t>170845014</a:t>
                      </a:r>
                    </a:p>
                  </a:txBody>
                  <a:tcPr>
                    <a:solidFill>
                      <a:srgbClr val="EAEFFA"/>
                    </a:solidFill>
                  </a:tcPr>
                </a:tc>
                <a:tc>
                  <a:txBody>
                    <a:bodyPr/>
                    <a:lstStyle/>
                    <a:p>
                      <a:pPr algn="ctr"/>
                      <a:r>
                        <a:rPr lang="en-US" altLang="zh-CN" sz="1000" dirty="0" smtClean="0"/>
                        <a:t>1</a:t>
                      </a:r>
                    </a:p>
                  </a:txBody>
                  <a:tcPr>
                    <a:solidFill>
                      <a:srgbClr val="EAEFFA"/>
                    </a:solidFill>
                  </a:tcPr>
                </a:tc>
                <a:tc rowSpan="14">
                  <a:txBody>
                    <a:bodyPr/>
                    <a:lstStyle/>
                    <a:p>
                      <a:pPr algn="ctr"/>
                      <a:endParaRPr lang="en-US" altLang="zh-CN" sz="1000" dirty="0" smtClean="0"/>
                    </a:p>
                    <a:p>
                      <a:pPr algn="ctr"/>
                      <a:endParaRPr lang="en-US" altLang="zh-CN" sz="1000" dirty="0" smtClean="0"/>
                    </a:p>
                    <a:p>
                      <a:pPr algn="ctr"/>
                      <a:endParaRPr lang="en-US" altLang="zh-CN" sz="1000" dirty="0" smtClean="0"/>
                    </a:p>
                    <a:p>
                      <a:pPr algn="ctr"/>
                      <a:endParaRPr lang="en-US" altLang="zh-CN" sz="1000" dirty="0" smtClean="0"/>
                    </a:p>
                    <a:p>
                      <a:pPr algn="ctr"/>
                      <a:endParaRPr lang="en-US" altLang="zh-CN" sz="1000" dirty="0" smtClean="0"/>
                    </a:p>
                    <a:p>
                      <a:pPr algn="ctr"/>
                      <a:endParaRPr lang="en-US" altLang="zh-CN" sz="1000" dirty="0" smtClean="0"/>
                    </a:p>
                    <a:p>
                      <a:pPr algn="ctr"/>
                      <a:endParaRPr lang="en-US" altLang="zh-CN" sz="1000" dirty="0" smtClean="0"/>
                    </a:p>
                    <a:p>
                      <a:pPr algn="ctr"/>
                      <a:endParaRPr lang="en-US" altLang="zh-CN" sz="1000" dirty="0" smtClean="0"/>
                    </a:p>
                    <a:p>
                      <a:pPr algn="ctr"/>
                      <a:endParaRPr lang="en-US" altLang="zh-CN" sz="1000" dirty="0" smtClean="0"/>
                    </a:p>
                    <a:p>
                      <a:pPr algn="ctr"/>
                      <a:endParaRPr lang="en-US" altLang="zh-CN" sz="1000" dirty="0" smtClean="0"/>
                    </a:p>
                    <a:p>
                      <a:pPr algn="ctr"/>
                      <a:endParaRPr lang="en-US" altLang="zh-CN" sz="1000"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chemeClr val="tx1"/>
                          </a:solidFill>
                          <a:effectLst/>
                          <a:uLnTx/>
                          <a:uFillTx/>
                          <a:latin typeface="+mn-lt"/>
                          <a:ea typeface="+mn-ea"/>
                          <a:cs typeface="+mn-cs"/>
                        </a:rPr>
                        <a:t>通用</a:t>
                      </a:r>
                      <a:endParaRPr kumimoji="0" lang="en-US" altLang="zh-CN" sz="1000" b="0" i="0" u="none" strike="noStrike" kern="1200" cap="none" spc="0" normalizeH="0" baseline="0" noProof="0" dirty="0" smtClean="0">
                        <a:ln>
                          <a:noFill/>
                        </a:ln>
                        <a:solidFill>
                          <a:schemeClr val="tx1"/>
                        </a:solidFill>
                        <a:effectLst/>
                        <a:uLnTx/>
                        <a:uFillTx/>
                        <a:latin typeface="+mn-lt"/>
                        <a:ea typeface="+mn-ea"/>
                        <a:cs typeface="+mn-cs"/>
                      </a:endParaRPr>
                    </a:p>
                    <a:p>
                      <a:pPr algn="ctr"/>
                      <a:endParaRPr lang="en-US" altLang="zh-CN" sz="1000" dirty="0" smtClean="0"/>
                    </a:p>
                  </a:txBody>
                  <a:tcPr>
                    <a:solidFill>
                      <a:srgbClr val="EAEFFA"/>
                    </a:solidFill>
                  </a:tcPr>
                </a:tc>
                <a:extLst>
                  <a:ext uri="{0D108BD9-81ED-4DB2-BD59-A6C34878D82A}">
                    <a16:rowId xmlns:a16="http://schemas.microsoft.com/office/drawing/2014/main" val="772560065"/>
                  </a:ext>
                </a:extLst>
              </a:tr>
              <a:tr h="223295">
                <a:tc vMerge="1">
                  <a:txBody>
                    <a:bodyPr/>
                    <a:lstStyle/>
                    <a:p>
                      <a:endParaRPr lang="zh-CN" altLang="en-US"/>
                    </a:p>
                  </a:txBody>
                  <a:tcPr/>
                </a:tc>
                <a:tc rowSpan="3">
                  <a:txBody>
                    <a:bodyPr/>
                    <a:lstStyle/>
                    <a:p>
                      <a:pPr lvl="0" algn="ctr">
                        <a:lnSpc>
                          <a:spcPct val="300000"/>
                        </a:lnSpc>
                      </a:pPr>
                      <a:r>
                        <a:rPr lang="zh-CN" altLang="en-US" sz="1000" dirty="0" smtClean="0"/>
                        <a:t>皮带</a:t>
                      </a:r>
                      <a:endParaRPr lang="en-US" altLang="zh-CN" sz="1000" dirty="0" smtClean="0"/>
                    </a:p>
                  </a:txBody>
                  <a:tcPr>
                    <a:solidFill>
                      <a:srgbClr val="EAEFFA"/>
                    </a:solidFill>
                  </a:tcPr>
                </a:tc>
                <a:tc>
                  <a:txBody>
                    <a:bodyPr/>
                    <a:lstStyle/>
                    <a:p>
                      <a:r>
                        <a:rPr lang="en-US" altLang="zh-CN" sz="1000" dirty="0" smtClean="0"/>
                        <a:t>170835016</a:t>
                      </a:r>
                    </a:p>
                  </a:txBody>
                  <a:tcPr>
                    <a:solidFill>
                      <a:srgbClr val="EAEFFA"/>
                    </a:solidFill>
                  </a:tcPr>
                </a:tc>
                <a:tc>
                  <a:txBody>
                    <a:bodyPr/>
                    <a:lstStyle/>
                    <a:p>
                      <a:pPr algn="ctr"/>
                      <a:r>
                        <a:rPr lang="en-US" altLang="zh-CN" sz="1000" dirty="0" smtClean="0"/>
                        <a:t>1</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1066013707"/>
                  </a:ext>
                </a:extLst>
              </a:tr>
              <a:tr h="223295">
                <a:tc vMerge="1">
                  <a:txBody>
                    <a:bodyPr/>
                    <a:lstStyle/>
                    <a:p>
                      <a:endParaRPr lang="zh-CN" altLang="en-US"/>
                    </a:p>
                  </a:txBody>
                  <a:tcPr/>
                </a:tc>
                <a:tc vMerge="1">
                  <a:txBody>
                    <a:bodyPr/>
                    <a:lstStyle/>
                    <a:p>
                      <a:pPr algn="ctr"/>
                      <a:endParaRPr lang="en-US" altLang="zh-CN" sz="1000" dirty="0" smtClean="0"/>
                    </a:p>
                  </a:txBody>
                  <a:tcPr>
                    <a:solidFill>
                      <a:srgbClr val="EAEFFA"/>
                    </a:solidFill>
                  </a:tcPr>
                </a:tc>
                <a:tc>
                  <a:txBody>
                    <a:bodyPr/>
                    <a:lstStyle/>
                    <a:p>
                      <a:r>
                        <a:rPr lang="en-US" altLang="zh-CN" sz="1000" dirty="0" smtClean="0"/>
                        <a:t>171335035</a:t>
                      </a:r>
                    </a:p>
                  </a:txBody>
                  <a:tcPr>
                    <a:solidFill>
                      <a:srgbClr val="EAEFFA"/>
                    </a:solidFill>
                  </a:tcPr>
                </a:tc>
                <a:tc>
                  <a:txBody>
                    <a:bodyPr/>
                    <a:lstStyle/>
                    <a:p>
                      <a:pPr algn="ctr"/>
                      <a:r>
                        <a:rPr lang="en-US" altLang="zh-CN" sz="1000" dirty="0" smtClean="0"/>
                        <a:t>1</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1801160226"/>
                  </a:ext>
                </a:extLst>
              </a:tr>
              <a:tr h="223295">
                <a:tc vMerge="1">
                  <a:txBody>
                    <a:bodyPr/>
                    <a:lstStyle/>
                    <a:p>
                      <a:endParaRPr lang="zh-CN" altLang="en-US"/>
                    </a:p>
                  </a:txBody>
                  <a:tcPr/>
                </a:tc>
                <a:tc vMerge="1">
                  <a:txBody>
                    <a:bodyPr/>
                    <a:lstStyle/>
                    <a:p>
                      <a:pPr algn="ctr"/>
                      <a:endParaRPr lang="en-US" altLang="zh-CN" sz="1000" dirty="0" smtClean="0"/>
                    </a:p>
                  </a:txBody>
                  <a:tcPr>
                    <a:solidFill>
                      <a:srgbClr val="EAEFFA"/>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171335034</a:t>
                      </a:r>
                    </a:p>
                  </a:txBody>
                  <a:tcPr>
                    <a:solidFill>
                      <a:srgbClr val="EAEFFA"/>
                    </a:solidFill>
                  </a:tcPr>
                </a:tc>
                <a:tc>
                  <a:txBody>
                    <a:bodyPr/>
                    <a:lstStyle/>
                    <a:p>
                      <a:pPr algn="ctr"/>
                      <a:r>
                        <a:rPr lang="en-US" altLang="zh-CN" sz="1000" dirty="0" smtClean="0"/>
                        <a:t>1</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1155097573"/>
                  </a:ext>
                </a:extLst>
              </a:tr>
              <a:tr h="223295">
                <a:tc vMerge="1">
                  <a:txBody>
                    <a:bodyPr/>
                    <a:lstStyle/>
                    <a:p>
                      <a:endParaRPr lang="zh-CN" altLang="en-US"/>
                    </a:p>
                  </a:txBody>
                  <a:tcPr/>
                </a:tc>
                <a:tc>
                  <a:txBody>
                    <a:bodyPr/>
                    <a:lstStyle/>
                    <a:p>
                      <a:pPr algn="ctr"/>
                      <a:r>
                        <a:rPr lang="zh-CN" altLang="en-US" sz="1000" dirty="0" smtClean="0"/>
                        <a:t>导轨</a:t>
                      </a:r>
                      <a:endParaRPr lang="en-US" altLang="zh-CN" sz="1000" dirty="0" smtClean="0"/>
                    </a:p>
                  </a:txBody>
                  <a:tcPr>
                    <a:solidFill>
                      <a:srgbClr val="EAEFFA"/>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dirty="0" smtClean="0"/>
                        <a:t>171308031</a:t>
                      </a:r>
                    </a:p>
                  </a:txBody>
                  <a:tcPr>
                    <a:solidFill>
                      <a:srgbClr val="EAEFFA"/>
                    </a:solidFill>
                  </a:tcPr>
                </a:tc>
                <a:tc>
                  <a:txBody>
                    <a:bodyPr/>
                    <a:lstStyle/>
                    <a:p>
                      <a:pPr algn="ctr"/>
                      <a:r>
                        <a:rPr lang="en-US" altLang="zh-CN" sz="1000" dirty="0" smtClean="0"/>
                        <a:t>1</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3502532600"/>
                  </a:ext>
                </a:extLst>
              </a:tr>
              <a:tr h="223295">
                <a:tc vMerge="1">
                  <a:txBody>
                    <a:bodyPr/>
                    <a:lstStyle/>
                    <a:p>
                      <a:endParaRPr lang="zh-CN" altLang="en-US"/>
                    </a:p>
                  </a:txBody>
                  <a:tcPr/>
                </a:tc>
                <a:tc>
                  <a:txBody>
                    <a:bodyPr/>
                    <a:lstStyle/>
                    <a:p>
                      <a:pPr algn="ctr"/>
                      <a:r>
                        <a:rPr lang="zh-CN" altLang="en-US" sz="1000" dirty="0" smtClean="0"/>
                        <a:t>电机</a:t>
                      </a:r>
                      <a:endParaRPr lang="en-US" altLang="zh-CN" sz="1000" dirty="0" smtClean="0"/>
                    </a:p>
                  </a:txBody>
                  <a:tcPr>
                    <a:solidFill>
                      <a:srgbClr val="EAEFFA"/>
                    </a:solidFill>
                  </a:tcPr>
                </a:tc>
                <a:tc>
                  <a:txBody>
                    <a:bodyPr/>
                    <a:lstStyle/>
                    <a:p>
                      <a:r>
                        <a:rPr lang="en-US" altLang="zh-CN" sz="1000" dirty="0" smtClean="0"/>
                        <a:t>170733005</a:t>
                      </a:r>
                    </a:p>
                  </a:txBody>
                  <a:tcPr>
                    <a:solidFill>
                      <a:srgbClr val="EAEFFA"/>
                    </a:solidFill>
                  </a:tcPr>
                </a:tc>
                <a:tc>
                  <a:txBody>
                    <a:bodyPr/>
                    <a:lstStyle/>
                    <a:p>
                      <a:pPr algn="ctr"/>
                      <a:r>
                        <a:rPr lang="en-US" altLang="zh-CN" sz="1000" dirty="0" smtClean="0"/>
                        <a:t>1</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2372266129"/>
                  </a:ext>
                </a:extLst>
              </a:tr>
              <a:tr h="22329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solidFill>
                      <a:srgbClr val="EAEFFA"/>
                    </a:solidFill>
                  </a:tcPr>
                </a:tc>
                <a:tc>
                  <a:txBody>
                    <a:bodyPr/>
                    <a:lstStyle/>
                    <a:p>
                      <a:pPr algn="ctr"/>
                      <a:r>
                        <a:rPr lang="zh-CN" altLang="en-US" sz="1000" dirty="0" smtClean="0">
                          <a:solidFill>
                            <a:schemeClr val="tx1"/>
                          </a:solidFill>
                        </a:rPr>
                        <a:t>缓冲垫</a:t>
                      </a:r>
                      <a:endParaRPr lang="en-US" altLang="zh-CN" sz="1000" dirty="0" smtClean="0">
                        <a:solidFill>
                          <a:schemeClr val="tx1"/>
                        </a:solidFill>
                      </a:endParaRPr>
                    </a:p>
                  </a:txBody>
                  <a:tcPr>
                    <a:solidFill>
                      <a:srgbClr val="EAEFFA"/>
                    </a:solidFill>
                  </a:tcPr>
                </a:tc>
                <a:tc>
                  <a:txBody>
                    <a:bodyPr/>
                    <a:lstStyle/>
                    <a:p>
                      <a:r>
                        <a:rPr lang="en-US" altLang="zh-CN" sz="1000" kern="1200" dirty="0" smtClean="0">
                          <a:solidFill>
                            <a:schemeClr val="dk1"/>
                          </a:solidFill>
                          <a:effectLst/>
                          <a:latin typeface="+mn-lt"/>
                          <a:ea typeface="+mn-ea"/>
                          <a:cs typeface="+mn-cs"/>
                        </a:rPr>
                        <a:t>170732032</a:t>
                      </a:r>
                      <a:endParaRPr lang="en-US" altLang="zh-CN" sz="1000" dirty="0" smtClean="0"/>
                    </a:p>
                  </a:txBody>
                  <a:tcPr>
                    <a:solidFill>
                      <a:srgbClr val="EAEFFA"/>
                    </a:solidFill>
                  </a:tcPr>
                </a:tc>
                <a:tc>
                  <a:txBody>
                    <a:bodyPr/>
                    <a:lstStyle/>
                    <a:p>
                      <a:pPr algn="ctr"/>
                      <a:endParaRPr lang="en-US" altLang="zh-CN" sz="1000" dirty="0" smtClean="0"/>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3761045346"/>
                  </a:ext>
                </a:extLst>
              </a:tr>
              <a:tr h="261909">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solidFill>
                      <a:srgbClr val="EAEFFA"/>
                    </a:solidFill>
                  </a:tcPr>
                </a:tc>
                <a:tc>
                  <a:txBody>
                    <a:bodyPr/>
                    <a:lstStyle/>
                    <a:p>
                      <a:pPr algn="ctr"/>
                      <a:r>
                        <a:rPr lang="zh-CN" altLang="en-US" sz="1000" dirty="0" smtClean="0">
                          <a:solidFill>
                            <a:schemeClr val="tx1"/>
                          </a:solidFill>
                        </a:rPr>
                        <a:t>减震垫</a:t>
                      </a:r>
                      <a:endParaRPr lang="en-US" altLang="zh-CN" sz="1000" dirty="0" smtClean="0">
                        <a:solidFill>
                          <a:schemeClr val="tx1"/>
                        </a:solidFill>
                      </a:endParaRPr>
                    </a:p>
                  </a:txBody>
                  <a:tcPr>
                    <a:solidFill>
                      <a:srgbClr val="EAEFFA"/>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171222001</a:t>
                      </a:r>
                      <a:endParaRPr lang="en-US" altLang="zh-CN" sz="1000" dirty="0" smtClean="0"/>
                    </a:p>
                  </a:txBody>
                  <a:tcPr>
                    <a:solidFill>
                      <a:srgbClr val="EAEF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dirty="0" smtClean="0"/>
                        <a:t>1</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498199100"/>
                  </a:ext>
                </a:extLst>
              </a:tr>
              <a:tr h="22329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solidFill>
                      <a:srgbClr val="EAEFFA"/>
                    </a:solidFill>
                  </a:tcPr>
                </a:tc>
                <a:tc>
                  <a:txBody>
                    <a:bodyPr/>
                    <a:lstStyle/>
                    <a:p>
                      <a:pPr algn="ctr"/>
                      <a:r>
                        <a:rPr lang="zh-CN" altLang="en-US" sz="1000" dirty="0" smtClean="0">
                          <a:solidFill>
                            <a:schemeClr val="tx1"/>
                          </a:solidFill>
                        </a:rPr>
                        <a:t>缓冲拨杆</a:t>
                      </a:r>
                      <a:endParaRPr lang="en-US" altLang="zh-CN" sz="1000" dirty="0" smtClean="0">
                        <a:solidFill>
                          <a:schemeClr val="tx1"/>
                        </a:solidFill>
                      </a:endParaRPr>
                    </a:p>
                  </a:txBody>
                  <a:tcPr>
                    <a:solidFill>
                      <a:srgbClr val="EAEFFA"/>
                    </a:solidFill>
                  </a:tcPr>
                </a:tc>
                <a:tc>
                  <a:txBody>
                    <a:bodyPr/>
                    <a:lstStyle/>
                    <a:p>
                      <a:r>
                        <a:rPr lang="en-US" altLang="zh-CN" sz="1000" kern="1200" dirty="0" smtClean="0">
                          <a:solidFill>
                            <a:schemeClr val="dk1"/>
                          </a:solidFill>
                          <a:effectLst/>
                          <a:latin typeface="+mn-lt"/>
                          <a:ea typeface="+mn-ea"/>
                          <a:cs typeface="+mn-cs"/>
                        </a:rPr>
                        <a:t>171312594</a:t>
                      </a:r>
                      <a:endParaRPr lang="en-US" altLang="zh-CN" sz="1000" dirty="0" smtClean="0"/>
                    </a:p>
                  </a:txBody>
                  <a:tcPr>
                    <a:solidFill>
                      <a:srgbClr val="EAEFFA"/>
                    </a:solidFill>
                  </a:tcPr>
                </a:tc>
                <a:tc>
                  <a:txBody>
                    <a:bodyPr/>
                    <a:lstStyle/>
                    <a:p>
                      <a:pPr algn="ctr"/>
                      <a:r>
                        <a:rPr lang="en-US" altLang="zh-CN" sz="1000" dirty="0" smtClean="0"/>
                        <a:t>1</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3659987923"/>
                  </a:ext>
                </a:extLst>
              </a:tr>
              <a:tr h="22329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solidFill>
                      <a:srgbClr val="EAEFFA"/>
                    </a:solidFill>
                  </a:tcPr>
                </a:tc>
                <a:tc>
                  <a:txBody>
                    <a:bodyPr/>
                    <a:lstStyle/>
                    <a:p>
                      <a:pPr algn="ctr"/>
                      <a:r>
                        <a:rPr lang="zh-CN" altLang="en-US" sz="1000" dirty="0" smtClean="0">
                          <a:solidFill>
                            <a:schemeClr val="tx1"/>
                          </a:solidFill>
                        </a:rPr>
                        <a:t>缓冲底板</a:t>
                      </a:r>
                      <a:endParaRPr lang="en-US" altLang="zh-CN" sz="1000" dirty="0" smtClean="0">
                        <a:solidFill>
                          <a:schemeClr val="tx1"/>
                        </a:solidFill>
                      </a:endParaRPr>
                    </a:p>
                  </a:txBody>
                  <a:tcPr>
                    <a:solidFill>
                      <a:srgbClr val="EAEFFA"/>
                    </a:solidFill>
                  </a:tcPr>
                </a:tc>
                <a:tc>
                  <a:txBody>
                    <a:bodyPr/>
                    <a:lstStyle/>
                    <a:p>
                      <a:r>
                        <a:rPr lang="en-US" altLang="zh-CN" sz="1000" kern="1200" dirty="0" smtClean="0">
                          <a:solidFill>
                            <a:schemeClr val="dk1"/>
                          </a:solidFill>
                          <a:effectLst/>
                          <a:latin typeface="+mn-lt"/>
                          <a:ea typeface="+mn-ea"/>
                          <a:cs typeface="+mn-cs"/>
                        </a:rPr>
                        <a:t>171309172</a:t>
                      </a:r>
                      <a:endParaRPr lang="en-US" altLang="zh-CN" sz="1000" dirty="0" smtClean="0"/>
                    </a:p>
                  </a:txBody>
                  <a:tcPr>
                    <a:solidFill>
                      <a:srgbClr val="EAEFFA"/>
                    </a:solidFill>
                  </a:tcPr>
                </a:tc>
                <a:tc>
                  <a:txBody>
                    <a:bodyPr/>
                    <a:lstStyle/>
                    <a:p>
                      <a:pPr algn="ctr"/>
                      <a:r>
                        <a:rPr lang="en-US" altLang="zh-CN" sz="1000" dirty="0" smtClean="0"/>
                        <a:t>1</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1750730588"/>
                  </a:ext>
                </a:extLst>
              </a:tr>
              <a:tr h="223586">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solidFill>
                      <a:srgbClr val="EAEFFA"/>
                    </a:solidFill>
                  </a:tcPr>
                </a:tc>
                <a:tc>
                  <a:txBody>
                    <a:bodyPr/>
                    <a:lstStyle/>
                    <a:p>
                      <a:pPr algn="ctr"/>
                      <a:r>
                        <a:rPr lang="zh-CN" altLang="en-US" sz="1000" dirty="0" smtClean="0">
                          <a:solidFill>
                            <a:schemeClr val="tx1"/>
                          </a:solidFill>
                        </a:rPr>
                        <a:t>缓冲销轴</a:t>
                      </a:r>
                      <a:endParaRPr lang="en-US" altLang="zh-CN" sz="1000" dirty="0" smtClean="0">
                        <a:solidFill>
                          <a:schemeClr val="tx1"/>
                        </a:solidFill>
                      </a:endParaRPr>
                    </a:p>
                  </a:txBody>
                  <a:tcPr>
                    <a:solidFill>
                      <a:srgbClr val="EAEFFA"/>
                    </a:solidFill>
                  </a:tcPr>
                </a:tc>
                <a:tc>
                  <a:txBody>
                    <a:bodyPr/>
                    <a:lstStyle/>
                    <a:p>
                      <a:r>
                        <a:rPr lang="en-US" altLang="zh-CN" sz="1002" kern="0" dirty="0" smtClean="0">
                          <a:solidFill>
                            <a:srgbClr val="000000"/>
                          </a:solidFill>
                          <a:effectLst/>
                          <a:latin typeface="+mn-lt"/>
                          <a:ea typeface="宋体" panose="02010600030101010101" pitchFamily="2" charset="-122"/>
                        </a:rPr>
                        <a:t>171302151</a:t>
                      </a:r>
                      <a:endParaRPr lang="en-US" altLang="zh-CN" sz="1000" dirty="0" smtClean="0">
                        <a:latin typeface="+mn-lt"/>
                      </a:endParaRPr>
                    </a:p>
                  </a:txBody>
                  <a:tcPr>
                    <a:solidFill>
                      <a:srgbClr val="EAEFFA"/>
                    </a:solidFill>
                  </a:tcPr>
                </a:tc>
                <a:tc>
                  <a:txBody>
                    <a:bodyPr/>
                    <a:lstStyle/>
                    <a:p>
                      <a:pPr algn="ctr"/>
                      <a:r>
                        <a:rPr lang="en-US" altLang="zh-CN" sz="1000" dirty="0" smtClean="0"/>
                        <a:t>2</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1697304734"/>
                  </a:ext>
                </a:extLst>
              </a:tr>
              <a:tr h="22329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solidFill>
                      <a:srgbClr val="EAEFFA"/>
                    </a:solidFill>
                  </a:tcPr>
                </a:tc>
                <a:tc>
                  <a:txBody>
                    <a:bodyPr/>
                    <a:lstStyle/>
                    <a:p>
                      <a:pPr algn="ctr"/>
                      <a:r>
                        <a:rPr lang="zh-CN" altLang="en-US" sz="1000" dirty="0" smtClean="0">
                          <a:solidFill>
                            <a:schemeClr val="tx1"/>
                          </a:solidFill>
                        </a:rPr>
                        <a:t>直线轴承</a:t>
                      </a:r>
                      <a:endParaRPr lang="en-US" altLang="zh-CN" sz="1000" dirty="0" smtClean="0">
                        <a:solidFill>
                          <a:schemeClr val="tx1"/>
                        </a:solidFill>
                      </a:endParaRPr>
                    </a:p>
                  </a:txBody>
                  <a:tcPr>
                    <a:solidFill>
                      <a:srgbClr val="EAEFFA"/>
                    </a:solidFill>
                  </a:tcPr>
                </a:tc>
                <a:tc>
                  <a:txBody>
                    <a:bodyPr/>
                    <a:lstStyle/>
                    <a:p>
                      <a:r>
                        <a:rPr lang="en-US" altLang="zh-CN" sz="1000" kern="1200" dirty="0" smtClean="0">
                          <a:solidFill>
                            <a:schemeClr val="dk1"/>
                          </a:solidFill>
                          <a:effectLst/>
                          <a:latin typeface="+mn-lt"/>
                          <a:ea typeface="+mn-ea"/>
                          <a:cs typeface="+mn-cs"/>
                        </a:rPr>
                        <a:t>171324022</a:t>
                      </a:r>
                      <a:endParaRPr lang="en-US" altLang="zh-CN" sz="1000" dirty="0" smtClean="0"/>
                    </a:p>
                  </a:txBody>
                  <a:tcPr>
                    <a:solidFill>
                      <a:srgbClr val="EAEFFA"/>
                    </a:solidFill>
                  </a:tcPr>
                </a:tc>
                <a:tc>
                  <a:txBody>
                    <a:bodyPr/>
                    <a:lstStyle/>
                    <a:p>
                      <a:pPr algn="ctr"/>
                      <a:r>
                        <a:rPr lang="en-US" altLang="zh-CN" sz="1000" dirty="0" smtClean="0"/>
                        <a:t>4</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595310444"/>
                  </a:ext>
                </a:extLst>
              </a:tr>
              <a:tr h="223295">
                <a:tc vMerge="1">
                  <a:txBody>
                    <a:bodyPr/>
                    <a:lstStyle/>
                    <a:p>
                      <a:endParaRPr lang="zh-CN" altLang="en-US"/>
                    </a:p>
                  </a:txBody>
                  <a:tcPr/>
                </a:tc>
                <a:tc>
                  <a:txBody>
                    <a:bodyPr/>
                    <a:lstStyle/>
                    <a:p>
                      <a:pPr algn="ctr"/>
                      <a:r>
                        <a:rPr lang="zh-CN" altLang="en-US" sz="1000" dirty="0" smtClean="0">
                          <a:solidFill>
                            <a:schemeClr val="tx1"/>
                          </a:solidFill>
                        </a:rPr>
                        <a:t>导向轴</a:t>
                      </a:r>
                      <a:endParaRPr lang="en-US" altLang="zh-CN" sz="1000" dirty="0" smtClean="0">
                        <a:solidFill>
                          <a:schemeClr val="tx1"/>
                        </a:solidFill>
                      </a:endParaRPr>
                    </a:p>
                  </a:txBody>
                  <a:tcPr>
                    <a:solidFill>
                      <a:srgbClr val="EAEFFA"/>
                    </a:solidFill>
                  </a:tcPr>
                </a:tc>
                <a:tc>
                  <a:txBody>
                    <a:bodyPr/>
                    <a:lstStyle/>
                    <a:p>
                      <a:r>
                        <a:rPr lang="en-US" altLang="zh-CN" sz="1000" kern="1200" dirty="0" smtClean="0">
                          <a:solidFill>
                            <a:schemeClr val="dk1"/>
                          </a:solidFill>
                          <a:effectLst/>
                          <a:latin typeface="+mn-lt"/>
                          <a:ea typeface="+mn-ea"/>
                          <a:cs typeface="+mn-cs"/>
                        </a:rPr>
                        <a:t>171302152</a:t>
                      </a:r>
                      <a:endParaRPr lang="en-US" altLang="zh-CN" sz="1000" dirty="0" smtClean="0"/>
                    </a:p>
                  </a:txBody>
                  <a:tcPr>
                    <a:solidFill>
                      <a:srgbClr val="EAEFFA"/>
                    </a:solidFill>
                  </a:tcPr>
                </a:tc>
                <a:tc>
                  <a:txBody>
                    <a:bodyPr/>
                    <a:lstStyle/>
                    <a:p>
                      <a:pPr algn="ctr"/>
                      <a:endParaRPr lang="en-US" altLang="zh-CN" sz="1000" dirty="0" smtClean="0"/>
                    </a:p>
                  </a:txBody>
                  <a:tcPr>
                    <a:solidFill>
                      <a:srgbClr val="EAEFFA"/>
                    </a:solidFill>
                  </a:tcPr>
                </a:tc>
                <a:tc vMerge="1">
                  <a:txBody>
                    <a:bodyPr/>
                    <a:lstStyle/>
                    <a:p>
                      <a:endParaRPr lang="zh-CN" altLang="en-US"/>
                    </a:p>
                  </a:txBody>
                  <a:tcPr/>
                </a:tc>
                <a:extLst>
                  <a:ext uri="{0D108BD9-81ED-4DB2-BD59-A6C34878D82A}">
                    <a16:rowId xmlns:a16="http://schemas.microsoft.com/office/drawing/2014/main" val="2721951844"/>
                  </a:ext>
                </a:extLst>
              </a:tr>
              <a:tr h="22329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1000" dirty="0" smtClean="0"/>
                    </a:p>
                  </a:txBody>
                  <a:tcPr>
                    <a:solidFill>
                      <a:srgbClr val="EAEFFA"/>
                    </a:solidFill>
                  </a:tcPr>
                </a:tc>
                <a:tc>
                  <a:txBody>
                    <a:bodyPr/>
                    <a:lstStyle/>
                    <a:p>
                      <a:pPr algn="ctr"/>
                      <a:r>
                        <a:rPr lang="zh-CN" altLang="en-US" sz="1000" dirty="0" smtClean="0">
                          <a:solidFill>
                            <a:schemeClr val="tx1"/>
                          </a:solidFill>
                        </a:rPr>
                        <a:t>弹簧</a:t>
                      </a:r>
                      <a:endParaRPr lang="en-US" altLang="zh-CN" sz="1000" dirty="0" smtClean="0">
                        <a:solidFill>
                          <a:schemeClr val="tx1"/>
                        </a:solidFill>
                      </a:endParaRPr>
                    </a:p>
                  </a:txBody>
                  <a:tcPr>
                    <a:solidFill>
                      <a:srgbClr val="EAEFFA"/>
                    </a:solidFill>
                  </a:tcPr>
                </a:tc>
                <a:tc>
                  <a:txBody>
                    <a:bodyPr/>
                    <a:lstStyle/>
                    <a:p>
                      <a:r>
                        <a:rPr lang="en-US" altLang="zh-CN" sz="1000" kern="1200" dirty="0" smtClean="0">
                          <a:solidFill>
                            <a:schemeClr val="dk1"/>
                          </a:solidFill>
                          <a:effectLst/>
                          <a:latin typeface="+mn-lt"/>
                          <a:ea typeface="+mn-ea"/>
                          <a:cs typeface="+mn-cs"/>
                        </a:rPr>
                        <a:t>170727009</a:t>
                      </a:r>
                      <a:endParaRPr lang="en-US" altLang="zh-CN" sz="1000" dirty="0" smtClean="0"/>
                    </a:p>
                  </a:txBody>
                  <a:tcPr>
                    <a:solidFill>
                      <a:srgbClr val="EAEFFA"/>
                    </a:solidFill>
                  </a:tcPr>
                </a:tc>
                <a:tc>
                  <a:txBody>
                    <a:bodyPr/>
                    <a:lstStyle/>
                    <a:p>
                      <a:pPr algn="ctr"/>
                      <a:r>
                        <a:rPr lang="en-US" altLang="zh-CN" sz="1000" dirty="0" smtClean="0"/>
                        <a:t>1</a:t>
                      </a:r>
                    </a:p>
                  </a:txBody>
                  <a:tcPr>
                    <a:solidFill>
                      <a:srgbClr val="EAEFFA"/>
                    </a:solidFill>
                  </a:tcPr>
                </a:tc>
                <a:tc vMerge="1">
                  <a:txBody>
                    <a:bodyPr/>
                    <a:lstStyle/>
                    <a:p>
                      <a:pPr algn="ctr"/>
                      <a:endParaRPr lang="en-US" altLang="zh-CN" sz="1000" dirty="0" smtClean="0"/>
                    </a:p>
                  </a:txBody>
                  <a:tcPr>
                    <a:solidFill>
                      <a:srgbClr val="EAEFFA"/>
                    </a:solidFill>
                  </a:tcPr>
                </a:tc>
                <a:extLst>
                  <a:ext uri="{0D108BD9-81ED-4DB2-BD59-A6C34878D82A}">
                    <a16:rowId xmlns:a16="http://schemas.microsoft.com/office/drawing/2014/main" val="462709323"/>
                  </a:ext>
                </a:extLst>
              </a:tr>
              <a:tr h="362854">
                <a:tc rowSpan="2" gridSpan="2">
                  <a:txBody>
                    <a:bodyPr/>
                    <a:lstStyle/>
                    <a:p>
                      <a:pPr algn="ctr"/>
                      <a:endParaRPr lang="en-US" altLang="zh-CN" sz="1000" dirty="0" smtClean="0">
                        <a:solidFill>
                          <a:schemeClr val="tx1"/>
                        </a:solidFill>
                      </a:endParaRPr>
                    </a:p>
                    <a:p>
                      <a:pPr algn="ctr"/>
                      <a:endParaRPr lang="en-US" altLang="zh-CN" sz="1000" dirty="0" smtClean="0">
                        <a:solidFill>
                          <a:schemeClr val="tx1"/>
                        </a:solidFill>
                      </a:endParaRPr>
                    </a:p>
                    <a:p>
                      <a:pPr algn="ctr"/>
                      <a:r>
                        <a:rPr lang="zh-CN" altLang="en-US" sz="1000" dirty="0" smtClean="0">
                          <a:solidFill>
                            <a:schemeClr val="tx1"/>
                          </a:solidFill>
                        </a:rPr>
                        <a:t>刀导向基座</a:t>
                      </a:r>
                      <a:r>
                        <a:rPr lang="zh-CN" altLang="en-US" sz="1000" b="1" dirty="0" smtClean="0">
                          <a:solidFill>
                            <a:srgbClr val="FF0000"/>
                          </a:solidFill>
                        </a:rPr>
                        <a:t>（按配置二选一</a:t>
                      </a:r>
                      <a:r>
                        <a:rPr lang="zh-CN" altLang="en-US" sz="1000" dirty="0" smtClean="0">
                          <a:solidFill>
                            <a:srgbClr val="FF0000"/>
                          </a:solidFill>
                        </a:rPr>
                        <a:t>）</a:t>
                      </a:r>
                      <a:endParaRPr lang="en-US" altLang="zh-CN" sz="1000" dirty="0" smtClean="0">
                        <a:solidFill>
                          <a:srgbClr val="FF0000"/>
                        </a:solidFill>
                      </a:endParaRPr>
                    </a:p>
                  </a:txBody>
                  <a:tcPr>
                    <a:solidFill>
                      <a:srgbClr val="D2DDF5"/>
                    </a:solidFill>
                  </a:tcPr>
                </a:tc>
                <a:tc rowSpan="2" hMerge="1">
                  <a:txBody>
                    <a:bodyPr/>
                    <a:lstStyle/>
                    <a:p>
                      <a:pPr algn="ctr"/>
                      <a:endParaRPr lang="en-US" altLang="zh-CN" sz="1000" dirty="0" smtClean="0">
                        <a:solidFill>
                          <a:srgbClr val="FF0000"/>
                        </a:solidFill>
                      </a:endParaRPr>
                    </a:p>
                  </a:txBody>
                  <a:tcPr>
                    <a:solidFill>
                      <a:srgbClr val="D2DDF5"/>
                    </a:solidFill>
                  </a:tcPr>
                </a:tc>
                <a:tc>
                  <a:txBody>
                    <a:bodyPr/>
                    <a:lstStyle/>
                    <a:p>
                      <a:r>
                        <a:rPr lang="en-US" altLang="zh-CN" sz="1000" kern="1200" dirty="0" smtClean="0">
                          <a:solidFill>
                            <a:schemeClr val="tx1"/>
                          </a:solidFill>
                          <a:effectLst/>
                          <a:latin typeface="微软雅黑" panose="020B0503020204020204" pitchFamily="34" charset="-122"/>
                          <a:ea typeface="微软雅黑" panose="020B0503020204020204" pitchFamily="34" charset="-122"/>
                          <a:cs typeface="+mn-cs"/>
                        </a:rPr>
                        <a:t>171209012</a:t>
                      </a:r>
                      <a:r>
                        <a:rPr lang="zh-CN" altLang="en-US" sz="1000" kern="1200" dirty="0" smtClean="0">
                          <a:solidFill>
                            <a:schemeClr val="tx1"/>
                          </a:solidFill>
                          <a:effectLst/>
                          <a:latin typeface="微软雅黑" panose="020B0503020204020204" pitchFamily="34" charset="-122"/>
                          <a:ea typeface="微软雅黑" panose="020B0503020204020204" pitchFamily="34" charset="-122"/>
                          <a:cs typeface="+mn-cs"/>
                        </a:rPr>
                        <a:t>（正常刀盘加大）</a:t>
                      </a:r>
                      <a:endParaRPr lang="en-US" altLang="zh-CN" sz="1000" dirty="0" smtClean="0">
                        <a:solidFill>
                          <a:schemeClr val="tx1"/>
                        </a:solidFill>
                        <a:latin typeface="微软雅黑" panose="020B0503020204020204" pitchFamily="34" charset="-122"/>
                        <a:ea typeface="微软雅黑" panose="020B0503020204020204" pitchFamily="34" charset="-122"/>
                      </a:endParaRPr>
                    </a:p>
                  </a:txBody>
                  <a:tcPr>
                    <a:solidFill>
                      <a:srgbClr val="D2DDF5"/>
                    </a:solidFill>
                  </a:tcPr>
                </a:tc>
                <a:tc>
                  <a:txBody>
                    <a:bodyPr/>
                    <a:lstStyle/>
                    <a:p>
                      <a:pPr algn="ctr"/>
                      <a:r>
                        <a:rPr lang="en-US" altLang="zh-CN" sz="1000" dirty="0" smtClean="0">
                          <a:solidFill>
                            <a:schemeClr val="tx1"/>
                          </a:solidFill>
                        </a:rPr>
                        <a:t>1</a:t>
                      </a:r>
                    </a:p>
                  </a:txBody>
                  <a:tcPr>
                    <a:solidFill>
                      <a:srgbClr val="D2DDF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000" b="0" i="0" u="none" strike="noStrike" kern="1200" cap="none" spc="0" normalizeH="0" baseline="0" noProof="0" dirty="0" smtClean="0">
                        <a:ln>
                          <a:noFill/>
                        </a:ln>
                        <a:solidFill>
                          <a:schemeClr val="tx1"/>
                        </a:solidFill>
                        <a:effectLst/>
                        <a:uLnTx/>
                        <a:uFillTx/>
                        <a:latin typeface="Arial"/>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chemeClr val="tx1"/>
                          </a:solidFill>
                          <a:effectLst/>
                          <a:uLnTx/>
                          <a:uFillTx/>
                          <a:latin typeface="Arial"/>
                          <a:ea typeface="微软雅黑"/>
                          <a:cs typeface="+mn-cs"/>
                        </a:rPr>
                        <a:t>通用</a:t>
                      </a:r>
                      <a:endParaRPr kumimoji="0" lang="en-US" altLang="zh-CN" sz="1000" b="0" i="0" u="none" strike="noStrike" kern="1200" cap="none" spc="0" normalizeH="0" baseline="0" noProof="0" dirty="0" smtClean="0">
                        <a:ln>
                          <a:noFill/>
                        </a:ln>
                        <a:solidFill>
                          <a:schemeClr val="tx1"/>
                        </a:solidFill>
                        <a:effectLst/>
                        <a:uLnTx/>
                        <a:uFillTx/>
                        <a:latin typeface="Arial"/>
                        <a:ea typeface="微软雅黑"/>
                        <a:cs typeface="+mn-cs"/>
                      </a:endParaRPr>
                    </a:p>
                  </a:txBody>
                  <a:tcPr>
                    <a:solidFill>
                      <a:srgbClr val="D2DDF5"/>
                    </a:solidFill>
                  </a:tcPr>
                </a:tc>
                <a:extLst>
                  <a:ext uri="{0D108BD9-81ED-4DB2-BD59-A6C34878D82A}">
                    <a16:rowId xmlns:a16="http://schemas.microsoft.com/office/drawing/2014/main" val="1382156412"/>
                  </a:ext>
                </a:extLst>
              </a:tr>
              <a:tr h="362854">
                <a:tc gridSpan="2" vMerge="1">
                  <a:txBody>
                    <a:bodyPr/>
                    <a:lstStyle/>
                    <a:p>
                      <a:endParaRPr lang="zh-CN" altLang="en-US"/>
                    </a:p>
                  </a:txBody>
                  <a:tcPr/>
                </a:tc>
                <a:tc hMerge="1" vMerge="1">
                  <a:txBody>
                    <a:bodyPr/>
                    <a:lstStyle/>
                    <a:p>
                      <a:pPr algn="ctr"/>
                      <a:endParaRPr lang="en-US" altLang="zh-CN" sz="1000" dirty="0" smtClean="0">
                        <a:solidFill>
                          <a:srgbClr val="FF0000"/>
                        </a:solidFill>
                      </a:endParaRPr>
                    </a:p>
                  </a:txBody>
                  <a:tcPr>
                    <a:solidFill>
                      <a:srgbClr val="D2DDF5"/>
                    </a:solidFill>
                  </a:tcPr>
                </a:tc>
                <a:tc>
                  <a:txBody>
                    <a:bodyPr/>
                    <a:lstStyle/>
                    <a:p>
                      <a:r>
                        <a:rPr lang="en-US" altLang="zh-CN" sz="1000" kern="1200" dirty="0" smtClean="0">
                          <a:solidFill>
                            <a:schemeClr val="tx1"/>
                          </a:solidFill>
                          <a:effectLst/>
                          <a:latin typeface="微软雅黑" panose="020B0503020204020204" pitchFamily="34" charset="-122"/>
                          <a:ea typeface="微软雅黑" panose="020B0503020204020204" pitchFamily="34" charset="-122"/>
                          <a:cs typeface="+mn-cs"/>
                        </a:rPr>
                        <a:t>171309171</a:t>
                      </a:r>
                    </a:p>
                    <a:p>
                      <a:r>
                        <a:rPr lang="zh-CN" altLang="en-US" sz="1000" kern="1200" dirty="0" smtClean="0">
                          <a:solidFill>
                            <a:schemeClr val="tx1"/>
                          </a:solidFill>
                          <a:effectLst/>
                          <a:latin typeface="微软雅黑" panose="020B0503020204020204" pitchFamily="34" charset="-122"/>
                          <a:ea typeface="微软雅黑" panose="020B0503020204020204" pitchFamily="34" charset="-122"/>
                          <a:cs typeface="+mn-cs"/>
                        </a:rPr>
                        <a:t>（双冷刀盘）</a:t>
                      </a:r>
                      <a:endParaRPr lang="en-US" altLang="zh-CN" sz="1000" dirty="0" smtClean="0">
                        <a:solidFill>
                          <a:schemeClr val="tx1"/>
                        </a:solidFill>
                        <a:latin typeface="微软雅黑" panose="020B0503020204020204" pitchFamily="34" charset="-122"/>
                        <a:ea typeface="微软雅黑" panose="020B0503020204020204" pitchFamily="34" charset="-122"/>
                      </a:endParaRPr>
                    </a:p>
                  </a:txBody>
                  <a:tcPr>
                    <a:solidFill>
                      <a:srgbClr val="D2DDF5"/>
                    </a:solidFill>
                  </a:tcPr>
                </a:tc>
                <a:tc>
                  <a:txBody>
                    <a:bodyPr/>
                    <a:lstStyle/>
                    <a:p>
                      <a:pPr algn="ctr"/>
                      <a:r>
                        <a:rPr lang="en-US" altLang="zh-CN" sz="1000" dirty="0" smtClean="0">
                          <a:solidFill>
                            <a:schemeClr val="tx1"/>
                          </a:solidFill>
                        </a:rPr>
                        <a:t>1</a:t>
                      </a:r>
                    </a:p>
                  </a:txBody>
                  <a:tcPr>
                    <a:solidFill>
                      <a:srgbClr val="D2DDF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chemeClr val="tx1"/>
                          </a:solidFill>
                          <a:effectLst/>
                          <a:uLnTx/>
                          <a:uFillTx/>
                          <a:latin typeface="Arial"/>
                          <a:ea typeface="微软雅黑"/>
                          <a:cs typeface="+mn-cs"/>
                        </a:rPr>
                        <a:t>通用</a:t>
                      </a:r>
                      <a:endParaRPr kumimoji="0" lang="en-US" altLang="zh-CN" sz="1000" b="0" i="0" u="none" strike="noStrike" kern="1200" cap="none" spc="0" normalizeH="0" baseline="0" noProof="0" dirty="0" smtClean="0">
                        <a:ln>
                          <a:noFill/>
                        </a:ln>
                        <a:solidFill>
                          <a:schemeClr val="tx1"/>
                        </a:solidFill>
                        <a:effectLst/>
                        <a:uLnTx/>
                        <a:uFillTx/>
                        <a:latin typeface="Arial"/>
                        <a:ea typeface="微软雅黑"/>
                        <a:cs typeface="+mn-cs"/>
                      </a:endParaRPr>
                    </a:p>
                  </a:txBody>
                  <a:tcPr>
                    <a:solidFill>
                      <a:srgbClr val="D2DDF5"/>
                    </a:solidFill>
                  </a:tcPr>
                </a:tc>
                <a:extLst>
                  <a:ext uri="{0D108BD9-81ED-4DB2-BD59-A6C34878D82A}">
                    <a16:rowId xmlns:a16="http://schemas.microsoft.com/office/drawing/2014/main" val="1713364251"/>
                  </a:ext>
                </a:extLst>
              </a:tr>
            </a:tbl>
          </a:graphicData>
        </a:graphic>
      </p:graphicFrame>
      <p:graphicFrame>
        <p:nvGraphicFramePr>
          <p:cNvPr id="29" name="表格 28"/>
          <p:cNvGraphicFramePr>
            <a:graphicFrameLocks noGrp="1"/>
          </p:cNvGraphicFramePr>
          <p:nvPr>
            <p:extLst>
              <p:ext uri="{D42A27DB-BD31-4B8C-83A1-F6EECF244321}">
                <p14:modId xmlns:p14="http://schemas.microsoft.com/office/powerpoint/2010/main" val="3290664790"/>
              </p:ext>
            </p:extLst>
          </p:nvPr>
        </p:nvGraphicFramePr>
        <p:xfrm>
          <a:off x="8184336" y="1065354"/>
          <a:ext cx="3712091" cy="1737360"/>
        </p:xfrm>
        <a:graphic>
          <a:graphicData uri="http://schemas.openxmlformats.org/drawingml/2006/table">
            <a:tbl>
              <a:tblPr firstRow="1" bandRow="1">
                <a:tableStyleId>{5C22544A-7EE6-4342-B048-85BDC9FD1C3A}</a:tableStyleId>
              </a:tblPr>
              <a:tblGrid>
                <a:gridCol w="614314">
                  <a:extLst>
                    <a:ext uri="{9D8B030D-6E8A-4147-A177-3AD203B41FA5}">
                      <a16:colId xmlns:a16="http://schemas.microsoft.com/office/drawing/2014/main" val="2352375489"/>
                    </a:ext>
                  </a:extLst>
                </a:gridCol>
                <a:gridCol w="614314">
                  <a:extLst>
                    <a:ext uri="{9D8B030D-6E8A-4147-A177-3AD203B41FA5}">
                      <a16:colId xmlns:a16="http://schemas.microsoft.com/office/drawing/2014/main" val="3890503363"/>
                    </a:ext>
                  </a:extLst>
                </a:gridCol>
                <a:gridCol w="894880">
                  <a:extLst>
                    <a:ext uri="{9D8B030D-6E8A-4147-A177-3AD203B41FA5}">
                      <a16:colId xmlns:a16="http://schemas.microsoft.com/office/drawing/2014/main" val="3048493941"/>
                    </a:ext>
                  </a:extLst>
                </a:gridCol>
                <a:gridCol w="451131">
                  <a:extLst>
                    <a:ext uri="{9D8B030D-6E8A-4147-A177-3AD203B41FA5}">
                      <a16:colId xmlns:a16="http://schemas.microsoft.com/office/drawing/2014/main" val="442870006"/>
                    </a:ext>
                  </a:extLst>
                </a:gridCol>
                <a:gridCol w="1137452">
                  <a:extLst>
                    <a:ext uri="{9D8B030D-6E8A-4147-A177-3AD203B41FA5}">
                      <a16:colId xmlns:a16="http://schemas.microsoft.com/office/drawing/2014/main" val="1506563476"/>
                    </a:ext>
                  </a:extLst>
                </a:gridCol>
              </a:tblGrid>
              <a:tr h="194843">
                <a:tc gridSpan="2">
                  <a:txBody>
                    <a:bodyPr/>
                    <a:lstStyle/>
                    <a:p>
                      <a:pPr algn="ctr"/>
                      <a:r>
                        <a:rPr lang="zh-CN" altLang="en-US" sz="1000" dirty="0" smtClean="0"/>
                        <a:t>物料</a:t>
                      </a:r>
                      <a:endParaRPr lang="zh-CN" altLang="en-US" sz="1000" dirty="0"/>
                    </a:p>
                  </a:txBody>
                  <a:tcPr/>
                </a:tc>
                <a:tc hMerge="1">
                  <a:txBody>
                    <a:bodyPr/>
                    <a:lstStyle/>
                    <a:p>
                      <a:endParaRPr lang="zh-CN" altLang="en-US"/>
                    </a:p>
                  </a:txBody>
                  <a:tcPr/>
                </a:tc>
                <a:tc>
                  <a:txBody>
                    <a:bodyPr/>
                    <a:lstStyle/>
                    <a:p>
                      <a:pPr algn="ctr"/>
                      <a:r>
                        <a:rPr lang="en-US" altLang="zh-CN" sz="1000" dirty="0" smtClean="0"/>
                        <a:t>S90</a:t>
                      </a:r>
                      <a:r>
                        <a:rPr lang="zh-CN" altLang="en-US" sz="1000" dirty="0" smtClean="0"/>
                        <a:t>代码</a:t>
                      </a:r>
                      <a:endParaRPr lang="zh-CN" altLang="en-US" sz="1000" dirty="0"/>
                    </a:p>
                  </a:txBody>
                  <a:tcPr/>
                </a:tc>
                <a:tc>
                  <a:txBody>
                    <a:bodyPr/>
                    <a:lstStyle/>
                    <a:p>
                      <a:pPr algn="ctr"/>
                      <a:r>
                        <a:rPr lang="zh-CN" altLang="en-US" sz="1000" dirty="0" smtClean="0"/>
                        <a:t>数量</a:t>
                      </a:r>
                      <a:endParaRPr lang="zh-CN" altLang="en-US" sz="1000" dirty="0"/>
                    </a:p>
                  </a:txBody>
                  <a:tcPr/>
                </a:tc>
                <a:tc>
                  <a:txBody>
                    <a:bodyPr/>
                    <a:lstStyle/>
                    <a:p>
                      <a:pPr algn="ctr"/>
                      <a:r>
                        <a:rPr lang="en-US" altLang="zh-CN" sz="1000" dirty="0" smtClean="0"/>
                        <a:t>S60</a:t>
                      </a:r>
                      <a:r>
                        <a:rPr lang="zh-CN" altLang="en-US" sz="1000" dirty="0" smtClean="0"/>
                        <a:t>代码</a:t>
                      </a:r>
                      <a:endParaRPr lang="zh-CN" altLang="en-US" sz="1000" dirty="0"/>
                    </a:p>
                  </a:txBody>
                  <a:tcPr/>
                </a:tc>
                <a:extLst>
                  <a:ext uri="{0D108BD9-81ED-4DB2-BD59-A6C34878D82A}">
                    <a16:rowId xmlns:a16="http://schemas.microsoft.com/office/drawing/2014/main" val="2865559710"/>
                  </a:ext>
                </a:extLst>
              </a:tr>
              <a:tr h="194843">
                <a:tc rowSpan="3">
                  <a:txBody>
                    <a:bodyPr/>
                    <a:lstStyle/>
                    <a:p>
                      <a:pPr algn="ctr"/>
                      <a:r>
                        <a:rPr lang="zh-CN" altLang="en-US" sz="1000" dirty="0" smtClean="0">
                          <a:solidFill>
                            <a:schemeClr val="tx1"/>
                          </a:solidFill>
                        </a:rPr>
                        <a:t>下刀轨组件</a:t>
                      </a:r>
                      <a:r>
                        <a:rPr lang="zh-CN" altLang="en-US" sz="1000" dirty="0" smtClean="0">
                          <a:solidFill>
                            <a:srgbClr val="FF0000"/>
                          </a:solidFill>
                        </a:rPr>
                        <a:t>（按配置三选一）</a:t>
                      </a:r>
                      <a:endParaRPr lang="en-US" altLang="zh-CN" sz="1000" dirty="0" smtClean="0">
                        <a:solidFill>
                          <a:srgbClr val="FF0000"/>
                        </a:solidFill>
                      </a:endParaRPr>
                    </a:p>
                  </a:txBody>
                  <a:tcPr>
                    <a:solidFill>
                      <a:srgbClr val="D2DDF5"/>
                    </a:solidFill>
                  </a:tcPr>
                </a:tc>
                <a:tc>
                  <a:txBody>
                    <a:bodyPr/>
                    <a:lstStyle/>
                    <a:p>
                      <a:pPr algn="ctr"/>
                      <a:r>
                        <a:rPr lang="en-US" altLang="zh-CN" sz="1000" dirty="0" smtClean="0">
                          <a:solidFill>
                            <a:schemeClr val="tx1"/>
                          </a:solidFill>
                        </a:rPr>
                        <a:t>2.0</a:t>
                      </a:r>
                      <a:r>
                        <a:rPr lang="zh-CN" altLang="en-US" sz="1000" dirty="0" smtClean="0">
                          <a:solidFill>
                            <a:schemeClr val="tx1"/>
                          </a:solidFill>
                        </a:rPr>
                        <a:t>宽</a:t>
                      </a:r>
                      <a:endParaRPr lang="en-US" altLang="zh-CN" sz="1000" dirty="0" smtClean="0">
                        <a:solidFill>
                          <a:schemeClr val="tx1"/>
                        </a:solidFill>
                      </a:endParaRPr>
                    </a:p>
                  </a:txBody>
                  <a:tcPr>
                    <a:solidFill>
                      <a:srgbClr val="D2DDF5"/>
                    </a:solidFill>
                  </a:tcPr>
                </a:tc>
                <a:tc>
                  <a:txBody>
                    <a:bodyPr/>
                    <a:lstStyle/>
                    <a:p>
                      <a:pPr algn="ctr"/>
                      <a:r>
                        <a:rPr lang="en-US" altLang="zh-CN" sz="1000" dirty="0" smtClean="0">
                          <a:solidFill>
                            <a:schemeClr val="tx1"/>
                          </a:solidFill>
                        </a:rPr>
                        <a:t>171301141</a:t>
                      </a:r>
                    </a:p>
                  </a:txBody>
                  <a:tcPr>
                    <a:solidFill>
                      <a:srgbClr val="D2DDF5"/>
                    </a:solidFill>
                  </a:tcPr>
                </a:tc>
                <a:tc>
                  <a:txBody>
                    <a:bodyPr/>
                    <a:lstStyle/>
                    <a:p>
                      <a:pPr algn="ctr"/>
                      <a:r>
                        <a:rPr lang="en-US" altLang="zh-CN" sz="1000" dirty="0" smtClean="0">
                          <a:solidFill>
                            <a:schemeClr val="tx1"/>
                          </a:solidFill>
                        </a:rPr>
                        <a:t>1</a:t>
                      </a:r>
                    </a:p>
                  </a:txBody>
                  <a:tcPr>
                    <a:solidFill>
                      <a:srgbClr val="D2DDF5"/>
                    </a:solidFill>
                  </a:tcPr>
                </a:tc>
                <a:tc rowSpan="3">
                  <a:txBody>
                    <a:bodyPr/>
                    <a:lstStyle/>
                    <a:p>
                      <a:pPr algn="ctr"/>
                      <a:endParaRPr lang="en-US" altLang="zh-CN" sz="1000" dirty="0" smtClean="0">
                        <a:solidFill>
                          <a:schemeClr val="tx1"/>
                        </a:solidFill>
                      </a:endParaRPr>
                    </a:p>
                    <a:p>
                      <a:pPr algn="ctr"/>
                      <a:endParaRPr lang="en-US" altLang="zh-CN" sz="1000" dirty="0" smtClean="0">
                        <a:solidFill>
                          <a:schemeClr val="tx1"/>
                        </a:solidFill>
                      </a:endParaRPr>
                    </a:p>
                    <a:p>
                      <a:pPr algn="ctr"/>
                      <a:r>
                        <a:rPr lang="zh-CN" altLang="en-US" sz="1000" dirty="0" smtClean="0">
                          <a:solidFill>
                            <a:schemeClr val="tx1"/>
                          </a:solidFill>
                        </a:rPr>
                        <a:t>通用</a:t>
                      </a:r>
                      <a:endParaRPr lang="en-US" altLang="zh-CN" sz="1000" dirty="0" smtClean="0">
                        <a:solidFill>
                          <a:schemeClr val="tx1"/>
                        </a:solidFill>
                      </a:endParaRPr>
                    </a:p>
                  </a:txBody>
                  <a:tcPr>
                    <a:solidFill>
                      <a:srgbClr val="D2DDF5"/>
                    </a:solidFill>
                  </a:tcPr>
                </a:tc>
                <a:extLst>
                  <a:ext uri="{0D108BD9-81ED-4DB2-BD59-A6C34878D82A}">
                    <a16:rowId xmlns:a16="http://schemas.microsoft.com/office/drawing/2014/main" val="1102846757"/>
                  </a:ext>
                </a:extLst>
              </a:tr>
              <a:tr h="194843">
                <a:tc vMerge="1">
                  <a:txBody>
                    <a:bodyPr/>
                    <a:lstStyle/>
                    <a:p>
                      <a:pPr algn="ctr"/>
                      <a:endParaRPr lang="en-US" altLang="zh-CN" sz="1000" dirty="0" smtClean="0">
                        <a:solidFill>
                          <a:srgbClr val="FF0000"/>
                        </a:solidFill>
                      </a:endParaRPr>
                    </a:p>
                  </a:txBody>
                  <a:tcPr/>
                </a:tc>
                <a:tc>
                  <a:txBody>
                    <a:bodyPr/>
                    <a:lstStyle/>
                    <a:p>
                      <a:pPr algn="ctr"/>
                      <a:r>
                        <a:rPr lang="en-US" altLang="zh-CN" sz="1000" dirty="0" smtClean="0">
                          <a:solidFill>
                            <a:schemeClr val="tx1"/>
                          </a:solidFill>
                        </a:rPr>
                        <a:t>2.5</a:t>
                      </a:r>
                      <a:r>
                        <a:rPr lang="zh-CN" altLang="en-US" sz="1000" dirty="0" smtClean="0">
                          <a:solidFill>
                            <a:schemeClr val="tx1"/>
                          </a:solidFill>
                        </a:rPr>
                        <a:t>宽</a:t>
                      </a:r>
                      <a:endParaRPr lang="zh-CN" altLang="en-US" sz="1000" dirty="0">
                        <a:solidFill>
                          <a:schemeClr val="tx1"/>
                        </a:solidFill>
                      </a:endParaRPr>
                    </a:p>
                  </a:txBody>
                  <a:tcPr>
                    <a:solidFill>
                      <a:srgbClr val="D2DDF5"/>
                    </a:solidFill>
                  </a:tcPr>
                </a:tc>
                <a:tc>
                  <a:txBody>
                    <a:bodyPr/>
                    <a:lstStyle/>
                    <a:p>
                      <a:pPr algn="ctr"/>
                      <a:r>
                        <a:rPr lang="en-US" altLang="zh-CN" sz="1000" kern="1200" dirty="0" smtClean="0">
                          <a:solidFill>
                            <a:schemeClr val="dk1"/>
                          </a:solidFill>
                          <a:effectLst/>
                          <a:latin typeface="+mn-lt"/>
                          <a:ea typeface="+mn-ea"/>
                          <a:cs typeface="+mn-cs"/>
                        </a:rPr>
                        <a:t>171300256</a:t>
                      </a:r>
                      <a:endParaRPr lang="en-US" altLang="zh-CN" sz="1000" dirty="0" smtClean="0">
                        <a:solidFill>
                          <a:schemeClr val="tx1"/>
                        </a:solidFill>
                      </a:endParaRPr>
                    </a:p>
                  </a:txBody>
                  <a:tcPr>
                    <a:solidFill>
                      <a:srgbClr val="D2DDF5"/>
                    </a:solidFill>
                  </a:tcPr>
                </a:tc>
                <a:tc>
                  <a:txBody>
                    <a:bodyPr/>
                    <a:lstStyle/>
                    <a:p>
                      <a:pPr algn="ctr"/>
                      <a:r>
                        <a:rPr lang="en-US" altLang="zh-CN" sz="1000" dirty="0" smtClean="0">
                          <a:solidFill>
                            <a:schemeClr val="tx1"/>
                          </a:solidFill>
                        </a:rPr>
                        <a:t>1</a:t>
                      </a:r>
                    </a:p>
                  </a:txBody>
                  <a:tcPr>
                    <a:solidFill>
                      <a:srgbClr val="D2DDF5"/>
                    </a:solidFill>
                  </a:tcPr>
                </a:tc>
                <a:tc vMerge="1">
                  <a:txBody>
                    <a:bodyPr/>
                    <a:lstStyle/>
                    <a:p>
                      <a:pPr algn="ctr"/>
                      <a:endParaRPr lang="en-US" altLang="zh-CN" sz="1000" dirty="0" smtClean="0">
                        <a:solidFill>
                          <a:schemeClr val="tx1"/>
                        </a:solidFill>
                      </a:endParaRPr>
                    </a:p>
                  </a:txBody>
                  <a:tcPr>
                    <a:solidFill>
                      <a:srgbClr val="D2DDF5"/>
                    </a:solidFill>
                  </a:tcPr>
                </a:tc>
                <a:extLst>
                  <a:ext uri="{0D108BD9-81ED-4DB2-BD59-A6C34878D82A}">
                    <a16:rowId xmlns:a16="http://schemas.microsoft.com/office/drawing/2014/main" val="2496510283"/>
                  </a:ext>
                </a:extLst>
              </a:tr>
              <a:tr h="272995">
                <a:tc vMerge="1">
                  <a:txBody>
                    <a:bodyPr/>
                    <a:lstStyle/>
                    <a:p>
                      <a:pPr algn="ctr"/>
                      <a:endParaRPr lang="en-US" altLang="zh-CN" sz="1000" dirty="0" smtClean="0">
                        <a:solidFill>
                          <a:srgbClr val="FF0000"/>
                        </a:solidFill>
                      </a:endParaRPr>
                    </a:p>
                  </a:txBody>
                  <a:tcPr/>
                </a:tc>
                <a:tc>
                  <a:txBody>
                    <a:bodyPr/>
                    <a:lstStyle/>
                    <a:p>
                      <a:pPr algn="ctr"/>
                      <a:r>
                        <a:rPr lang="en-US" altLang="zh-CN" sz="1000" dirty="0" smtClean="0">
                          <a:solidFill>
                            <a:schemeClr val="tx1"/>
                          </a:solidFill>
                        </a:rPr>
                        <a:t>3.0</a:t>
                      </a:r>
                      <a:r>
                        <a:rPr lang="zh-CN" altLang="en-US" sz="1000" dirty="0" smtClean="0">
                          <a:solidFill>
                            <a:schemeClr val="tx1"/>
                          </a:solidFill>
                        </a:rPr>
                        <a:t>宽</a:t>
                      </a:r>
                      <a:endParaRPr lang="zh-CN" altLang="en-US" sz="1000" dirty="0">
                        <a:solidFill>
                          <a:schemeClr val="tx1"/>
                        </a:solidFill>
                      </a:endParaRPr>
                    </a:p>
                  </a:txBody>
                  <a:tcPr>
                    <a:solidFill>
                      <a:srgbClr val="D2DDF5"/>
                    </a:solidFill>
                  </a:tcPr>
                </a:tc>
                <a:tc>
                  <a:txBody>
                    <a:bodyPr/>
                    <a:lstStyle/>
                    <a:p>
                      <a:pPr algn="ctr"/>
                      <a:r>
                        <a:rPr lang="en-US" altLang="zh-CN" sz="1000" dirty="0" smtClean="0">
                          <a:solidFill>
                            <a:schemeClr val="tx1"/>
                          </a:solidFill>
                        </a:rPr>
                        <a:t>171300306</a:t>
                      </a:r>
                    </a:p>
                  </a:txBody>
                  <a:tcPr>
                    <a:solidFill>
                      <a:srgbClr val="D2DDF5"/>
                    </a:solidFill>
                  </a:tcPr>
                </a:tc>
                <a:tc>
                  <a:txBody>
                    <a:bodyPr/>
                    <a:lstStyle/>
                    <a:p>
                      <a:pPr algn="ctr"/>
                      <a:r>
                        <a:rPr lang="en-US" altLang="zh-CN" sz="1000" dirty="0" smtClean="0">
                          <a:solidFill>
                            <a:schemeClr val="tx1"/>
                          </a:solidFill>
                        </a:rPr>
                        <a:t>1</a:t>
                      </a:r>
                    </a:p>
                  </a:txBody>
                  <a:tcPr>
                    <a:solidFill>
                      <a:srgbClr val="D2DDF5"/>
                    </a:solidFill>
                  </a:tcPr>
                </a:tc>
                <a:tc vMerge="1">
                  <a:txBody>
                    <a:bodyPr/>
                    <a:lstStyle/>
                    <a:p>
                      <a:pPr algn="ctr"/>
                      <a:endParaRPr lang="en-US" altLang="zh-CN" sz="1000" dirty="0" smtClean="0">
                        <a:solidFill>
                          <a:schemeClr val="tx1"/>
                        </a:solidFill>
                      </a:endParaRPr>
                    </a:p>
                  </a:txBody>
                  <a:tcPr>
                    <a:solidFill>
                      <a:srgbClr val="D2DDF5"/>
                    </a:solidFill>
                  </a:tcPr>
                </a:tc>
                <a:extLst>
                  <a:ext uri="{0D108BD9-81ED-4DB2-BD59-A6C34878D82A}">
                    <a16:rowId xmlns:a16="http://schemas.microsoft.com/office/drawing/2014/main" val="1783427518"/>
                  </a:ext>
                </a:extLst>
              </a:tr>
              <a:tr h="194843">
                <a:tc gridSpan="2">
                  <a:txBody>
                    <a:bodyPr/>
                    <a:lstStyle/>
                    <a:p>
                      <a:pPr algn="ctr"/>
                      <a:r>
                        <a:rPr lang="zh-CN" altLang="en-US" sz="1000" dirty="0" smtClean="0">
                          <a:solidFill>
                            <a:schemeClr val="tx1"/>
                          </a:solidFill>
                        </a:rPr>
                        <a:t>螺旋线</a:t>
                      </a:r>
                      <a:endParaRPr lang="en-US" altLang="zh-CN" sz="1000" dirty="0" smtClean="0">
                        <a:solidFill>
                          <a:schemeClr val="tx1"/>
                        </a:solidFill>
                      </a:endParaRPr>
                    </a:p>
                  </a:txBody>
                  <a:tcPr>
                    <a:solidFill>
                      <a:srgbClr val="EAEFFA"/>
                    </a:solidFill>
                  </a:tcPr>
                </a:tc>
                <a:tc hMerge="1">
                  <a:txBody>
                    <a:bodyPr/>
                    <a:lstStyle/>
                    <a:p>
                      <a:pPr algn="ctr"/>
                      <a:endParaRPr lang="zh-CN" altLang="en-US" sz="1000" dirty="0">
                        <a:solidFill>
                          <a:schemeClr val="tx1"/>
                        </a:solidFill>
                      </a:endParaRPr>
                    </a:p>
                  </a:txBody>
                  <a:tcPr>
                    <a:solidFill>
                      <a:srgbClr val="EAEFFA"/>
                    </a:solidFill>
                  </a:tcPr>
                </a:tc>
                <a:tc>
                  <a:txBody>
                    <a:bodyPr/>
                    <a:lstStyle/>
                    <a:p>
                      <a:pPr algn="ctr"/>
                      <a:r>
                        <a:rPr lang="en-US" altLang="zh-CN" sz="1000" dirty="0" smtClean="0">
                          <a:solidFill>
                            <a:schemeClr val="tx1"/>
                          </a:solidFill>
                        </a:rPr>
                        <a:t>171360001</a:t>
                      </a:r>
                    </a:p>
                  </a:txBody>
                  <a:tcPr>
                    <a:solidFill>
                      <a:srgbClr val="EAEFFA"/>
                    </a:solidFill>
                  </a:tcPr>
                </a:tc>
                <a:tc>
                  <a:txBody>
                    <a:bodyPr/>
                    <a:lstStyle/>
                    <a:p>
                      <a:pPr algn="ctr"/>
                      <a:r>
                        <a:rPr lang="en-US" altLang="zh-CN" sz="1000" dirty="0" smtClean="0">
                          <a:solidFill>
                            <a:schemeClr val="tx1"/>
                          </a:solidFill>
                        </a:rPr>
                        <a:t>1</a:t>
                      </a:r>
                    </a:p>
                  </a:txBody>
                  <a:tcPr>
                    <a:solidFill>
                      <a:srgbClr val="EAEFFA"/>
                    </a:solidFill>
                  </a:tcPr>
                </a:tc>
                <a:tc>
                  <a:txBody>
                    <a:bodyPr/>
                    <a:lstStyle/>
                    <a:p>
                      <a:pPr algn="ctr"/>
                      <a:r>
                        <a:rPr lang="en-US" altLang="zh-CN" sz="1000" smtClean="0">
                          <a:solidFill>
                            <a:schemeClr val="tx1"/>
                          </a:solidFill>
                        </a:rPr>
                        <a:t>171360002</a:t>
                      </a:r>
                      <a:endParaRPr lang="en-US" altLang="zh-CN" sz="1000" dirty="0" smtClean="0">
                        <a:solidFill>
                          <a:schemeClr val="tx1"/>
                        </a:solidFill>
                      </a:endParaRPr>
                    </a:p>
                  </a:txBody>
                  <a:tcPr>
                    <a:solidFill>
                      <a:srgbClr val="EAEFFA"/>
                    </a:solidFill>
                  </a:tcPr>
                </a:tc>
                <a:extLst>
                  <a:ext uri="{0D108BD9-81ED-4DB2-BD59-A6C34878D82A}">
                    <a16:rowId xmlns:a16="http://schemas.microsoft.com/office/drawing/2014/main" val="2973730182"/>
                  </a:ext>
                </a:extLst>
              </a:tr>
              <a:tr h="290327">
                <a:tc>
                  <a:txBody>
                    <a:bodyPr/>
                    <a:lstStyle/>
                    <a:p>
                      <a:pPr algn="ctr"/>
                      <a:r>
                        <a:rPr lang="zh-CN" altLang="en-US" sz="1000" dirty="0" smtClean="0"/>
                        <a:t>缓冲器</a:t>
                      </a:r>
                      <a:endParaRPr lang="en-US" altLang="zh-CN" sz="1000" dirty="0" smtClean="0"/>
                    </a:p>
                  </a:txBody>
                  <a:tcPr>
                    <a:solidFill>
                      <a:srgbClr val="D2DDF5"/>
                    </a:solidFill>
                  </a:tcPr>
                </a:tc>
                <a:tc>
                  <a:txBody>
                    <a:bodyPr/>
                    <a:lstStyle/>
                    <a:p>
                      <a:r>
                        <a:rPr lang="en-US" altLang="zh-CN" sz="1000" kern="1200" dirty="0" smtClean="0">
                          <a:solidFill>
                            <a:schemeClr val="dk1"/>
                          </a:solidFill>
                          <a:effectLst/>
                          <a:latin typeface="+mn-lt"/>
                          <a:ea typeface="+mn-ea"/>
                          <a:cs typeface="+mn-cs"/>
                        </a:rPr>
                        <a:t>170722001</a:t>
                      </a:r>
                      <a:endParaRPr lang="en-US" altLang="zh-CN" sz="1000" dirty="0" smtClean="0"/>
                    </a:p>
                  </a:txBody>
                  <a:tcPr>
                    <a:solidFill>
                      <a:srgbClr val="D2DDF5"/>
                    </a:solidFill>
                  </a:tcPr>
                </a:tc>
                <a:tc>
                  <a:txBody>
                    <a:bodyPr/>
                    <a:lstStyle/>
                    <a:p>
                      <a:pPr algn="ctr"/>
                      <a:r>
                        <a:rPr lang="en-US" altLang="zh-CN" sz="1000" dirty="0" smtClean="0"/>
                        <a:t>2</a:t>
                      </a:r>
                    </a:p>
                  </a:txBody>
                  <a:tcPr>
                    <a:solidFill>
                      <a:srgbClr val="D2DDF5"/>
                    </a:solidFill>
                  </a:tcPr>
                </a:tc>
                <a:tc>
                  <a:txBody>
                    <a:bodyPr/>
                    <a:lstStyle/>
                    <a:p>
                      <a:pPr algn="ctr"/>
                      <a:r>
                        <a:rPr lang="zh-CN" altLang="en-US" sz="1000" dirty="0" smtClean="0"/>
                        <a:t>通用</a:t>
                      </a:r>
                      <a:endParaRPr lang="en-US" altLang="zh-CN" sz="1000" dirty="0" smtClean="0"/>
                    </a:p>
                  </a:txBody>
                  <a:tcPr>
                    <a:solidFill>
                      <a:srgbClr val="D2DDF5"/>
                    </a:solidFill>
                  </a:tcPr>
                </a:tc>
                <a:tc>
                  <a:txBody>
                    <a:bodyPr/>
                    <a:lstStyle/>
                    <a:p>
                      <a:pPr algn="ctr"/>
                      <a:r>
                        <a:rPr lang="zh-CN" altLang="en-US" sz="1000" dirty="0" smtClean="0"/>
                        <a:t>缓冲器</a:t>
                      </a:r>
                      <a:endParaRPr lang="en-US" altLang="zh-CN" sz="1000" dirty="0" smtClean="0"/>
                    </a:p>
                  </a:txBody>
                  <a:tcPr>
                    <a:solidFill>
                      <a:srgbClr val="D2DDF5"/>
                    </a:solidFill>
                  </a:tcPr>
                </a:tc>
                <a:extLst>
                  <a:ext uri="{0D108BD9-81ED-4DB2-BD59-A6C34878D82A}">
                    <a16:rowId xmlns:a16="http://schemas.microsoft.com/office/drawing/2014/main" val="1178795262"/>
                  </a:ext>
                </a:extLst>
              </a:tr>
            </a:tbl>
          </a:graphicData>
        </a:graphic>
      </p:graphicFrame>
    </p:spTree>
    <p:custDataLst>
      <p:tags r:id="rId1"/>
    </p:custDataLst>
    <p:extLst>
      <p:ext uri="{BB962C8B-B14F-4D97-AF65-F5344CB8AC3E}">
        <p14:creationId xmlns:p14="http://schemas.microsoft.com/office/powerpoint/2010/main" val="30433963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36123" y="565265"/>
            <a:ext cx="3400290" cy="523220"/>
          </a:xfrm>
          <a:prstGeom prst="rect">
            <a:avLst/>
          </a:prstGeom>
          <a:noFill/>
        </p:spPr>
        <p:txBody>
          <a:bodyPr wrap="none" rtlCol="0">
            <a:spAutoFit/>
          </a:bodyPr>
          <a:lstStyle/>
          <a:p>
            <a:r>
              <a:rPr lang="en-US" altLang="zh-CN" sz="2800" b="1" dirty="0" smtClean="0"/>
              <a:t>1600H</a:t>
            </a:r>
            <a:r>
              <a:rPr lang="zh-CN" altLang="en-US" sz="2800" b="1" dirty="0" smtClean="0"/>
              <a:t>（</a:t>
            </a:r>
            <a:r>
              <a:rPr lang="zh-CN" altLang="en-US" sz="2800" b="1" dirty="0"/>
              <a:t>维护</a:t>
            </a:r>
            <a:r>
              <a:rPr lang="zh-CN" altLang="en-US" sz="2800" b="1" dirty="0" smtClean="0"/>
              <a:t>保养）</a:t>
            </a:r>
            <a:endParaRPr lang="zh-CN" altLang="en-US" sz="2800" b="1" dirty="0"/>
          </a:p>
        </p:txBody>
      </p:sp>
      <p:sp>
        <p:nvSpPr>
          <p:cNvPr id="4" name="文本框 3"/>
          <p:cNvSpPr txBox="1"/>
          <p:nvPr/>
        </p:nvSpPr>
        <p:spPr>
          <a:xfrm>
            <a:off x="7301680" y="678914"/>
            <a:ext cx="1107996" cy="369332"/>
          </a:xfrm>
          <a:prstGeom prst="rect">
            <a:avLst/>
          </a:prstGeom>
          <a:noFill/>
        </p:spPr>
        <p:txBody>
          <a:bodyPr wrap="none" rtlCol="0">
            <a:spAutoFit/>
          </a:bodyPr>
          <a:lstStyle/>
          <a:p>
            <a:r>
              <a:rPr lang="zh-CN" altLang="en-US" b="1" dirty="0" smtClean="0"/>
              <a:t>操作说明</a:t>
            </a:r>
            <a:endParaRPr lang="zh-CN" altLang="en-US" b="1" dirty="0"/>
          </a:p>
        </p:txBody>
      </p:sp>
      <p:sp>
        <p:nvSpPr>
          <p:cNvPr id="11" name="文本框 10"/>
          <p:cNvSpPr txBox="1"/>
          <p:nvPr/>
        </p:nvSpPr>
        <p:spPr>
          <a:xfrm>
            <a:off x="548943" y="4070029"/>
            <a:ext cx="3428808" cy="769441"/>
          </a:xfrm>
          <a:prstGeom prst="rect">
            <a:avLst/>
          </a:prstGeom>
          <a:noFill/>
        </p:spPr>
        <p:txBody>
          <a:bodyPr wrap="square" rtlCol="0">
            <a:spAutoFit/>
          </a:bodyPr>
          <a:lstStyle/>
          <a:p>
            <a:r>
              <a:rPr lang="en-US" altLang="zh-CN" sz="1100" b="1" dirty="0" smtClean="0"/>
              <a:t>1.</a:t>
            </a:r>
            <a:r>
              <a:rPr lang="zh-CN" altLang="en-US" sz="1100" b="1" dirty="0"/>
              <a:t>刀</a:t>
            </a:r>
            <a:r>
              <a:rPr lang="zh-CN" altLang="en-US" sz="1100" b="1" dirty="0" smtClean="0"/>
              <a:t>驱动检查保养：</a:t>
            </a:r>
            <a:endParaRPr lang="en-US" altLang="zh-CN" sz="1100" b="1" dirty="0" smtClean="0"/>
          </a:p>
          <a:p>
            <a:r>
              <a:rPr lang="en-US" altLang="zh-CN" sz="1100" dirty="0" smtClean="0"/>
              <a:t>1.</a:t>
            </a:r>
            <a:r>
              <a:rPr lang="zh-CN" altLang="en-US" sz="1100" dirty="0" smtClean="0"/>
              <a:t>转动刀盘一圈检查刀背与锥轮距离差值小于</a:t>
            </a:r>
            <a:r>
              <a:rPr lang="en-US" altLang="zh-CN" sz="1100" dirty="0" smtClean="0"/>
              <a:t>0.1mm</a:t>
            </a:r>
            <a:r>
              <a:rPr lang="zh-CN" altLang="en-US" sz="1100" dirty="0" smtClean="0"/>
              <a:t>  </a:t>
            </a:r>
            <a:r>
              <a:rPr lang="en-US" altLang="zh-CN" sz="1100" dirty="0" smtClean="0"/>
              <a:t>2.</a:t>
            </a:r>
            <a:r>
              <a:rPr lang="zh-CN" altLang="en-US" sz="1100" dirty="0" smtClean="0"/>
              <a:t>拆下刀片检查固刀杆晃动量小于</a:t>
            </a:r>
            <a:r>
              <a:rPr lang="en-US" altLang="zh-CN" sz="1100" dirty="0" smtClean="0"/>
              <a:t>1mm</a:t>
            </a:r>
          </a:p>
          <a:p>
            <a:r>
              <a:rPr lang="en-US" altLang="zh-CN" sz="1100" dirty="0" smtClean="0"/>
              <a:t>3.</a:t>
            </a:r>
            <a:r>
              <a:rPr lang="zh-CN" altLang="en-US" sz="1100" dirty="0" smtClean="0"/>
              <a:t>以上两条无法满足更换刀驱动、固定导块、导座</a:t>
            </a:r>
            <a:endParaRPr lang="en-US" altLang="zh-CN" sz="1100" dirty="0" smtClean="0"/>
          </a:p>
        </p:txBody>
      </p:sp>
      <p:sp>
        <p:nvSpPr>
          <p:cNvPr id="15" name="文本框 14"/>
          <p:cNvSpPr txBox="1"/>
          <p:nvPr/>
        </p:nvSpPr>
        <p:spPr>
          <a:xfrm>
            <a:off x="6472903" y="4070029"/>
            <a:ext cx="4039684" cy="938719"/>
          </a:xfrm>
          <a:prstGeom prst="rect">
            <a:avLst/>
          </a:prstGeom>
          <a:noFill/>
        </p:spPr>
        <p:txBody>
          <a:bodyPr wrap="square" rtlCol="0">
            <a:spAutoFit/>
          </a:bodyPr>
          <a:lstStyle/>
          <a:p>
            <a:r>
              <a:rPr lang="en-US" altLang="zh-CN" sz="1100" b="1" dirty="0"/>
              <a:t>2</a:t>
            </a:r>
            <a:r>
              <a:rPr lang="en-US" altLang="zh-CN" sz="1100" b="1" dirty="0" smtClean="0"/>
              <a:t>.</a:t>
            </a:r>
            <a:r>
              <a:rPr lang="zh-CN" altLang="en-US" sz="1100" b="1" dirty="0" smtClean="0"/>
              <a:t>鬃毛砖检查更换：</a:t>
            </a:r>
            <a:endParaRPr lang="en-US" altLang="zh-CN" sz="1100" b="1" dirty="0" smtClean="0"/>
          </a:p>
          <a:p>
            <a:r>
              <a:rPr lang="en-US" altLang="zh-CN" sz="1100" dirty="0" smtClean="0"/>
              <a:t>1.</a:t>
            </a:r>
            <a:r>
              <a:rPr lang="zh-CN" altLang="en-US" sz="1100" dirty="0" smtClean="0"/>
              <a:t>单块鬃毛砖损坏超过</a:t>
            </a:r>
            <a:r>
              <a:rPr lang="en-US" altLang="zh-CN" sz="1100" dirty="0" smtClean="0"/>
              <a:t>1/3</a:t>
            </a:r>
            <a:r>
              <a:rPr lang="zh-CN" altLang="en-US" sz="1100" dirty="0" smtClean="0"/>
              <a:t>建议更换</a:t>
            </a:r>
            <a:endParaRPr lang="en-US" altLang="zh-CN" sz="1100" dirty="0" smtClean="0"/>
          </a:p>
          <a:p>
            <a:r>
              <a:rPr lang="en-US" altLang="zh-CN" sz="1100" dirty="0" smtClean="0"/>
              <a:t>2.</a:t>
            </a:r>
            <a:r>
              <a:rPr lang="zh-CN" altLang="en-US" sz="1100" dirty="0" smtClean="0"/>
              <a:t>更换时需要拆开两边挡边与板条</a:t>
            </a:r>
            <a:endParaRPr lang="en-US" altLang="zh-CN" sz="1100" dirty="0" smtClean="0"/>
          </a:p>
          <a:p>
            <a:r>
              <a:rPr lang="en-US" altLang="zh-CN" sz="1100" dirty="0" smtClean="0"/>
              <a:t>3.</a:t>
            </a:r>
            <a:r>
              <a:rPr lang="zh-CN" altLang="en-US" sz="1100" dirty="0" smtClean="0"/>
              <a:t>更换完成后检查所有板条螺钉有无松动，鬃毛砖挡边弹簧需要抵住鬃毛砖，安装挡边后使用玻璃胶密封好</a:t>
            </a:r>
            <a:endParaRPr lang="en-US" altLang="zh-CN" sz="1100" dirty="0" smtClean="0"/>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533" y="2388801"/>
            <a:ext cx="1617344" cy="1663079"/>
          </a:xfrm>
          <a:prstGeom prst="rect">
            <a:avLst/>
          </a:prstGeom>
        </p:spPr>
      </p:pic>
      <p:cxnSp>
        <p:nvCxnSpPr>
          <p:cNvPr id="9" name="直接连接符 8"/>
          <p:cNvCxnSpPr/>
          <p:nvPr/>
        </p:nvCxnSpPr>
        <p:spPr>
          <a:xfrm>
            <a:off x="1704109" y="3441469"/>
            <a:ext cx="972589" cy="31357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774766" y="3198717"/>
            <a:ext cx="922713" cy="14631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2652279" y="3271874"/>
            <a:ext cx="1471352" cy="338554"/>
          </a:xfrm>
          <a:prstGeom prst="rect">
            <a:avLst/>
          </a:prstGeom>
          <a:noFill/>
          <a:ln>
            <a:solidFill>
              <a:srgbClr val="FF0000"/>
            </a:solidFill>
            <a:prstDash val="sysDash"/>
          </a:ln>
        </p:spPr>
        <p:txBody>
          <a:bodyPr wrap="square" rtlCol="0">
            <a:spAutoFit/>
          </a:bodyPr>
          <a:lstStyle/>
          <a:p>
            <a:r>
              <a:rPr lang="zh-CN" altLang="en-US" sz="800" dirty="0" smtClean="0"/>
              <a:t>刀背与后轮间隙小于</a:t>
            </a:r>
            <a:r>
              <a:rPr lang="en-US" altLang="zh-CN" sz="800" dirty="0" smtClean="0"/>
              <a:t>0.2mm</a:t>
            </a:r>
            <a:r>
              <a:rPr lang="zh-CN" altLang="en-US" sz="800" dirty="0" smtClean="0"/>
              <a:t>且相对角度差值不超</a:t>
            </a:r>
            <a:r>
              <a:rPr lang="en-US" altLang="zh-CN" sz="800" dirty="0" smtClean="0"/>
              <a:t>0.1mm</a:t>
            </a:r>
            <a:endParaRPr lang="zh-CN" altLang="en-US" sz="800" dirty="0"/>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749965" y="2115044"/>
            <a:ext cx="1659774" cy="2213897"/>
          </a:xfrm>
          <a:prstGeom prst="rect">
            <a:avLst/>
          </a:prstGeom>
        </p:spPr>
      </p:pic>
    </p:spTree>
    <p:custDataLst>
      <p:tags r:id="rId1"/>
    </p:custDataLst>
    <p:extLst>
      <p:ext uri="{BB962C8B-B14F-4D97-AF65-F5344CB8AC3E}">
        <p14:creationId xmlns:p14="http://schemas.microsoft.com/office/powerpoint/2010/main" val="9227430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36123" y="565265"/>
            <a:ext cx="3400290" cy="523220"/>
          </a:xfrm>
          <a:prstGeom prst="rect">
            <a:avLst/>
          </a:prstGeom>
          <a:noFill/>
        </p:spPr>
        <p:txBody>
          <a:bodyPr wrap="none" rtlCol="0">
            <a:spAutoFit/>
          </a:bodyPr>
          <a:lstStyle/>
          <a:p>
            <a:r>
              <a:rPr lang="en-US" altLang="zh-CN" sz="2800" b="1" dirty="0" smtClean="0"/>
              <a:t>1600H</a:t>
            </a:r>
            <a:r>
              <a:rPr lang="zh-CN" altLang="en-US" sz="2800" b="1" dirty="0" smtClean="0"/>
              <a:t>（</a:t>
            </a:r>
            <a:r>
              <a:rPr lang="zh-CN" altLang="en-US" sz="2800" b="1" dirty="0"/>
              <a:t>维护</a:t>
            </a:r>
            <a:r>
              <a:rPr lang="zh-CN" altLang="en-US" sz="2800" b="1" dirty="0" smtClean="0"/>
              <a:t>保养）</a:t>
            </a:r>
            <a:endParaRPr lang="zh-CN" altLang="en-US" sz="2800" b="1" dirty="0"/>
          </a:p>
        </p:txBody>
      </p:sp>
      <p:sp>
        <p:nvSpPr>
          <p:cNvPr id="3" name="文本框 2"/>
          <p:cNvSpPr txBox="1"/>
          <p:nvPr/>
        </p:nvSpPr>
        <p:spPr>
          <a:xfrm>
            <a:off x="5636413" y="903819"/>
            <a:ext cx="1107996" cy="369332"/>
          </a:xfrm>
          <a:prstGeom prst="rect">
            <a:avLst/>
          </a:prstGeom>
          <a:noFill/>
        </p:spPr>
        <p:txBody>
          <a:bodyPr wrap="none" rtlCol="0">
            <a:spAutoFit/>
          </a:bodyPr>
          <a:lstStyle/>
          <a:p>
            <a:r>
              <a:rPr lang="zh-CN" altLang="en-US" b="1" dirty="0" smtClean="0"/>
              <a:t>操作说明</a:t>
            </a:r>
            <a:endParaRPr lang="zh-CN" altLang="en-US" b="1" dirty="0"/>
          </a:p>
        </p:txBody>
      </p:sp>
      <p:sp>
        <p:nvSpPr>
          <p:cNvPr id="5" name="文本框 4"/>
          <p:cNvSpPr txBox="1"/>
          <p:nvPr/>
        </p:nvSpPr>
        <p:spPr>
          <a:xfrm>
            <a:off x="704706" y="5635055"/>
            <a:ext cx="2936268" cy="600164"/>
          </a:xfrm>
          <a:prstGeom prst="rect">
            <a:avLst/>
          </a:prstGeom>
          <a:noFill/>
        </p:spPr>
        <p:txBody>
          <a:bodyPr wrap="square" rtlCol="0">
            <a:spAutoFit/>
          </a:bodyPr>
          <a:lstStyle/>
          <a:p>
            <a:r>
              <a:rPr lang="en-US" altLang="zh-CN" sz="1100" b="1" dirty="0" smtClean="0"/>
              <a:t>5.</a:t>
            </a:r>
            <a:r>
              <a:rPr lang="zh-CN" altLang="en-US" sz="1100" b="1" dirty="0"/>
              <a:t>裁</a:t>
            </a:r>
            <a:r>
              <a:rPr lang="zh-CN" altLang="en-US" sz="1100" b="1" dirty="0" smtClean="0"/>
              <a:t>头皮带更换保养：</a:t>
            </a:r>
            <a:endParaRPr lang="en-US" altLang="zh-CN" sz="1100" b="1" dirty="0" smtClean="0"/>
          </a:p>
          <a:p>
            <a:r>
              <a:rPr lang="zh-CN" altLang="en-US" sz="1100" dirty="0" smtClean="0"/>
              <a:t>皮带出现裂纹齿形间隙变大及时更换，涨紧轮做好记号按原位置更换即可</a:t>
            </a:r>
            <a:endParaRPr lang="en-US" altLang="zh-CN" sz="1100" dirty="0" smtClean="0"/>
          </a:p>
        </p:txBody>
      </p:sp>
      <p:sp>
        <p:nvSpPr>
          <p:cNvPr id="6" name="文本框 5"/>
          <p:cNvSpPr txBox="1"/>
          <p:nvPr/>
        </p:nvSpPr>
        <p:spPr>
          <a:xfrm>
            <a:off x="6495308" y="5635055"/>
            <a:ext cx="4984568" cy="430887"/>
          </a:xfrm>
          <a:prstGeom prst="rect">
            <a:avLst/>
          </a:prstGeom>
          <a:noFill/>
        </p:spPr>
        <p:txBody>
          <a:bodyPr wrap="square" rtlCol="0">
            <a:spAutoFit/>
          </a:bodyPr>
          <a:lstStyle/>
          <a:p>
            <a:r>
              <a:rPr lang="en-US" altLang="zh-CN" sz="1100" b="1" dirty="0" smtClean="0"/>
              <a:t>6.</a:t>
            </a:r>
            <a:r>
              <a:rPr lang="zh-CN" altLang="en-US" sz="1100" b="1" dirty="0" smtClean="0"/>
              <a:t>刀导向基座更换：</a:t>
            </a:r>
            <a:endParaRPr lang="en-US" altLang="zh-CN" sz="1100" b="1" dirty="0" smtClean="0"/>
          </a:p>
          <a:p>
            <a:r>
              <a:rPr lang="zh-CN" altLang="en-US" sz="1100" dirty="0" smtClean="0"/>
              <a:t>（刀导向基座加大</a:t>
            </a:r>
            <a:r>
              <a:rPr lang="en-US" altLang="zh-CN" sz="1100" dirty="0" smtClean="0"/>
              <a:t>5.5mm</a:t>
            </a:r>
            <a:r>
              <a:rPr lang="zh-CN" altLang="en-US" sz="1100" dirty="0" smtClean="0"/>
              <a:t>）</a:t>
            </a:r>
            <a:r>
              <a:rPr lang="zh-CN" altLang="en-US" sz="1100" dirty="0" smtClean="0"/>
              <a:t>观察间隙增大及时更换底座</a:t>
            </a:r>
            <a:endParaRPr lang="en-US" altLang="zh-CN" sz="1100" dirty="0" smtClean="0"/>
          </a:p>
        </p:txBody>
      </p:sp>
      <p:sp>
        <p:nvSpPr>
          <p:cNvPr id="10" name="文本框 9"/>
          <p:cNvSpPr txBox="1"/>
          <p:nvPr/>
        </p:nvSpPr>
        <p:spPr>
          <a:xfrm>
            <a:off x="704706" y="2893805"/>
            <a:ext cx="3428809" cy="938719"/>
          </a:xfrm>
          <a:prstGeom prst="rect">
            <a:avLst/>
          </a:prstGeom>
          <a:noFill/>
        </p:spPr>
        <p:txBody>
          <a:bodyPr wrap="square" rtlCol="0">
            <a:spAutoFit/>
          </a:bodyPr>
          <a:lstStyle/>
          <a:p>
            <a:r>
              <a:rPr lang="en-US" altLang="zh-CN" sz="1100" b="1" dirty="0" smtClean="0"/>
              <a:t>3.</a:t>
            </a:r>
            <a:r>
              <a:rPr lang="zh-CN" altLang="en-US" sz="1100" b="1" dirty="0" smtClean="0"/>
              <a:t>防前倾结构轴承更换保养：</a:t>
            </a:r>
            <a:endParaRPr lang="en-US" altLang="zh-CN" sz="1100" b="1" dirty="0" smtClean="0"/>
          </a:p>
          <a:p>
            <a:r>
              <a:rPr lang="zh-CN" altLang="en-US" sz="1100" dirty="0" smtClean="0"/>
              <a:t>下刀驱动检查刀片与防前倾滚轮间隙</a:t>
            </a:r>
            <a:r>
              <a:rPr lang="en-US" altLang="zh-CN" sz="1100" dirty="0" smtClean="0"/>
              <a:t>0.05-0.1mm</a:t>
            </a:r>
            <a:r>
              <a:rPr lang="zh-CN" altLang="en-US" sz="1100" dirty="0" smtClean="0"/>
              <a:t>，防前倾滚轮表面光滑轴承转动正常无摇晃为正常状态，不达标准更换轴承与销轴（轴承在装配需要加</a:t>
            </a:r>
            <a:r>
              <a:rPr lang="zh-CN" altLang="en-US" sz="1100" b="1" dirty="0" smtClean="0"/>
              <a:t>润滑脂</a:t>
            </a:r>
            <a:r>
              <a:rPr lang="zh-CN" altLang="en-US" sz="1100" dirty="0" smtClean="0"/>
              <a:t>）</a:t>
            </a:r>
            <a:endParaRPr lang="en-US" altLang="zh-CN" sz="1100" dirty="0" smtClean="0"/>
          </a:p>
          <a:p>
            <a:endParaRPr lang="zh-CN" altLang="en-US" sz="1100" dirty="0"/>
          </a:p>
        </p:txBody>
      </p:sp>
      <p:sp>
        <p:nvSpPr>
          <p:cNvPr id="11" name="文本框 10"/>
          <p:cNvSpPr txBox="1"/>
          <p:nvPr/>
        </p:nvSpPr>
        <p:spPr>
          <a:xfrm>
            <a:off x="6495308" y="2893805"/>
            <a:ext cx="3260466" cy="600164"/>
          </a:xfrm>
          <a:prstGeom prst="rect">
            <a:avLst/>
          </a:prstGeom>
          <a:noFill/>
        </p:spPr>
        <p:txBody>
          <a:bodyPr wrap="square" rtlCol="0">
            <a:spAutoFit/>
          </a:bodyPr>
          <a:lstStyle/>
          <a:p>
            <a:r>
              <a:rPr lang="en-US" altLang="zh-CN" sz="1100" b="1" dirty="0"/>
              <a:t>4</a:t>
            </a:r>
            <a:r>
              <a:rPr lang="en-US" altLang="zh-CN" sz="1100" b="1" dirty="0" smtClean="0"/>
              <a:t>.</a:t>
            </a:r>
            <a:r>
              <a:rPr lang="zh-CN" altLang="en-US" sz="1100" b="1" dirty="0"/>
              <a:t>裁</a:t>
            </a:r>
            <a:r>
              <a:rPr lang="zh-CN" altLang="en-US" sz="1100" b="1" dirty="0" smtClean="0"/>
              <a:t>头皮带轮更换保养：</a:t>
            </a:r>
            <a:endParaRPr lang="en-US" altLang="zh-CN" sz="1100" b="1" dirty="0" smtClean="0"/>
          </a:p>
          <a:p>
            <a:r>
              <a:rPr lang="zh-CN" altLang="en-US" sz="1100" dirty="0" smtClean="0"/>
              <a:t>拆下皮带检查皮带轮齿形磨损后或者带轮有晃动时进行更换</a:t>
            </a:r>
            <a:endParaRPr lang="en-US" altLang="zh-CN" sz="1100" dirty="0" smtClean="0"/>
          </a:p>
        </p:txBody>
      </p:sp>
      <p:grpSp>
        <p:nvGrpSpPr>
          <p:cNvPr id="22" name="组合 21"/>
          <p:cNvGrpSpPr/>
          <p:nvPr/>
        </p:nvGrpSpPr>
        <p:grpSpPr>
          <a:xfrm>
            <a:off x="828629" y="1433440"/>
            <a:ext cx="3321511" cy="1457576"/>
            <a:chOff x="828629" y="1433440"/>
            <a:chExt cx="3321511" cy="1457576"/>
          </a:xfrm>
        </p:grpSpPr>
        <p:pic>
          <p:nvPicPr>
            <p:cNvPr id="12" name="图片 11"/>
            <p:cNvPicPr>
              <a:picLocks noChangeAspect="1"/>
            </p:cNvPicPr>
            <p:nvPr/>
          </p:nvPicPr>
          <p:blipFill>
            <a:blip r:embed="rId3"/>
            <a:stretch>
              <a:fillRect/>
            </a:stretch>
          </p:blipFill>
          <p:spPr>
            <a:xfrm>
              <a:off x="828629" y="1433440"/>
              <a:ext cx="2197204" cy="1457576"/>
            </a:xfrm>
            <a:prstGeom prst="rect">
              <a:avLst/>
            </a:prstGeom>
          </p:spPr>
        </p:pic>
        <p:cxnSp>
          <p:nvCxnSpPr>
            <p:cNvPr id="14" name="直接连接符 13"/>
            <p:cNvCxnSpPr/>
            <p:nvPr/>
          </p:nvCxnSpPr>
          <p:spPr>
            <a:xfrm flipV="1">
              <a:off x="1354975" y="1532550"/>
              <a:ext cx="1767499" cy="8698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471353" y="2333324"/>
              <a:ext cx="1678403" cy="1018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776846" y="1859742"/>
              <a:ext cx="1373294" cy="215444"/>
            </a:xfrm>
            <a:prstGeom prst="rect">
              <a:avLst/>
            </a:prstGeom>
            <a:noFill/>
            <a:ln>
              <a:solidFill>
                <a:srgbClr val="FF0000"/>
              </a:solidFill>
              <a:prstDash val="sysDash"/>
            </a:ln>
          </p:spPr>
          <p:txBody>
            <a:bodyPr wrap="square" rtlCol="0">
              <a:spAutoFit/>
            </a:bodyPr>
            <a:lstStyle/>
            <a:p>
              <a:r>
                <a:rPr lang="zh-CN" altLang="en-US" sz="800" dirty="0" smtClean="0"/>
                <a:t>滚轮与刀片距离</a:t>
              </a:r>
              <a:r>
                <a:rPr lang="en-US" altLang="zh-CN" sz="800" dirty="0" smtClean="0"/>
                <a:t>0.05-0.10</a:t>
              </a:r>
              <a:endParaRPr lang="zh-CN" altLang="en-US" sz="800" dirty="0"/>
            </a:p>
          </p:txBody>
        </p:sp>
      </p:grpSp>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1437" y="1409804"/>
            <a:ext cx="1521662" cy="1481211"/>
          </a:xfrm>
          <a:prstGeom prst="rect">
            <a:avLst/>
          </a:prstGeom>
        </p:spPr>
      </p:pic>
      <p:sp>
        <p:nvSpPr>
          <p:cNvPr id="24" name="线形标注 1 23"/>
          <p:cNvSpPr/>
          <p:nvPr/>
        </p:nvSpPr>
        <p:spPr>
          <a:xfrm>
            <a:off x="8919556" y="1959152"/>
            <a:ext cx="914400" cy="612648"/>
          </a:xfrm>
          <a:prstGeom prst="borderCallout1">
            <a:avLst>
              <a:gd name="adj1" fmla="val 68953"/>
              <a:gd name="adj2" fmla="val -151"/>
              <a:gd name="adj3" fmla="val -46252"/>
              <a:gd name="adj4" fmla="val -105606"/>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solidFill>
                  <a:schemeClr val="tx1"/>
                </a:solidFill>
              </a:rPr>
              <a:t>三个带轮建议统一更换</a:t>
            </a:r>
            <a:endParaRPr lang="zh-CN" altLang="en-US" sz="1000" dirty="0">
              <a:solidFill>
                <a:schemeClr val="tx1"/>
              </a:solidFill>
            </a:endParaRPr>
          </a:p>
        </p:txBody>
      </p:sp>
      <p:cxnSp>
        <p:nvCxnSpPr>
          <p:cNvPr id="26" name="直接连接符 25"/>
          <p:cNvCxnSpPr/>
          <p:nvPr/>
        </p:nvCxnSpPr>
        <p:spPr>
          <a:xfrm flipH="1" flipV="1">
            <a:off x="6866313" y="1662545"/>
            <a:ext cx="2053243" cy="72172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7872154" y="2397885"/>
            <a:ext cx="1047402" cy="33700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8629" y="3798051"/>
            <a:ext cx="1813848" cy="1818103"/>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1437" y="3704179"/>
            <a:ext cx="1812607" cy="1911975"/>
          </a:xfrm>
          <a:prstGeom prst="rect">
            <a:avLst/>
          </a:prstGeom>
        </p:spPr>
      </p:pic>
      <p:sp>
        <p:nvSpPr>
          <p:cNvPr id="8" name="线形标注 1 7"/>
          <p:cNvSpPr/>
          <p:nvPr/>
        </p:nvSpPr>
        <p:spPr>
          <a:xfrm>
            <a:off x="8919556" y="4501975"/>
            <a:ext cx="914400" cy="612648"/>
          </a:xfrm>
          <a:prstGeom prst="borderCallout1">
            <a:avLst>
              <a:gd name="adj1" fmla="val 54028"/>
              <a:gd name="adj2" fmla="val -3788"/>
              <a:gd name="adj3" fmla="val 104359"/>
              <a:gd name="adj4" fmla="val -13924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solidFill>
                  <a:schemeClr val="tx1"/>
                </a:solidFill>
              </a:rPr>
              <a:t>刀导向基座可单独拆下来更换</a:t>
            </a:r>
            <a:endParaRPr lang="zh-CN" altLang="en-US" sz="1000" dirty="0">
              <a:solidFill>
                <a:schemeClr val="tx1"/>
              </a:solidFill>
            </a:endParaRPr>
          </a:p>
        </p:txBody>
      </p:sp>
    </p:spTree>
    <p:custDataLst>
      <p:tags r:id="rId1"/>
    </p:custDataLst>
    <p:extLst>
      <p:ext uri="{BB962C8B-B14F-4D97-AF65-F5344CB8AC3E}">
        <p14:creationId xmlns:p14="http://schemas.microsoft.com/office/powerpoint/2010/main" val="31482348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36123" y="565265"/>
            <a:ext cx="3400290" cy="523220"/>
          </a:xfrm>
          <a:prstGeom prst="rect">
            <a:avLst/>
          </a:prstGeom>
          <a:noFill/>
        </p:spPr>
        <p:txBody>
          <a:bodyPr wrap="none" rtlCol="0">
            <a:spAutoFit/>
          </a:bodyPr>
          <a:lstStyle/>
          <a:p>
            <a:r>
              <a:rPr lang="en-US" altLang="zh-CN" sz="2800" b="1" dirty="0" smtClean="0"/>
              <a:t>1600H</a:t>
            </a:r>
            <a:r>
              <a:rPr lang="zh-CN" altLang="en-US" sz="2800" b="1" dirty="0" smtClean="0"/>
              <a:t>（</a:t>
            </a:r>
            <a:r>
              <a:rPr lang="zh-CN" altLang="en-US" sz="2800" b="1" dirty="0"/>
              <a:t>维护</a:t>
            </a:r>
            <a:r>
              <a:rPr lang="zh-CN" altLang="en-US" sz="2800" b="1" dirty="0" smtClean="0"/>
              <a:t>保养）</a:t>
            </a:r>
            <a:endParaRPr lang="zh-CN" altLang="en-US" sz="2800" b="1" dirty="0"/>
          </a:p>
        </p:txBody>
      </p:sp>
      <p:sp>
        <p:nvSpPr>
          <p:cNvPr id="3" name="文本框 2"/>
          <p:cNvSpPr txBox="1"/>
          <p:nvPr/>
        </p:nvSpPr>
        <p:spPr>
          <a:xfrm>
            <a:off x="5636413" y="903819"/>
            <a:ext cx="1107996" cy="369332"/>
          </a:xfrm>
          <a:prstGeom prst="rect">
            <a:avLst/>
          </a:prstGeom>
          <a:noFill/>
        </p:spPr>
        <p:txBody>
          <a:bodyPr wrap="none" rtlCol="0">
            <a:spAutoFit/>
          </a:bodyPr>
          <a:lstStyle/>
          <a:p>
            <a:r>
              <a:rPr lang="zh-CN" altLang="en-US" b="1" dirty="0" smtClean="0"/>
              <a:t>操作说明</a:t>
            </a:r>
            <a:endParaRPr lang="zh-CN" altLang="en-US" b="1" dirty="0"/>
          </a:p>
        </p:txBody>
      </p:sp>
      <p:sp>
        <p:nvSpPr>
          <p:cNvPr id="4" name="文本框 3"/>
          <p:cNvSpPr txBox="1"/>
          <p:nvPr/>
        </p:nvSpPr>
        <p:spPr>
          <a:xfrm>
            <a:off x="530140" y="5491735"/>
            <a:ext cx="4266304" cy="769441"/>
          </a:xfrm>
          <a:prstGeom prst="rect">
            <a:avLst/>
          </a:prstGeom>
          <a:noFill/>
        </p:spPr>
        <p:txBody>
          <a:bodyPr wrap="square" rtlCol="0">
            <a:spAutoFit/>
          </a:bodyPr>
          <a:lstStyle/>
          <a:p>
            <a:r>
              <a:rPr lang="en-US" altLang="zh-CN" sz="1100" b="1" dirty="0"/>
              <a:t>9</a:t>
            </a:r>
            <a:r>
              <a:rPr lang="en-US" altLang="zh-CN" sz="1100" b="1" dirty="0" smtClean="0"/>
              <a:t>.</a:t>
            </a:r>
            <a:r>
              <a:rPr lang="zh-CN" altLang="en-US" sz="1100" b="1" dirty="0" smtClean="0"/>
              <a:t>下刀轨更换保养：</a:t>
            </a:r>
            <a:endParaRPr lang="en-US" altLang="zh-CN" sz="1100" b="1" dirty="0" smtClean="0"/>
          </a:p>
          <a:p>
            <a:r>
              <a:rPr lang="zh-CN" altLang="en-US" sz="1100" dirty="0"/>
              <a:t>拆</a:t>
            </a:r>
            <a:r>
              <a:rPr lang="zh-CN" altLang="en-US" sz="1100" dirty="0" smtClean="0"/>
              <a:t>下下刀轨仔细检查轴承转动需无卡顿，后轮转动需无晃动，轴承外观良好，塞尺检查尺寸（轴承间隙</a:t>
            </a:r>
            <a:r>
              <a:rPr lang="en-US" altLang="zh-CN" sz="1100" dirty="0" smtClean="0"/>
              <a:t>=</a:t>
            </a:r>
            <a:r>
              <a:rPr lang="zh-CN" altLang="en-US" sz="1100" dirty="0" smtClean="0"/>
              <a:t>刀宽</a:t>
            </a:r>
            <a:r>
              <a:rPr lang="en-US" altLang="zh-CN" sz="1100" dirty="0" smtClean="0"/>
              <a:t>+0.08mm</a:t>
            </a:r>
            <a:r>
              <a:rPr lang="zh-CN" altLang="en-US" sz="1100" dirty="0" smtClean="0"/>
              <a:t>～</a:t>
            </a:r>
            <a:r>
              <a:rPr lang="en-US" altLang="zh-CN" sz="1100" dirty="0" smtClean="0"/>
              <a:t>0.12mm</a:t>
            </a:r>
            <a:r>
              <a:rPr lang="zh-CN" altLang="en-US" sz="1100" dirty="0" smtClean="0"/>
              <a:t>）不达要求及时更换</a:t>
            </a:r>
            <a:endParaRPr lang="en-US" altLang="zh-CN" sz="1100" dirty="0" smtClean="0"/>
          </a:p>
        </p:txBody>
      </p:sp>
      <p:sp>
        <p:nvSpPr>
          <p:cNvPr id="5" name="文本框 4"/>
          <p:cNvSpPr txBox="1"/>
          <p:nvPr/>
        </p:nvSpPr>
        <p:spPr>
          <a:xfrm>
            <a:off x="4797314" y="5499009"/>
            <a:ext cx="3829098" cy="430887"/>
          </a:xfrm>
          <a:prstGeom prst="rect">
            <a:avLst/>
          </a:prstGeom>
          <a:noFill/>
        </p:spPr>
        <p:txBody>
          <a:bodyPr wrap="square" rtlCol="0">
            <a:spAutoFit/>
          </a:bodyPr>
          <a:lstStyle/>
          <a:p>
            <a:r>
              <a:rPr lang="en-US" altLang="zh-CN" sz="1100" b="1" dirty="0" smtClean="0"/>
              <a:t>10.</a:t>
            </a:r>
            <a:r>
              <a:rPr lang="zh-CN" altLang="en-US" sz="1100" b="1" dirty="0" smtClean="0"/>
              <a:t>电控箱过滤棉更换：</a:t>
            </a:r>
            <a:endParaRPr lang="en-US" altLang="zh-CN" sz="1100" b="1" dirty="0" smtClean="0"/>
          </a:p>
          <a:p>
            <a:r>
              <a:rPr lang="zh-CN" altLang="en-US" sz="1100" dirty="0" smtClean="0"/>
              <a:t>电控箱过滤棉无法清理干净及时更换即可</a:t>
            </a:r>
            <a:endParaRPr lang="en-US" altLang="zh-CN" sz="1100" dirty="0" smtClean="0"/>
          </a:p>
        </p:txBody>
      </p:sp>
      <p:sp>
        <p:nvSpPr>
          <p:cNvPr id="6" name="文本框 5"/>
          <p:cNvSpPr txBox="1"/>
          <p:nvPr/>
        </p:nvSpPr>
        <p:spPr>
          <a:xfrm>
            <a:off x="530140" y="2866917"/>
            <a:ext cx="5637905" cy="1107996"/>
          </a:xfrm>
          <a:prstGeom prst="rect">
            <a:avLst/>
          </a:prstGeom>
          <a:noFill/>
        </p:spPr>
        <p:txBody>
          <a:bodyPr wrap="square" rtlCol="0">
            <a:spAutoFit/>
          </a:bodyPr>
          <a:lstStyle/>
          <a:p>
            <a:r>
              <a:rPr lang="en-US" altLang="zh-CN" sz="1100" b="1" dirty="0"/>
              <a:t>7</a:t>
            </a:r>
            <a:r>
              <a:rPr lang="en-US" altLang="zh-CN" sz="1100" b="1" dirty="0" smtClean="0"/>
              <a:t>.</a:t>
            </a:r>
            <a:r>
              <a:rPr lang="zh-CN" altLang="en-US" sz="1100" b="1" dirty="0" smtClean="0"/>
              <a:t>磨刀组件保养：（详见附页</a:t>
            </a:r>
            <a:r>
              <a:rPr lang="en-US" altLang="zh-CN" sz="1100" b="1" dirty="0" smtClean="0"/>
              <a:t>16</a:t>
            </a:r>
            <a:r>
              <a:rPr lang="zh-CN" altLang="en-US" sz="1100" b="1" dirty="0" smtClean="0"/>
              <a:t>）</a:t>
            </a:r>
            <a:endParaRPr lang="en-US" altLang="zh-CN" sz="1100" b="1" dirty="0" smtClean="0"/>
          </a:p>
          <a:p>
            <a:r>
              <a:rPr lang="en-US" altLang="zh-CN" sz="1100" dirty="0" smtClean="0"/>
              <a:t>1.</a:t>
            </a:r>
            <a:r>
              <a:rPr lang="zh-CN" altLang="en-US" sz="1100" dirty="0" smtClean="0"/>
              <a:t>断气后用手推磨刀气缸，气缸进出不能卡顿、推至最里时气缸杆与气缸活塞处不能晃动</a:t>
            </a:r>
            <a:endParaRPr lang="en-US" altLang="zh-CN" sz="1100" dirty="0" smtClean="0"/>
          </a:p>
          <a:p>
            <a:r>
              <a:rPr lang="en-US" altLang="zh-CN" sz="1100" dirty="0" smtClean="0"/>
              <a:t>2.</a:t>
            </a:r>
            <a:r>
              <a:rPr lang="zh-CN" altLang="en-US" sz="1100" dirty="0" smtClean="0"/>
              <a:t>左右晃动磨刀组件检查导轨座与导轨是否有间隙，不能影响磨刀组件进出时方向变化</a:t>
            </a:r>
            <a:endParaRPr lang="en-US" altLang="zh-CN" sz="1100" dirty="0" smtClean="0"/>
          </a:p>
          <a:p>
            <a:r>
              <a:rPr lang="en-US" altLang="zh-CN" sz="1100" dirty="0" smtClean="0"/>
              <a:t>3.</a:t>
            </a:r>
            <a:r>
              <a:rPr lang="zh-CN" altLang="en-US" sz="1100" dirty="0" smtClean="0"/>
              <a:t>缓冲机构无变形卡顿，皮带需要无裂痕粗细均匀</a:t>
            </a:r>
            <a:endParaRPr lang="en-US" altLang="zh-CN" sz="1100" dirty="0" smtClean="0"/>
          </a:p>
          <a:p>
            <a:r>
              <a:rPr lang="en-US" altLang="zh-CN" sz="1100" dirty="0" smtClean="0"/>
              <a:t>4.</a:t>
            </a:r>
            <a:r>
              <a:rPr lang="zh-CN" altLang="en-US" sz="1100" dirty="0" smtClean="0"/>
              <a:t>无法满足以上条件进行更换</a:t>
            </a:r>
            <a:endParaRPr lang="en-US" altLang="zh-CN" sz="1100" dirty="0" smtClean="0"/>
          </a:p>
          <a:p>
            <a:endParaRPr lang="en-US" altLang="zh-CN" sz="1100" dirty="0" smtClean="0"/>
          </a:p>
        </p:txBody>
      </p:sp>
      <p:sp>
        <p:nvSpPr>
          <p:cNvPr id="7" name="文本框 6"/>
          <p:cNvSpPr txBox="1"/>
          <p:nvPr/>
        </p:nvSpPr>
        <p:spPr>
          <a:xfrm>
            <a:off x="6320742" y="2866917"/>
            <a:ext cx="5724400" cy="600164"/>
          </a:xfrm>
          <a:prstGeom prst="rect">
            <a:avLst/>
          </a:prstGeom>
          <a:noFill/>
        </p:spPr>
        <p:txBody>
          <a:bodyPr wrap="square" rtlCol="0">
            <a:spAutoFit/>
          </a:bodyPr>
          <a:lstStyle/>
          <a:p>
            <a:r>
              <a:rPr lang="en-US" altLang="zh-CN" sz="1100" b="1" dirty="0" smtClean="0"/>
              <a:t>8.</a:t>
            </a:r>
            <a:r>
              <a:rPr lang="zh-CN" altLang="en-US" sz="1100" b="1" dirty="0" smtClean="0"/>
              <a:t>螺旋线更换保养：</a:t>
            </a:r>
            <a:endParaRPr lang="en-US" altLang="zh-CN" sz="1100" b="1" dirty="0" smtClean="0"/>
          </a:p>
          <a:p>
            <a:r>
              <a:rPr lang="zh-CN" altLang="en-US" sz="1100" dirty="0" smtClean="0"/>
              <a:t>外观上不能有破损痕迹，用扳手轻轻拨动上中下三段螺旋线刀智能不能异常触发，有触发及时更换螺旋线，轻按压螺旋线接线端子刀智能触发也需要更换</a:t>
            </a:r>
            <a:endParaRPr lang="en-US" altLang="zh-CN" sz="1100" dirty="0" smtClean="0"/>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6614" y="3928642"/>
            <a:ext cx="1523428" cy="1568690"/>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178" y="3928642"/>
            <a:ext cx="1821702" cy="1563093"/>
          </a:xfrm>
          <a:prstGeom prst="rect">
            <a:avLst/>
          </a:prstGeom>
        </p:spPr>
      </p:pic>
      <p:sp>
        <p:nvSpPr>
          <p:cNvPr id="10" name="线形标注 1 9"/>
          <p:cNvSpPr/>
          <p:nvPr/>
        </p:nvSpPr>
        <p:spPr>
          <a:xfrm>
            <a:off x="2718262" y="4272742"/>
            <a:ext cx="914400" cy="612648"/>
          </a:xfrm>
          <a:prstGeom prst="borderCallout1">
            <a:avLst>
              <a:gd name="adj1" fmla="val 18750"/>
              <a:gd name="adj2" fmla="val -8333"/>
              <a:gd name="adj3" fmla="val 89433"/>
              <a:gd name="adj4" fmla="val -119242"/>
            </a:avLst>
          </a:prstGeom>
          <a:solidFill>
            <a:schemeClr val="bg2">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solidFill>
                  <a:schemeClr val="tx1"/>
                </a:solidFill>
              </a:rPr>
              <a:t>主要检查轴承磨损情况</a:t>
            </a:r>
            <a:endParaRPr lang="zh-CN" altLang="en-US" sz="900" dirty="0">
              <a:solidFill>
                <a:schemeClr val="tx1"/>
              </a:solidFill>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0042" y="1255391"/>
            <a:ext cx="1382111" cy="1610687"/>
          </a:xfrm>
          <a:prstGeom prst="rect">
            <a:avLst/>
          </a:prstGeom>
        </p:spPr>
      </p:pic>
      <p:sp>
        <p:nvSpPr>
          <p:cNvPr id="12" name="线形标注 1 11"/>
          <p:cNvSpPr/>
          <p:nvPr/>
        </p:nvSpPr>
        <p:spPr>
          <a:xfrm>
            <a:off x="8429105" y="1754410"/>
            <a:ext cx="914400" cy="612648"/>
          </a:xfrm>
          <a:prstGeom prst="borderCallout1">
            <a:avLst>
              <a:gd name="adj1" fmla="val 49957"/>
              <a:gd name="adj2" fmla="val -1970"/>
              <a:gd name="adj3" fmla="val 47371"/>
              <a:gd name="adj4" fmla="val -111969"/>
            </a:avLst>
          </a:prstGeom>
          <a:solidFill>
            <a:schemeClr val="bg2">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solidFill>
                  <a:schemeClr val="tx1"/>
                </a:solidFill>
              </a:rPr>
              <a:t>螺旋线及罩壳内接线端子都需要检查</a:t>
            </a:r>
            <a:endParaRPr lang="zh-CN" altLang="en-US" sz="900" dirty="0">
              <a:solidFill>
                <a:schemeClr val="tx1"/>
              </a:solidFill>
            </a:endParaRPr>
          </a:p>
        </p:txBody>
      </p:sp>
      <p:cxnSp>
        <p:nvCxnSpPr>
          <p:cNvPr id="14" name="直接连接符 13"/>
          <p:cNvCxnSpPr>
            <a:endCxn id="12" idx="2"/>
          </p:cNvCxnSpPr>
          <p:nvPr/>
        </p:nvCxnSpPr>
        <p:spPr>
          <a:xfrm flipV="1">
            <a:off x="7406640" y="2060734"/>
            <a:ext cx="1022465" cy="22526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178" y="1278058"/>
            <a:ext cx="2411906" cy="1588019"/>
          </a:xfrm>
          <a:prstGeom prst="rect">
            <a:avLst/>
          </a:prstGeom>
        </p:spPr>
      </p:pic>
      <p:sp>
        <p:nvSpPr>
          <p:cNvPr id="15" name="文本框 14"/>
          <p:cNvSpPr txBox="1"/>
          <p:nvPr/>
        </p:nvSpPr>
        <p:spPr>
          <a:xfrm>
            <a:off x="7823994" y="5499009"/>
            <a:ext cx="3428808" cy="430887"/>
          </a:xfrm>
          <a:prstGeom prst="rect">
            <a:avLst/>
          </a:prstGeom>
          <a:noFill/>
        </p:spPr>
        <p:txBody>
          <a:bodyPr wrap="square" rtlCol="0">
            <a:spAutoFit/>
          </a:bodyPr>
          <a:lstStyle/>
          <a:p>
            <a:r>
              <a:rPr lang="en-US" altLang="zh-CN" sz="1100" b="1" dirty="0" smtClean="0"/>
              <a:t>11</a:t>
            </a:r>
            <a:r>
              <a:rPr lang="en-US" altLang="zh-CN" sz="1100" b="1" dirty="0" smtClean="0"/>
              <a:t>.</a:t>
            </a:r>
            <a:r>
              <a:rPr lang="zh-CN" altLang="en-US" sz="1100" b="1" dirty="0" smtClean="0"/>
              <a:t>缓冲器更换保养：</a:t>
            </a:r>
            <a:endParaRPr lang="en-US" altLang="zh-CN" sz="1100" b="1" dirty="0" smtClean="0"/>
          </a:p>
          <a:p>
            <a:r>
              <a:rPr lang="zh-CN" altLang="en-US" sz="1100" dirty="0"/>
              <a:t>上</a:t>
            </a:r>
            <a:r>
              <a:rPr lang="zh-CN" altLang="en-US" sz="1100" dirty="0" smtClean="0"/>
              <a:t>下刀驱动声音变大裁头抖动直接更换缓冲器</a:t>
            </a:r>
            <a:endParaRPr lang="en-US" altLang="zh-CN" sz="1100" dirty="0" smtClean="0"/>
          </a:p>
        </p:txBody>
      </p:sp>
      <p:pic>
        <p:nvPicPr>
          <p:cNvPr id="16" name="图片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79681" y="3735374"/>
            <a:ext cx="1767215" cy="1720236"/>
          </a:xfrm>
          <a:prstGeom prst="rect">
            <a:avLst/>
          </a:prstGeom>
        </p:spPr>
      </p:pic>
      <p:sp>
        <p:nvSpPr>
          <p:cNvPr id="17" name="线形标注 1 16"/>
          <p:cNvSpPr/>
          <p:nvPr/>
        </p:nvSpPr>
        <p:spPr>
          <a:xfrm>
            <a:off x="10105145" y="3784278"/>
            <a:ext cx="914400" cy="807455"/>
          </a:xfrm>
          <a:prstGeom prst="borderCallout1">
            <a:avLst>
              <a:gd name="adj1" fmla="val 58099"/>
              <a:gd name="adj2" fmla="val -8333"/>
              <a:gd name="adj3" fmla="val 54156"/>
              <a:gd name="adj4" fmla="val -102879"/>
            </a:avLst>
          </a:prstGeom>
          <a:solidFill>
            <a:schemeClr val="bg2">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solidFill>
                  <a:schemeClr val="tx1"/>
                </a:solidFill>
              </a:rPr>
              <a:t>上下缓冲器更换按原位置装配后检查刀尖位置磨刀裁剪无异常</a:t>
            </a:r>
            <a:endParaRPr lang="zh-CN" altLang="en-US" sz="900" dirty="0">
              <a:solidFill>
                <a:schemeClr val="tx1"/>
              </a:solidFill>
            </a:endParaRPr>
          </a:p>
        </p:txBody>
      </p:sp>
      <p:cxnSp>
        <p:nvCxnSpPr>
          <p:cNvPr id="18" name="直接连接符 17"/>
          <p:cNvCxnSpPr/>
          <p:nvPr/>
        </p:nvCxnSpPr>
        <p:spPr>
          <a:xfrm flipH="1">
            <a:off x="9143694" y="4176098"/>
            <a:ext cx="887137" cy="117209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25903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36123" y="565265"/>
            <a:ext cx="3759362" cy="523220"/>
          </a:xfrm>
          <a:prstGeom prst="rect">
            <a:avLst/>
          </a:prstGeom>
          <a:noFill/>
        </p:spPr>
        <p:txBody>
          <a:bodyPr wrap="none" rtlCol="0">
            <a:spAutoFit/>
          </a:bodyPr>
          <a:lstStyle/>
          <a:p>
            <a:r>
              <a:rPr lang="en-US" altLang="zh-CN" sz="2800" b="1" dirty="0" smtClean="0"/>
              <a:t>3200H</a:t>
            </a:r>
            <a:r>
              <a:rPr lang="zh-CN" altLang="en-US" sz="2800" b="1" dirty="0" smtClean="0"/>
              <a:t>（功能性保养）</a:t>
            </a:r>
            <a:endParaRPr lang="zh-CN" altLang="en-US" sz="2800" b="1" dirty="0"/>
          </a:p>
        </p:txBody>
      </p:sp>
      <p:sp>
        <p:nvSpPr>
          <p:cNvPr id="3" name="文本框 2"/>
          <p:cNvSpPr txBox="1"/>
          <p:nvPr/>
        </p:nvSpPr>
        <p:spPr>
          <a:xfrm>
            <a:off x="6462751" y="913394"/>
            <a:ext cx="1107996" cy="369332"/>
          </a:xfrm>
          <a:prstGeom prst="rect">
            <a:avLst/>
          </a:prstGeom>
          <a:noFill/>
        </p:spPr>
        <p:txBody>
          <a:bodyPr wrap="none" rtlCol="0">
            <a:spAutoFit/>
          </a:bodyPr>
          <a:lstStyle/>
          <a:p>
            <a:r>
              <a:rPr lang="zh-CN" altLang="en-US" b="1" dirty="0" smtClean="0"/>
              <a:t>操作说明</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3045625012"/>
              </p:ext>
            </p:extLst>
          </p:nvPr>
        </p:nvGraphicFramePr>
        <p:xfrm>
          <a:off x="224176" y="1234804"/>
          <a:ext cx="3712091" cy="3889696"/>
        </p:xfrm>
        <a:graphic>
          <a:graphicData uri="http://schemas.openxmlformats.org/drawingml/2006/table">
            <a:tbl>
              <a:tblPr firstRow="1" bandRow="1">
                <a:tableStyleId>{5C22544A-7EE6-4342-B048-85BDC9FD1C3A}</a:tableStyleId>
              </a:tblPr>
              <a:tblGrid>
                <a:gridCol w="736137">
                  <a:extLst>
                    <a:ext uri="{9D8B030D-6E8A-4147-A177-3AD203B41FA5}">
                      <a16:colId xmlns:a16="http://schemas.microsoft.com/office/drawing/2014/main" val="142537530"/>
                    </a:ext>
                  </a:extLst>
                </a:gridCol>
                <a:gridCol w="1072342">
                  <a:extLst>
                    <a:ext uri="{9D8B030D-6E8A-4147-A177-3AD203B41FA5}">
                      <a16:colId xmlns:a16="http://schemas.microsoft.com/office/drawing/2014/main" val="3048493941"/>
                    </a:ext>
                  </a:extLst>
                </a:gridCol>
                <a:gridCol w="457200">
                  <a:extLst>
                    <a:ext uri="{9D8B030D-6E8A-4147-A177-3AD203B41FA5}">
                      <a16:colId xmlns:a16="http://schemas.microsoft.com/office/drawing/2014/main" val="442870006"/>
                    </a:ext>
                  </a:extLst>
                </a:gridCol>
                <a:gridCol w="1446412">
                  <a:extLst>
                    <a:ext uri="{9D8B030D-6E8A-4147-A177-3AD203B41FA5}">
                      <a16:colId xmlns:a16="http://schemas.microsoft.com/office/drawing/2014/main" val="1506563476"/>
                    </a:ext>
                  </a:extLst>
                </a:gridCol>
              </a:tblGrid>
              <a:tr h="280082">
                <a:tc>
                  <a:txBody>
                    <a:bodyPr/>
                    <a:lstStyle/>
                    <a:p>
                      <a:pPr algn="ctr"/>
                      <a:r>
                        <a:rPr lang="zh-CN" altLang="en-US" sz="1000" dirty="0" smtClean="0"/>
                        <a:t>物料</a:t>
                      </a:r>
                      <a:endParaRPr lang="zh-CN" altLang="en-US" sz="1000" dirty="0"/>
                    </a:p>
                  </a:txBody>
                  <a:tcPr/>
                </a:tc>
                <a:tc>
                  <a:txBody>
                    <a:bodyPr/>
                    <a:lstStyle/>
                    <a:p>
                      <a:pPr algn="ctr"/>
                      <a:r>
                        <a:rPr lang="en-US" altLang="zh-CN" sz="1000" dirty="0" smtClean="0"/>
                        <a:t>S90</a:t>
                      </a:r>
                      <a:r>
                        <a:rPr lang="zh-CN" altLang="en-US" sz="1000" dirty="0" smtClean="0"/>
                        <a:t>代码</a:t>
                      </a:r>
                      <a:endParaRPr lang="zh-CN" altLang="en-US" sz="1000" dirty="0"/>
                    </a:p>
                  </a:txBody>
                  <a:tcPr/>
                </a:tc>
                <a:tc>
                  <a:txBody>
                    <a:bodyPr/>
                    <a:lstStyle/>
                    <a:p>
                      <a:pPr algn="ctr"/>
                      <a:r>
                        <a:rPr lang="zh-CN" altLang="en-US" sz="1000" dirty="0" smtClean="0"/>
                        <a:t>数量</a:t>
                      </a:r>
                      <a:endParaRPr lang="zh-CN" altLang="en-US" sz="1000" dirty="0"/>
                    </a:p>
                  </a:txBody>
                  <a:tcPr/>
                </a:tc>
                <a:tc>
                  <a:txBody>
                    <a:bodyPr/>
                    <a:lstStyle/>
                    <a:p>
                      <a:pPr algn="ctr"/>
                      <a:r>
                        <a:rPr lang="en-US" altLang="zh-CN" sz="1000" dirty="0" smtClean="0"/>
                        <a:t>S60</a:t>
                      </a:r>
                      <a:r>
                        <a:rPr lang="zh-CN" altLang="en-US" sz="1000" dirty="0" smtClean="0"/>
                        <a:t>代码</a:t>
                      </a:r>
                      <a:endParaRPr lang="zh-CN" altLang="en-US" sz="1000" dirty="0"/>
                    </a:p>
                  </a:txBody>
                  <a:tcPr/>
                </a:tc>
                <a:extLst>
                  <a:ext uri="{0D108BD9-81ED-4DB2-BD59-A6C34878D82A}">
                    <a16:rowId xmlns:a16="http://schemas.microsoft.com/office/drawing/2014/main" val="2865559710"/>
                  </a:ext>
                </a:extLst>
              </a:tr>
              <a:tr h="280082">
                <a:tc>
                  <a:txBody>
                    <a:bodyPr/>
                    <a:lstStyle/>
                    <a:p>
                      <a:pPr algn="ctr"/>
                      <a:r>
                        <a:rPr lang="zh-CN" altLang="en-US" sz="1000" dirty="0" smtClean="0"/>
                        <a:t>刀驱气缸</a:t>
                      </a:r>
                      <a:endParaRPr lang="en-US" altLang="zh-CN" sz="1000" dirty="0" smtClean="0"/>
                    </a:p>
                  </a:txBody>
                  <a:tcPr/>
                </a:tc>
                <a:tc>
                  <a:txBody>
                    <a:bodyPr/>
                    <a:lstStyle/>
                    <a:p>
                      <a:r>
                        <a:rPr lang="en-US" altLang="zh-CN" sz="1000" dirty="0" smtClean="0"/>
                        <a:t>170745019</a:t>
                      </a:r>
                    </a:p>
                    <a:p>
                      <a:r>
                        <a:rPr lang="en-US" altLang="zh-CN" sz="1000" dirty="0" smtClean="0"/>
                        <a:t>DSNU-32-150</a:t>
                      </a:r>
                    </a:p>
                  </a:txBody>
                  <a:tcPr/>
                </a:tc>
                <a:tc>
                  <a:txBody>
                    <a:bodyPr/>
                    <a:lstStyle/>
                    <a:p>
                      <a:pPr algn="ctr"/>
                      <a:r>
                        <a:rPr lang="en-US" altLang="zh-CN" sz="1000" dirty="0" smtClean="0"/>
                        <a:t>1</a:t>
                      </a:r>
                    </a:p>
                  </a:txBody>
                  <a:tcPr/>
                </a:tc>
                <a:tc>
                  <a:txBody>
                    <a:bodyPr/>
                    <a:lstStyle/>
                    <a:p>
                      <a:pPr algn="ctr"/>
                      <a:r>
                        <a:rPr lang="en-US" altLang="zh-CN" sz="1000" dirty="0" smtClean="0"/>
                        <a:t>170745011</a:t>
                      </a:r>
                    </a:p>
                    <a:p>
                      <a:pPr algn="ctr"/>
                      <a:r>
                        <a:rPr lang="en-US" altLang="zh-CN" sz="1000" dirty="0" smtClean="0"/>
                        <a:t>DSNU-32-140</a:t>
                      </a:r>
                    </a:p>
                  </a:txBody>
                  <a:tcPr/>
                </a:tc>
                <a:extLst>
                  <a:ext uri="{0D108BD9-81ED-4DB2-BD59-A6C34878D82A}">
                    <a16:rowId xmlns:a16="http://schemas.microsoft.com/office/drawing/2014/main" val="772560065"/>
                  </a:ext>
                </a:extLst>
              </a:tr>
              <a:tr h="280082">
                <a:tc>
                  <a:txBody>
                    <a:bodyPr/>
                    <a:lstStyle/>
                    <a:p>
                      <a:pPr algn="ctr">
                        <a:lnSpc>
                          <a:spcPct val="100000"/>
                        </a:lnSpc>
                      </a:pPr>
                      <a:r>
                        <a:rPr lang="zh-CN" altLang="en-US" sz="1000" dirty="0" smtClean="0">
                          <a:solidFill>
                            <a:srgbClr val="FF0000"/>
                          </a:solidFill>
                        </a:rPr>
                        <a:t>刀盘气缸</a:t>
                      </a:r>
                      <a:endParaRPr lang="zh-CN" altLang="en-US" sz="1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170145041</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DSNU-16-100</a:t>
                      </a:r>
                      <a:endParaRPr lang="zh-CN" altLang="en-US" sz="1000" dirty="0" smtClean="0">
                        <a:solidFill>
                          <a:srgbClr val="FF0000"/>
                        </a:solidFill>
                      </a:endParaRPr>
                    </a:p>
                  </a:txBody>
                  <a:tcPr/>
                </a:tc>
                <a:tc>
                  <a:txBody>
                    <a:bodyPr/>
                    <a:lstStyle/>
                    <a:p>
                      <a:pPr algn="ctr">
                        <a:lnSpc>
                          <a:spcPct val="100000"/>
                        </a:lnSpc>
                      </a:pPr>
                      <a:r>
                        <a:rPr lang="en-US" altLang="zh-CN" sz="1000" dirty="0" smtClean="0">
                          <a:solidFill>
                            <a:srgbClr val="FF0000"/>
                          </a:solidFill>
                        </a:rPr>
                        <a:t>1</a:t>
                      </a:r>
                      <a:endParaRPr lang="zh-CN" altLang="en-US" sz="1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70145046</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DSNU-16-80</a:t>
                      </a:r>
                      <a:endParaRPr lang="en-US" altLang="zh-CN" sz="1000" dirty="0" smtClean="0">
                        <a:solidFill>
                          <a:srgbClr val="FF0000"/>
                        </a:solidFill>
                      </a:endParaRPr>
                    </a:p>
                  </a:txBody>
                  <a:tcPr/>
                </a:tc>
                <a:extLst>
                  <a:ext uri="{0D108BD9-81ED-4DB2-BD59-A6C34878D82A}">
                    <a16:rowId xmlns:a16="http://schemas.microsoft.com/office/drawing/2014/main" val="3587990138"/>
                  </a:ext>
                </a:extLst>
              </a:tr>
              <a:tr h="275770">
                <a:tc>
                  <a:txBody>
                    <a:bodyPr/>
                    <a:lstStyle/>
                    <a:p>
                      <a:pPr algn="ctr">
                        <a:lnSpc>
                          <a:spcPct val="100000"/>
                        </a:lnSpc>
                      </a:pPr>
                      <a:r>
                        <a:rPr lang="en-US" altLang="zh-CN" sz="1000" dirty="0" smtClean="0"/>
                        <a:t>Y</a:t>
                      </a:r>
                      <a:r>
                        <a:rPr lang="zh-CN" altLang="en-US" sz="1000" dirty="0" smtClean="0"/>
                        <a:t>轴齿轮</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170806001</a:t>
                      </a:r>
                      <a:r>
                        <a:rPr lang="en-US" altLang="zh-CN" sz="1000" dirty="0" smtClean="0"/>
                        <a:t> </a:t>
                      </a:r>
                    </a:p>
                  </a:txBody>
                  <a:tcPr/>
                </a:tc>
                <a:tc>
                  <a:txBody>
                    <a:bodyPr/>
                    <a:lstStyle/>
                    <a:p>
                      <a:pPr algn="ctr">
                        <a:lnSpc>
                          <a:spcPct val="100000"/>
                        </a:lnSpc>
                      </a:pPr>
                      <a:r>
                        <a:rPr lang="en-US" altLang="zh-CN" sz="1000" dirty="0" smtClean="0"/>
                        <a:t>1</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tc>
                <a:extLst>
                  <a:ext uri="{0D108BD9-81ED-4DB2-BD59-A6C34878D82A}">
                    <a16:rowId xmlns:a16="http://schemas.microsoft.com/office/drawing/2014/main" val="2758145117"/>
                  </a:ext>
                </a:extLst>
              </a:tr>
              <a:tr h="280082">
                <a:tc rowSpan="2">
                  <a:txBody>
                    <a:bodyPr/>
                    <a:lstStyle/>
                    <a:p>
                      <a:pPr algn="ctr">
                        <a:lnSpc>
                          <a:spcPct val="100000"/>
                        </a:lnSpc>
                      </a:pPr>
                      <a:r>
                        <a:rPr lang="en-US" altLang="zh-CN" sz="1000" dirty="0" smtClean="0"/>
                        <a:t>X</a:t>
                      </a:r>
                      <a:r>
                        <a:rPr lang="zh-CN" altLang="en-US" sz="1000" dirty="0" smtClean="0"/>
                        <a:t>轴皮带</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171235009</a:t>
                      </a:r>
                      <a:endParaRPr lang="en-US" altLang="zh-CN" sz="1000" dirty="0" smtClean="0"/>
                    </a:p>
                  </a:txBody>
                  <a:tcPr>
                    <a:solidFill>
                      <a:srgbClr val="D2DDF5"/>
                    </a:solidFill>
                  </a:tcPr>
                </a:tc>
                <a:tc>
                  <a:txBody>
                    <a:bodyPr/>
                    <a:lstStyle/>
                    <a:p>
                      <a:pPr algn="ctr">
                        <a:lnSpc>
                          <a:spcPct val="100000"/>
                        </a:lnSpc>
                      </a:pPr>
                      <a:r>
                        <a:rPr lang="en-US" altLang="zh-CN" sz="1000" dirty="0" smtClean="0"/>
                        <a:t>1</a:t>
                      </a:r>
                      <a:endParaRPr lang="zh-CN" altLang="en-US" sz="1000" dirty="0"/>
                    </a:p>
                  </a:txBody>
                  <a:tcPr>
                    <a:solidFill>
                      <a:srgbClr val="D2DDF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solidFill>
                      <a:srgbClr val="D2DDF5"/>
                    </a:solidFill>
                  </a:tcPr>
                </a:tc>
                <a:extLst>
                  <a:ext uri="{0D108BD9-81ED-4DB2-BD59-A6C34878D82A}">
                    <a16:rowId xmlns:a16="http://schemas.microsoft.com/office/drawing/2014/main" val="3690505739"/>
                  </a:ext>
                </a:extLst>
              </a:tr>
              <a:tr h="280082">
                <a:tc vMerge="1">
                  <a:txBody>
                    <a:bodyPr/>
                    <a:lstStyle/>
                    <a:p>
                      <a:pPr algn="ctr">
                        <a:lnSpc>
                          <a:spcPct val="100000"/>
                        </a:lnSpc>
                      </a:pP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171235008</a:t>
                      </a:r>
                      <a:endParaRPr lang="en-US" altLang="zh-CN" sz="1000" dirty="0" smtClean="0"/>
                    </a:p>
                  </a:txBody>
                  <a:tcPr>
                    <a:solidFill>
                      <a:srgbClr val="D2DDF5"/>
                    </a:solidFill>
                  </a:tcPr>
                </a:tc>
                <a:tc>
                  <a:txBody>
                    <a:bodyPr/>
                    <a:lstStyle/>
                    <a:p>
                      <a:pPr algn="ctr">
                        <a:lnSpc>
                          <a:spcPct val="100000"/>
                        </a:lnSpc>
                      </a:pPr>
                      <a:r>
                        <a:rPr lang="en-US" altLang="zh-CN" sz="1000" dirty="0" smtClean="0"/>
                        <a:t>1</a:t>
                      </a:r>
                      <a:endParaRPr lang="zh-CN" altLang="en-US" sz="1000" dirty="0"/>
                    </a:p>
                  </a:txBody>
                  <a:tcPr>
                    <a:solidFill>
                      <a:srgbClr val="D2DDF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solidFill>
                      <a:srgbClr val="D2DDF5"/>
                    </a:solidFill>
                  </a:tcPr>
                </a:tc>
                <a:extLst>
                  <a:ext uri="{0D108BD9-81ED-4DB2-BD59-A6C34878D82A}">
                    <a16:rowId xmlns:a16="http://schemas.microsoft.com/office/drawing/2014/main" val="165648303"/>
                  </a:ext>
                </a:extLst>
              </a:tr>
              <a:tr h="280082">
                <a:tc rowSpan="4">
                  <a:txBody>
                    <a:bodyPr/>
                    <a:lstStyle/>
                    <a:p>
                      <a:pPr algn="ctr">
                        <a:lnSpc>
                          <a:spcPct val="100000"/>
                        </a:lnSpc>
                      </a:pPr>
                      <a:r>
                        <a:rPr lang="en-US" altLang="zh-CN" sz="1000" dirty="0" smtClean="0"/>
                        <a:t>X</a:t>
                      </a:r>
                      <a:r>
                        <a:rPr lang="zh-CN" altLang="en-US" sz="1000" dirty="0" smtClean="0"/>
                        <a:t>轴齿轮</a:t>
                      </a:r>
                      <a:endParaRPr lang="zh-CN" altLang="en-US" sz="1000" dirty="0"/>
                    </a:p>
                  </a:txBody>
                  <a:tcPr>
                    <a:solidFill>
                      <a:srgbClr val="EAEF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171335032</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S8M-25</a:t>
                      </a:r>
                      <a:r>
                        <a:rPr lang="zh-CN" altLang="en-US" sz="1000" kern="1200" dirty="0" smtClean="0">
                          <a:solidFill>
                            <a:schemeClr val="dk1"/>
                          </a:solidFill>
                          <a:effectLst/>
                          <a:latin typeface="+mn-lt"/>
                          <a:ea typeface="+mn-ea"/>
                          <a:cs typeface="+mn-cs"/>
                        </a:rPr>
                        <a:t>齿</a:t>
                      </a:r>
                      <a:endParaRPr lang="en-US" altLang="zh-CN" sz="1000" dirty="0" smtClean="0"/>
                    </a:p>
                  </a:txBody>
                  <a:tcPr>
                    <a:solidFill>
                      <a:srgbClr val="EAEFFA"/>
                    </a:solidFill>
                  </a:tcPr>
                </a:tc>
                <a:tc>
                  <a:txBody>
                    <a:bodyPr/>
                    <a:lstStyle/>
                    <a:p>
                      <a:pPr algn="ctr">
                        <a:lnSpc>
                          <a:spcPct val="100000"/>
                        </a:lnSpc>
                      </a:pPr>
                      <a:r>
                        <a:rPr lang="en-US" altLang="zh-CN" sz="1000" dirty="0" smtClean="0"/>
                        <a:t>1</a:t>
                      </a:r>
                      <a:endParaRPr lang="zh-CN" altLang="en-US" sz="1000" dirty="0"/>
                    </a:p>
                  </a:txBody>
                  <a:tcPr>
                    <a:solidFill>
                      <a:srgbClr val="EAEF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solidFill>
                      <a:srgbClr val="EAEFFA"/>
                    </a:solidFill>
                  </a:tcPr>
                </a:tc>
                <a:extLst>
                  <a:ext uri="{0D108BD9-81ED-4DB2-BD59-A6C34878D82A}">
                    <a16:rowId xmlns:a16="http://schemas.microsoft.com/office/drawing/2014/main" val="2716159162"/>
                  </a:ext>
                </a:extLst>
              </a:tr>
              <a:tr h="280082">
                <a:tc vMerge="1">
                  <a:txBody>
                    <a:bodyPr/>
                    <a:lstStyle/>
                    <a:p>
                      <a:pPr algn="ctr">
                        <a:lnSpc>
                          <a:spcPct val="100000"/>
                        </a:lnSpc>
                      </a:pP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171335025</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S8M-30</a:t>
                      </a:r>
                      <a:r>
                        <a:rPr lang="zh-CN" altLang="en-US" sz="1000" kern="1200" dirty="0" smtClean="0">
                          <a:solidFill>
                            <a:schemeClr val="dk1"/>
                          </a:solidFill>
                          <a:effectLst/>
                          <a:latin typeface="+mn-lt"/>
                          <a:ea typeface="+mn-ea"/>
                          <a:cs typeface="+mn-cs"/>
                        </a:rPr>
                        <a:t>齿</a:t>
                      </a:r>
                      <a:endParaRPr lang="en-US" altLang="zh-CN" sz="1000" dirty="0" smtClean="0"/>
                    </a:p>
                  </a:txBody>
                  <a:tcPr>
                    <a:solidFill>
                      <a:srgbClr val="EAEFFA"/>
                    </a:solidFill>
                  </a:tcPr>
                </a:tc>
                <a:tc>
                  <a:txBody>
                    <a:bodyPr/>
                    <a:lstStyle/>
                    <a:p>
                      <a:pPr algn="ctr">
                        <a:lnSpc>
                          <a:spcPct val="100000"/>
                        </a:lnSpc>
                      </a:pPr>
                      <a:r>
                        <a:rPr lang="en-US" altLang="zh-CN" sz="1000" dirty="0" smtClean="0"/>
                        <a:t>2</a:t>
                      </a:r>
                      <a:endParaRPr lang="zh-CN" altLang="en-US" sz="1000" dirty="0"/>
                    </a:p>
                  </a:txBody>
                  <a:tcPr>
                    <a:solidFill>
                      <a:srgbClr val="EAEFF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smtClean="0">
                          <a:ln>
                            <a:noFill/>
                          </a:ln>
                          <a:solidFill>
                            <a:srgbClr val="000000"/>
                          </a:solidFill>
                          <a:effectLst/>
                          <a:uLnTx/>
                          <a:uFillTx/>
                          <a:latin typeface="Arial"/>
                          <a:ea typeface="微软雅黑"/>
                          <a:cs typeface="+mn-cs"/>
                        </a:rPr>
                        <a:t>通用</a:t>
                      </a:r>
                      <a:endParaRPr kumimoji="0" lang="en-US" altLang="zh-CN" sz="1000" b="0" i="0" u="none" strike="noStrike" kern="1200" cap="none" spc="0" normalizeH="0" baseline="0" noProof="0" dirty="0" smtClean="0">
                        <a:ln>
                          <a:noFill/>
                        </a:ln>
                        <a:solidFill>
                          <a:srgbClr val="000000"/>
                        </a:solidFill>
                        <a:effectLst/>
                        <a:uLnTx/>
                        <a:uFillTx/>
                        <a:latin typeface="Arial"/>
                        <a:ea typeface="微软雅黑"/>
                        <a:cs typeface="+mn-cs"/>
                      </a:endParaRPr>
                    </a:p>
                  </a:txBody>
                  <a:tcPr>
                    <a:solidFill>
                      <a:srgbClr val="EAEFFA"/>
                    </a:solidFill>
                  </a:tcPr>
                </a:tc>
                <a:extLst>
                  <a:ext uri="{0D108BD9-81ED-4DB2-BD59-A6C34878D82A}">
                    <a16:rowId xmlns:a16="http://schemas.microsoft.com/office/drawing/2014/main" val="1621921851"/>
                  </a:ext>
                </a:extLst>
              </a:tr>
              <a:tr h="280082">
                <a:tc vMerge="1">
                  <a:txBody>
                    <a:bodyPr/>
                    <a:lstStyle/>
                    <a:p>
                      <a:pPr algn="ctr">
                        <a:lnSpc>
                          <a:spcPct val="100000"/>
                        </a:lnSpc>
                      </a:pP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17123500600</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S8M-38</a:t>
                      </a:r>
                      <a:r>
                        <a:rPr lang="zh-CN" altLang="en-US" sz="1000" kern="1200" dirty="0" smtClean="0">
                          <a:solidFill>
                            <a:schemeClr val="dk1"/>
                          </a:solidFill>
                          <a:effectLst/>
                          <a:latin typeface="+mn-lt"/>
                          <a:ea typeface="+mn-ea"/>
                          <a:cs typeface="+mn-cs"/>
                        </a:rPr>
                        <a:t>齿</a:t>
                      </a:r>
                      <a:endParaRPr lang="en-US" altLang="zh-CN" sz="1000" dirty="0" smtClean="0"/>
                    </a:p>
                  </a:txBody>
                  <a:tcPr>
                    <a:solidFill>
                      <a:srgbClr val="EAEFFA"/>
                    </a:solidFill>
                  </a:tcPr>
                </a:tc>
                <a:tc>
                  <a:txBody>
                    <a:bodyPr/>
                    <a:lstStyle/>
                    <a:p>
                      <a:pPr algn="ctr">
                        <a:lnSpc>
                          <a:spcPct val="100000"/>
                        </a:lnSpc>
                      </a:pPr>
                      <a:r>
                        <a:rPr lang="en-US" altLang="zh-CN" sz="1000" dirty="0" smtClean="0"/>
                        <a:t>2</a:t>
                      </a:r>
                      <a:endParaRPr lang="zh-CN" altLang="en-US" sz="1000" dirty="0"/>
                    </a:p>
                  </a:txBody>
                  <a:tcPr>
                    <a:solidFill>
                      <a:srgbClr val="EAEFF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rgbClr val="000000"/>
                          </a:solidFill>
                          <a:effectLst/>
                          <a:uLnTx/>
                          <a:uFillTx/>
                          <a:latin typeface="Arial"/>
                          <a:ea typeface="微软雅黑"/>
                          <a:cs typeface="+mn-cs"/>
                        </a:rPr>
                        <a:t>通用</a:t>
                      </a:r>
                      <a:endParaRPr kumimoji="0" lang="en-US" altLang="zh-CN" sz="1000" b="0" i="0" u="none" strike="noStrike" kern="1200" cap="none" spc="0" normalizeH="0" baseline="0" noProof="0" dirty="0" smtClean="0">
                        <a:ln>
                          <a:noFill/>
                        </a:ln>
                        <a:solidFill>
                          <a:srgbClr val="000000"/>
                        </a:solidFill>
                        <a:effectLst/>
                        <a:uLnTx/>
                        <a:uFillTx/>
                        <a:latin typeface="Arial"/>
                        <a:ea typeface="微软雅黑"/>
                        <a:cs typeface="+mn-cs"/>
                      </a:endParaRPr>
                    </a:p>
                  </a:txBody>
                  <a:tcPr>
                    <a:solidFill>
                      <a:srgbClr val="EAEFFA"/>
                    </a:solidFill>
                  </a:tcPr>
                </a:tc>
                <a:extLst>
                  <a:ext uri="{0D108BD9-81ED-4DB2-BD59-A6C34878D82A}">
                    <a16:rowId xmlns:a16="http://schemas.microsoft.com/office/drawing/2014/main" val="3673026470"/>
                  </a:ext>
                </a:extLst>
              </a:tr>
              <a:tr h="280082">
                <a:tc vMerge="1">
                  <a:txBody>
                    <a:bodyPr/>
                    <a:lstStyle/>
                    <a:p>
                      <a:pPr algn="ctr">
                        <a:lnSpc>
                          <a:spcPct val="100000"/>
                        </a:lnSpc>
                      </a:pP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171225001</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kern="1200" dirty="0" smtClean="0">
                          <a:solidFill>
                            <a:schemeClr val="dk1"/>
                          </a:solidFill>
                          <a:effectLst/>
                          <a:latin typeface="+mn-lt"/>
                          <a:ea typeface="+mn-ea"/>
                          <a:cs typeface="+mn-cs"/>
                        </a:rPr>
                        <a:t>圆柱齿轮</a:t>
                      </a:r>
                      <a:r>
                        <a:rPr lang="en-US" altLang="zh-CN" sz="1000" kern="1200" dirty="0" smtClean="0">
                          <a:solidFill>
                            <a:schemeClr val="dk1"/>
                          </a:solidFill>
                          <a:effectLst/>
                          <a:latin typeface="+mn-lt"/>
                          <a:ea typeface="+mn-ea"/>
                          <a:cs typeface="+mn-cs"/>
                        </a:rPr>
                        <a:t>2-32</a:t>
                      </a:r>
                      <a:endParaRPr lang="en-US" altLang="zh-CN" sz="1000" dirty="0" smtClean="0"/>
                    </a:p>
                  </a:txBody>
                  <a:tcPr>
                    <a:solidFill>
                      <a:srgbClr val="EAEFFA"/>
                    </a:solidFill>
                  </a:tcPr>
                </a:tc>
                <a:tc>
                  <a:txBody>
                    <a:bodyPr/>
                    <a:lstStyle/>
                    <a:p>
                      <a:pPr algn="ctr">
                        <a:lnSpc>
                          <a:spcPct val="100000"/>
                        </a:lnSpc>
                      </a:pPr>
                      <a:r>
                        <a:rPr lang="en-US" altLang="zh-CN" sz="1000" dirty="0" smtClean="0"/>
                        <a:t>2</a:t>
                      </a:r>
                      <a:endParaRPr lang="zh-CN" altLang="en-US" sz="1000" dirty="0"/>
                    </a:p>
                  </a:txBody>
                  <a:tcPr>
                    <a:solidFill>
                      <a:srgbClr val="EAEFF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rgbClr val="000000"/>
                          </a:solidFill>
                          <a:effectLst/>
                          <a:uLnTx/>
                          <a:uFillTx/>
                          <a:latin typeface="+mn-lt"/>
                          <a:ea typeface="+mn-ea"/>
                          <a:cs typeface="+mn-cs"/>
                        </a:rPr>
                        <a:t>通用</a:t>
                      </a:r>
                      <a:endParaRPr kumimoji="0" lang="en-US" altLang="zh-CN" sz="1000" b="0" i="0" u="none" strike="noStrike" kern="1200" cap="none" spc="0" normalizeH="0" baseline="0" noProof="0" dirty="0" smtClean="0">
                        <a:ln>
                          <a:noFill/>
                        </a:ln>
                        <a:solidFill>
                          <a:srgbClr val="000000"/>
                        </a:solidFill>
                        <a:effectLst/>
                        <a:uLnTx/>
                        <a:uFillTx/>
                        <a:latin typeface="+mn-lt"/>
                        <a:ea typeface="+mn-ea"/>
                        <a:cs typeface="+mn-cs"/>
                      </a:endParaRPr>
                    </a:p>
                  </a:txBody>
                  <a:tcPr>
                    <a:solidFill>
                      <a:srgbClr val="EAEFFA"/>
                    </a:solidFill>
                  </a:tcPr>
                </a:tc>
                <a:extLst>
                  <a:ext uri="{0D108BD9-81ED-4DB2-BD59-A6C34878D82A}">
                    <a16:rowId xmlns:a16="http://schemas.microsoft.com/office/drawing/2014/main" val="3154599833"/>
                  </a:ext>
                </a:extLst>
              </a:tr>
              <a:tr h="280082">
                <a:tc>
                  <a:txBody>
                    <a:bodyPr/>
                    <a:lstStyle/>
                    <a:p>
                      <a:pPr algn="ctr">
                        <a:lnSpc>
                          <a:spcPct val="100000"/>
                        </a:lnSpc>
                      </a:pPr>
                      <a:r>
                        <a:rPr lang="zh-CN" altLang="en-US" sz="1000" dirty="0" smtClean="0"/>
                        <a:t>编码器齿轮</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1200" dirty="0" smtClean="0">
                          <a:solidFill>
                            <a:schemeClr val="dk1"/>
                          </a:solidFill>
                          <a:effectLst/>
                          <a:latin typeface="+mn-lt"/>
                          <a:ea typeface="+mn-ea"/>
                          <a:cs typeface="+mn-cs"/>
                        </a:rPr>
                        <a:t>171312180</a:t>
                      </a:r>
                      <a:endParaRPr lang="en-US" altLang="zh-CN" sz="1000" dirty="0" smtClean="0"/>
                    </a:p>
                  </a:txBody>
                  <a:tcPr/>
                </a:tc>
                <a:tc>
                  <a:txBody>
                    <a:bodyPr/>
                    <a:lstStyle/>
                    <a:p>
                      <a:pPr algn="ctr">
                        <a:lnSpc>
                          <a:spcPct val="100000"/>
                        </a:lnSpc>
                      </a:pPr>
                      <a:r>
                        <a:rPr lang="en-US" altLang="zh-CN" sz="1000" dirty="0" smtClean="0"/>
                        <a:t>1</a:t>
                      </a:r>
                      <a:endParaRPr lang="zh-CN" altLang="en-US"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000" dirty="0" smtClean="0"/>
                        <a:t>通用</a:t>
                      </a:r>
                      <a:endParaRPr lang="en-US" altLang="zh-CN" sz="1000" dirty="0" smtClean="0"/>
                    </a:p>
                  </a:txBody>
                  <a:tcPr/>
                </a:tc>
                <a:extLst>
                  <a:ext uri="{0D108BD9-81ED-4DB2-BD59-A6C34878D82A}">
                    <a16:rowId xmlns:a16="http://schemas.microsoft.com/office/drawing/2014/main" val="489844864"/>
                  </a:ext>
                </a:extLst>
              </a:tr>
            </a:tbl>
          </a:graphicData>
        </a:graphic>
      </p:graphicFrame>
      <p:sp>
        <p:nvSpPr>
          <p:cNvPr id="6" name="文本框 5"/>
          <p:cNvSpPr txBox="1"/>
          <p:nvPr/>
        </p:nvSpPr>
        <p:spPr>
          <a:xfrm>
            <a:off x="4295026" y="2954232"/>
            <a:ext cx="4147933" cy="600164"/>
          </a:xfrm>
          <a:prstGeom prst="rect">
            <a:avLst/>
          </a:prstGeom>
          <a:noFill/>
        </p:spPr>
        <p:txBody>
          <a:bodyPr wrap="square" rtlCol="0">
            <a:spAutoFit/>
          </a:bodyPr>
          <a:lstStyle/>
          <a:p>
            <a:r>
              <a:rPr lang="en-US" altLang="zh-CN" sz="1100" b="1" dirty="0"/>
              <a:t>1</a:t>
            </a:r>
            <a:r>
              <a:rPr lang="en-US" altLang="zh-CN" sz="1100" b="1" dirty="0" smtClean="0"/>
              <a:t>.</a:t>
            </a:r>
            <a:r>
              <a:rPr lang="zh-CN" altLang="en-US" sz="1100" b="1" dirty="0" smtClean="0"/>
              <a:t>刀驱动气缸保养更换：</a:t>
            </a:r>
            <a:endParaRPr lang="en-US" altLang="zh-CN" sz="1100" b="1" dirty="0" smtClean="0"/>
          </a:p>
          <a:p>
            <a:r>
              <a:rPr lang="zh-CN" altLang="en-US" sz="1100" dirty="0"/>
              <a:t>刀</a:t>
            </a:r>
            <a:r>
              <a:rPr lang="zh-CN" altLang="en-US" sz="1100" dirty="0" smtClean="0"/>
              <a:t>驱动与气缸连接螺母松开气管松掉手动拉动气缸连杆无卡顿，连杆拉到最高时与活塞口无间隙晃动正常，反之更换</a:t>
            </a:r>
            <a:endParaRPr lang="en-US" altLang="zh-CN" sz="1100" dirty="0" smtClean="0"/>
          </a:p>
        </p:txBody>
      </p:sp>
      <p:sp>
        <p:nvSpPr>
          <p:cNvPr id="7" name="文本框 6"/>
          <p:cNvSpPr txBox="1"/>
          <p:nvPr/>
        </p:nvSpPr>
        <p:spPr>
          <a:xfrm>
            <a:off x="8321040" y="2970819"/>
            <a:ext cx="4013159" cy="769441"/>
          </a:xfrm>
          <a:prstGeom prst="rect">
            <a:avLst/>
          </a:prstGeom>
          <a:noFill/>
        </p:spPr>
        <p:txBody>
          <a:bodyPr wrap="square" rtlCol="0">
            <a:spAutoFit/>
          </a:bodyPr>
          <a:lstStyle/>
          <a:p>
            <a:r>
              <a:rPr lang="en-US" altLang="zh-CN" sz="1100" b="1" dirty="0"/>
              <a:t>2</a:t>
            </a:r>
            <a:r>
              <a:rPr lang="en-US" altLang="zh-CN" sz="1100" b="1" dirty="0" smtClean="0"/>
              <a:t>.</a:t>
            </a:r>
            <a:r>
              <a:rPr lang="zh-CN" altLang="en-US" sz="1100" b="1" dirty="0" smtClean="0"/>
              <a:t>刀盘气缸保养更换：</a:t>
            </a:r>
            <a:endParaRPr lang="en-US" altLang="zh-CN" sz="1100" b="1" dirty="0" smtClean="0"/>
          </a:p>
          <a:p>
            <a:r>
              <a:rPr lang="zh-CN" altLang="en-US" sz="1100" dirty="0" smtClean="0"/>
              <a:t>刀盘与</a:t>
            </a:r>
            <a:r>
              <a:rPr lang="zh-CN" altLang="en-US" sz="1100" dirty="0"/>
              <a:t>气缸连接螺母松开气管松掉手动拉动气缸连杆无卡顿，连杆拉到最高时与活塞口无间隙晃动正常，反之更换</a:t>
            </a:r>
            <a:endParaRPr lang="en-US" altLang="zh-CN" sz="1100" dirty="0"/>
          </a:p>
          <a:p>
            <a:endParaRPr lang="en-US" altLang="zh-CN" sz="1100" b="1" dirty="0" smtClean="0"/>
          </a:p>
        </p:txBody>
      </p:sp>
      <p:sp>
        <p:nvSpPr>
          <p:cNvPr id="8" name="文本框 7"/>
          <p:cNvSpPr txBox="1"/>
          <p:nvPr/>
        </p:nvSpPr>
        <p:spPr>
          <a:xfrm>
            <a:off x="4295026" y="5420143"/>
            <a:ext cx="4147933" cy="600164"/>
          </a:xfrm>
          <a:prstGeom prst="rect">
            <a:avLst/>
          </a:prstGeom>
          <a:noFill/>
        </p:spPr>
        <p:txBody>
          <a:bodyPr wrap="square" rtlCol="0">
            <a:spAutoFit/>
          </a:bodyPr>
          <a:lstStyle/>
          <a:p>
            <a:r>
              <a:rPr lang="en-US" altLang="zh-CN" sz="1100" b="1" dirty="0"/>
              <a:t>3</a:t>
            </a:r>
            <a:r>
              <a:rPr lang="en-US" altLang="zh-CN" sz="1100" b="1" dirty="0" smtClean="0"/>
              <a:t>.Y</a:t>
            </a:r>
            <a:r>
              <a:rPr lang="zh-CN" altLang="en-US" sz="1100" b="1" dirty="0" smtClean="0"/>
              <a:t>轴齿轮检查更换：（详见</a:t>
            </a:r>
            <a:r>
              <a:rPr lang="zh-CN" altLang="en-US" sz="1100" b="1" dirty="0"/>
              <a:t>附</a:t>
            </a:r>
            <a:r>
              <a:rPr lang="zh-CN" altLang="en-US" sz="1100" b="1" dirty="0" smtClean="0"/>
              <a:t>页</a:t>
            </a:r>
            <a:r>
              <a:rPr lang="en-US" altLang="zh-CN" sz="1100" b="1" dirty="0" smtClean="0"/>
              <a:t>17</a:t>
            </a:r>
            <a:r>
              <a:rPr lang="zh-CN" altLang="en-US" sz="1100" b="1" dirty="0" smtClean="0"/>
              <a:t>）</a:t>
            </a:r>
            <a:endParaRPr lang="en-US" altLang="zh-CN" sz="1100" b="1" dirty="0" smtClean="0"/>
          </a:p>
          <a:p>
            <a:r>
              <a:rPr lang="zh-CN" altLang="en-US" sz="1100" dirty="0" smtClean="0"/>
              <a:t>机器解锁时推动</a:t>
            </a:r>
            <a:r>
              <a:rPr lang="en-US" altLang="zh-CN" sz="1100" dirty="0" smtClean="0"/>
              <a:t>Y</a:t>
            </a:r>
            <a:r>
              <a:rPr lang="zh-CN" altLang="en-US" sz="1100" dirty="0" smtClean="0"/>
              <a:t>轴检查裁头左右移动是否有间隙，裁剪</a:t>
            </a:r>
            <a:r>
              <a:rPr lang="en-US" altLang="zh-CN" sz="1100" dirty="0" smtClean="0"/>
              <a:t>1m*1m</a:t>
            </a:r>
            <a:r>
              <a:rPr lang="zh-CN" altLang="en-US" sz="1100" dirty="0" smtClean="0"/>
              <a:t>正方形无偏差，反之拆下</a:t>
            </a:r>
            <a:r>
              <a:rPr lang="en-US" altLang="zh-CN" sz="1100" dirty="0" smtClean="0"/>
              <a:t>Y</a:t>
            </a:r>
            <a:r>
              <a:rPr lang="zh-CN" altLang="en-US" sz="1100" dirty="0" smtClean="0"/>
              <a:t>轴齿轮检查是否磨损断齿及时更换</a:t>
            </a:r>
            <a:endParaRPr lang="en-US" altLang="zh-CN" sz="1100" dirty="0" smtClean="0"/>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8699" y="3691127"/>
            <a:ext cx="2234857" cy="1729016"/>
          </a:xfrm>
          <a:prstGeom prst="rect">
            <a:avLst/>
          </a:prstGeom>
        </p:spPr>
      </p:pic>
      <p:sp>
        <p:nvSpPr>
          <p:cNvPr id="16" name="线形标注 1 15"/>
          <p:cNvSpPr/>
          <p:nvPr/>
        </p:nvSpPr>
        <p:spPr>
          <a:xfrm>
            <a:off x="7057505" y="4208025"/>
            <a:ext cx="914400" cy="920219"/>
          </a:xfrm>
          <a:prstGeom prst="borderCallout1">
            <a:avLst>
              <a:gd name="adj1" fmla="val 49958"/>
              <a:gd name="adj2" fmla="val -5606"/>
              <a:gd name="adj3" fmla="val 29684"/>
              <a:gd name="adj4" fmla="val -164696"/>
            </a:avLst>
          </a:prstGeom>
          <a:solidFill>
            <a:schemeClr val="bg2">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solidFill>
                  <a:schemeClr val="tx1"/>
                </a:solidFill>
              </a:rPr>
              <a:t>此处</a:t>
            </a:r>
            <a:r>
              <a:rPr lang="zh-CN" altLang="en-US" sz="900" dirty="0">
                <a:solidFill>
                  <a:schemeClr val="tx1"/>
                </a:solidFill>
              </a:rPr>
              <a:t>精度</a:t>
            </a:r>
            <a:r>
              <a:rPr lang="zh-CN" altLang="en-US" sz="900" dirty="0" smtClean="0">
                <a:solidFill>
                  <a:schemeClr val="tx1"/>
                </a:solidFill>
              </a:rPr>
              <a:t>在零件检查</a:t>
            </a:r>
            <a:r>
              <a:rPr lang="zh-CN" altLang="en-US" sz="900" dirty="0">
                <a:solidFill>
                  <a:schemeClr val="tx1"/>
                </a:solidFill>
              </a:rPr>
              <a:t>更换前</a:t>
            </a:r>
            <a:r>
              <a:rPr lang="zh-CN" altLang="en-US" sz="900" dirty="0" smtClean="0">
                <a:solidFill>
                  <a:schemeClr val="tx1"/>
                </a:solidFill>
              </a:rPr>
              <a:t>不做调整，检查更换后测试调整</a:t>
            </a:r>
            <a:endParaRPr lang="zh-CN" altLang="en-US" sz="900" dirty="0">
              <a:solidFill>
                <a:schemeClr val="tx1"/>
              </a:solidFill>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8699" y="1282726"/>
            <a:ext cx="771817" cy="1685298"/>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11776" y="1316909"/>
            <a:ext cx="779883" cy="1686780"/>
          </a:xfrm>
          <a:prstGeom prst="rect">
            <a:avLst/>
          </a:prstGeom>
        </p:spPr>
      </p:pic>
    </p:spTree>
    <p:custDataLst>
      <p:tags r:id="rId1"/>
    </p:custDataLst>
    <p:extLst>
      <p:ext uri="{BB962C8B-B14F-4D97-AF65-F5344CB8AC3E}">
        <p14:creationId xmlns:p14="http://schemas.microsoft.com/office/powerpoint/2010/main" val="27730080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36123" y="565265"/>
            <a:ext cx="3759362" cy="523220"/>
          </a:xfrm>
          <a:prstGeom prst="rect">
            <a:avLst/>
          </a:prstGeom>
          <a:noFill/>
        </p:spPr>
        <p:txBody>
          <a:bodyPr wrap="none" rtlCol="0">
            <a:spAutoFit/>
          </a:bodyPr>
          <a:lstStyle/>
          <a:p>
            <a:r>
              <a:rPr lang="en-US" altLang="zh-CN" sz="2800" b="1" dirty="0" smtClean="0"/>
              <a:t>3200H</a:t>
            </a:r>
            <a:r>
              <a:rPr lang="zh-CN" altLang="en-US" sz="2800" b="1" dirty="0" smtClean="0"/>
              <a:t>（</a:t>
            </a:r>
            <a:r>
              <a:rPr lang="zh-CN" altLang="en-US" sz="2800" b="1" dirty="0"/>
              <a:t>功能性</a:t>
            </a:r>
            <a:r>
              <a:rPr lang="zh-CN" altLang="en-US" sz="2800" b="1" dirty="0" smtClean="0"/>
              <a:t>保养）</a:t>
            </a:r>
            <a:endParaRPr lang="zh-CN" altLang="en-US" sz="2800" b="1" dirty="0"/>
          </a:p>
        </p:txBody>
      </p:sp>
      <p:sp>
        <p:nvSpPr>
          <p:cNvPr id="3" name="文本框 2"/>
          <p:cNvSpPr txBox="1"/>
          <p:nvPr/>
        </p:nvSpPr>
        <p:spPr>
          <a:xfrm>
            <a:off x="7490069" y="1092737"/>
            <a:ext cx="1107996" cy="369332"/>
          </a:xfrm>
          <a:prstGeom prst="rect">
            <a:avLst/>
          </a:prstGeom>
          <a:noFill/>
        </p:spPr>
        <p:txBody>
          <a:bodyPr wrap="none" rtlCol="0">
            <a:spAutoFit/>
          </a:bodyPr>
          <a:lstStyle/>
          <a:p>
            <a:r>
              <a:rPr lang="zh-CN" altLang="en-US" b="1" dirty="0" smtClean="0"/>
              <a:t>操作说明</a:t>
            </a:r>
            <a:endParaRPr lang="zh-CN" altLang="en-US" b="1" dirty="0"/>
          </a:p>
        </p:txBody>
      </p:sp>
      <p:sp>
        <p:nvSpPr>
          <p:cNvPr id="4" name="文本框 3"/>
          <p:cNvSpPr txBox="1"/>
          <p:nvPr/>
        </p:nvSpPr>
        <p:spPr>
          <a:xfrm>
            <a:off x="777432" y="3076896"/>
            <a:ext cx="3428808" cy="600164"/>
          </a:xfrm>
          <a:prstGeom prst="rect">
            <a:avLst/>
          </a:prstGeom>
          <a:noFill/>
        </p:spPr>
        <p:txBody>
          <a:bodyPr wrap="square" rtlCol="0">
            <a:spAutoFit/>
          </a:bodyPr>
          <a:lstStyle/>
          <a:p>
            <a:r>
              <a:rPr lang="en-US" altLang="zh-CN" sz="1100" b="1" dirty="0"/>
              <a:t>4</a:t>
            </a:r>
            <a:r>
              <a:rPr lang="en-US" altLang="zh-CN" sz="1100" b="1" dirty="0" smtClean="0"/>
              <a:t>.X</a:t>
            </a:r>
            <a:r>
              <a:rPr lang="zh-CN" altLang="en-US" sz="1100" b="1" dirty="0" smtClean="0"/>
              <a:t>轴皮带、齿轮更换保养：（详见附页</a:t>
            </a:r>
            <a:r>
              <a:rPr lang="en-US" altLang="zh-CN" sz="1100" b="1" dirty="0" smtClean="0"/>
              <a:t>17</a:t>
            </a:r>
            <a:r>
              <a:rPr lang="zh-CN" altLang="en-US" sz="1100" b="1" dirty="0" smtClean="0"/>
              <a:t>）</a:t>
            </a:r>
            <a:endParaRPr lang="en-US" altLang="zh-CN" sz="1100" b="1" dirty="0" smtClean="0"/>
          </a:p>
          <a:p>
            <a:r>
              <a:rPr lang="zh-CN" altLang="en-US" sz="1100" dirty="0" smtClean="0"/>
              <a:t>拆下左右操作箱检查带轮及皮带磨损情况，存在间隙开裂情况及时更换</a:t>
            </a:r>
            <a:endParaRPr lang="en-US" altLang="zh-CN" sz="1100" dirty="0" smtClean="0"/>
          </a:p>
        </p:txBody>
      </p:sp>
      <p:sp>
        <p:nvSpPr>
          <p:cNvPr id="5" name="文本框 4"/>
          <p:cNvSpPr txBox="1"/>
          <p:nvPr/>
        </p:nvSpPr>
        <p:spPr>
          <a:xfrm>
            <a:off x="6329663" y="3084197"/>
            <a:ext cx="3428808" cy="600164"/>
          </a:xfrm>
          <a:prstGeom prst="rect">
            <a:avLst/>
          </a:prstGeom>
          <a:noFill/>
        </p:spPr>
        <p:txBody>
          <a:bodyPr wrap="square" rtlCol="0">
            <a:spAutoFit/>
          </a:bodyPr>
          <a:lstStyle/>
          <a:p>
            <a:r>
              <a:rPr lang="en-US" altLang="zh-CN" sz="1100" b="1" dirty="0"/>
              <a:t>5</a:t>
            </a:r>
            <a:r>
              <a:rPr lang="en-US" altLang="zh-CN" sz="1100" b="1" dirty="0" smtClean="0"/>
              <a:t>.</a:t>
            </a:r>
            <a:r>
              <a:rPr lang="zh-CN" altLang="en-US" sz="1100" b="1" dirty="0" smtClean="0"/>
              <a:t>编码器齿轮检查保养：</a:t>
            </a:r>
            <a:endParaRPr lang="en-US" altLang="zh-CN" sz="1100" b="1" dirty="0" smtClean="0"/>
          </a:p>
          <a:p>
            <a:r>
              <a:rPr lang="zh-CN" altLang="en-US" sz="1100" dirty="0" smtClean="0"/>
              <a:t>拆开侧面罩壳检查编码器齿轮有间隙及磨损情况及时更换</a:t>
            </a:r>
            <a:endParaRPr lang="en-US" altLang="zh-CN" sz="1100" dirty="0" smtClean="0"/>
          </a:p>
        </p:txBody>
      </p:sp>
      <p:sp>
        <p:nvSpPr>
          <p:cNvPr id="6" name="文本框 5"/>
          <p:cNvSpPr txBox="1"/>
          <p:nvPr/>
        </p:nvSpPr>
        <p:spPr>
          <a:xfrm>
            <a:off x="647199" y="5326917"/>
            <a:ext cx="3428808" cy="769441"/>
          </a:xfrm>
          <a:prstGeom prst="rect">
            <a:avLst/>
          </a:prstGeom>
          <a:noFill/>
        </p:spPr>
        <p:txBody>
          <a:bodyPr wrap="square" rtlCol="0">
            <a:spAutoFit/>
          </a:bodyPr>
          <a:lstStyle/>
          <a:p>
            <a:r>
              <a:rPr lang="en-US" altLang="zh-CN" sz="1100" b="1" dirty="0"/>
              <a:t>6</a:t>
            </a:r>
            <a:r>
              <a:rPr lang="en-US" altLang="zh-CN" sz="1100" b="1" dirty="0" smtClean="0"/>
              <a:t>.</a:t>
            </a:r>
            <a:r>
              <a:rPr lang="zh-CN" altLang="en-US" sz="1100" b="1" dirty="0" smtClean="0"/>
              <a:t>鬃毛床链条检查、更换鬃毛砖：</a:t>
            </a:r>
            <a:endParaRPr lang="en-US" altLang="zh-CN" sz="1100" b="1" dirty="0" smtClean="0"/>
          </a:p>
          <a:p>
            <a:r>
              <a:rPr lang="zh-CN" altLang="en-US" sz="1100" dirty="0" smtClean="0"/>
              <a:t>拆开左右挡边检查左右床体链条链轮有位移及时调整，将损坏超过</a:t>
            </a:r>
            <a:r>
              <a:rPr lang="en-US" altLang="zh-CN" sz="1100" dirty="0" smtClean="0"/>
              <a:t>1/3</a:t>
            </a:r>
            <a:r>
              <a:rPr lang="zh-CN" altLang="en-US" sz="1100" dirty="0" smtClean="0"/>
              <a:t>的鬃毛砖进行更换床体内部清理干净，清理完成转动鬃毛床无异响板条运行无明显波动</a:t>
            </a:r>
            <a:endParaRPr lang="en-US" altLang="zh-CN" sz="1100" dirty="0" smtClean="0"/>
          </a:p>
        </p:txBody>
      </p:sp>
      <p:sp>
        <p:nvSpPr>
          <p:cNvPr id="7" name="文本框 6"/>
          <p:cNvSpPr txBox="1"/>
          <p:nvPr/>
        </p:nvSpPr>
        <p:spPr>
          <a:xfrm>
            <a:off x="6329663" y="5326917"/>
            <a:ext cx="5025522" cy="600164"/>
          </a:xfrm>
          <a:prstGeom prst="rect">
            <a:avLst/>
          </a:prstGeom>
          <a:noFill/>
        </p:spPr>
        <p:txBody>
          <a:bodyPr wrap="square" rtlCol="0">
            <a:spAutoFit/>
          </a:bodyPr>
          <a:lstStyle/>
          <a:p>
            <a:r>
              <a:rPr lang="en-US" altLang="zh-CN" sz="1100" b="1" dirty="0"/>
              <a:t>7</a:t>
            </a:r>
            <a:r>
              <a:rPr lang="en-US" altLang="zh-CN" sz="1100" b="1" dirty="0" smtClean="0"/>
              <a:t>.</a:t>
            </a:r>
            <a:r>
              <a:rPr lang="zh-CN" altLang="en-US" sz="1100" b="1" dirty="0" smtClean="0"/>
              <a:t>床体链轮、链条检查：</a:t>
            </a:r>
            <a:endParaRPr lang="en-US" altLang="zh-CN" sz="1100" b="1" dirty="0" smtClean="0"/>
          </a:p>
          <a:p>
            <a:r>
              <a:rPr lang="zh-CN" altLang="en-US" sz="1100" dirty="0"/>
              <a:t>拆</a:t>
            </a:r>
            <a:r>
              <a:rPr lang="zh-CN" altLang="en-US" sz="1100" dirty="0" smtClean="0"/>
              <a:t>下床体左右罩壳检查链条链轮有松动位移及时调整，检查完成后加润滑脂保持链条链轮润滑正常</a:t>
            </a:r>
            <a:endParaRPr lang="en-US" altLang="zh-CN" sz="1100" dirty="0" smtClean="0"/>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1042" y="1413609"/>
            <a:ext cx="1036498" cy="1513287"/>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664" y="1413608"/>
            <a:ext cx="1026344" cy="1513287"/>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09827" y="1416749"/>
            <a:ext cx="1250097" cy="1667448"/>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09827" y="3847675"/>
            <a:ext cx="1250097" cy="1504134"/>
          </a:xfrm>
          <a:prstGeom prst="rect">
            <a:avLst/>
          </a:prstGeom>
        </p:spPr>
      </p:pic>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1042" y="3639982"/>
            <a:ext cx="1315081" cy="1711827"/>
          </a:xfrm>
          <a:prstGeom prst="rect">
            <a:avLst/>
          </a:prstGeom>
        </p:spPr>
      </p:pic>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67991" y="3639982"/>
            <a:ext cx="2212092" cy="1711827"/>
          </a:xfrm>
          <a:prstGeom prst="rect">
            <a:avLst/>
          </a:prstGeom>
        </p:spPr>
      </p:pic>
    </p:spTree>
    <p:custDataLst>
      <p:tags r:id="rId1"/>
    </p:custDataLst>
    <p:extLst>
      <p:ext uri="{BB962C8B-B14F-4D97-AF65-F5344CB8AC3E}">
        <p14:creationId xmlns:p14="http://schemas.microsoft.com/office/powerpoint/2010/main" val="9185502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76007" y="673331"/>
            <a:ext cx="3057247" cy="523220"/>
          </a:xfrm>
          <a:prstGeom prst="rect">
            <a:avLst/>
          </a:prstGeom>
          <a:noFill/>
        </p:spPr>
        <p:txBody>
          <a:bodyPr wrap="none" rtlCol="0">
            <a:spAutoFit/>
          </a:bodyPr>
          <a:lstStyle/>
          <a:p>
            <a:r>
              <a:rPr lang="zh-CN" altLang="en-US" sz="2800" b="1" dirty="0" smtClean="0"/>
              <a:t>磨刀组件零件样本</a:t>
            </a:r>
            <a:endParaRPr lang="zh-CN" altLang="en-US" sz="2800" b="1" dirty="0"/>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003" y="1559204"/>
            <a:ext cx="3327375" cy="3520013"/>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8378" y="1559204"/>
            <a:ext cx="2942717" cy="3520013"/>
          </a:xfrm>
          <a:prstGeom prst="rect">
            <a:avLst/>
          </a:prstGeom>
        </p:spPr>
      </p:pic>
    </p:spTree>
    <p:custDataLst>
      <p:tags r:id="rId1"/>
    </p:custDataLst>
    <p:extLst>
      <p:ext uri="{BB962C8B-B14F-4D97-AF65-F5344CB8AC3E}">
        <p14:creationId xmlns:p14="http://schemas.microsoft.com/office/powerpoint/2010/main" val="13098710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76007" y="673331"/>
            <a:ext cx="3655168" cy="523220"/>
          </a:xfrm>
          <a:prstGeom prst="rect">
            <a:avLst/>
          </a:prstGeom>
          <a:noFill/>
        </p:spPr>
        <p:txBody>
          <a:bodyPr wrap="none" rtlCol="0">
            <a:spAutoFit/>
          </a:bodyPr>
          <a:lstStyle/>
          <a:p>
            <a:r>
              <a:rPr lang="en-US" altLang="zh-CN" sz="2800" b="1" dirty="0" smtClean="0"/>
              <a:t>X</a:t>
            </a:r>
            <a:r>
              <a:rPr lang="zh-CN" altLang="en-US" sz="2800" b="1" dirty="0" smtClean="0"/>
              <a:t>轴传动部分零件样本</a:t>
            </a:r>
            <a:endParaRPr lang="zh-CN" altLang="en-US" sz="2800" b="1" dirty="0"/>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1869" y="1229260"/>
            <a:ext cx="3076711" cy="4182326"/>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8580" y="1229260"/>
            <a:ext cx="3083579" cy="4182326"/>
          </a:xfrm>
          <a:prstGeom prst="rect">
            <a:avLst/>
          </a:prstGeom>
        </p:spPr>
      </p:pic>
    </p:spTree>
    <p:custDataLst>
      <p:tags r:id="rId1"/>
    </p:custDataLst>
    <p:extLst>
      <p:ext uri="{BB962C8B-B14F-4D97-AF65-F5344CB8AC3E}">
        <p14:creationId xmlns:p14="http://schemas.microsoft.com/office/powerpoint/2010/main" val="17624798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FFFF">
                <a:alpha val="55000"/>
              </a:srgbClr>
            </a:gs>
            <a:gs pos="100000">
              <a:srgbClr val="FAFAFA"/>
            </a:gs>
          </a:gsLst>
          <a:lin ang="5400000" scaled="0"/>
        </a:gradFill>
        <a:effectLst/>
      </p:bgPr>
    </p:bg>
    <p:spTree>
      <p:nvGrpSpPr>
        <p:cNvPr id="1" name=""/>
        <p:cNvGrpSpPr/>
        <p:nvPr/>
      </p:nvGrpSpPr>
      <p:grpSpPr>
        <a:xfrm>
          <a:off x="0" y="0"/>
          <a:ext cx="0" cy="0"/>
          <a:chOff x="0" y="0"/>
          <a:chExt cx="0" cy="0"/>
        </a:xfrm>
      </p:grpSpPr>
      <p:pic>
        <p:nvPicPr>
          <p:cNvPr id="26" name="图片 25" descr="户外广告"/>
          <p:cNvPicPr>
            <a:picLocks noChangeAspect="1"/>
          </p:cNvPicPr>
          <p:nvPr/>
        </p:nvPicPr>
        <p:blipFill>
          <a:blip r:embed="rId3"/>
          <a:srcRect l="1971" r="7651"/>
          <a:stretch>
            <a:fillRect/>
          </a:stretch>
        </p:blipFill>
        <p:spPr>
          <a:xfrm>
            <a:off x="2275840" y="0"/>
            <a:ext cx="9901555" cy="6858000"/>
          </a:xfrm>
          <a:prstGeom prst="rect">
            <a:avLst/>
          </a:prstGeom>
        </p:spPr>
      </p:pic>
      <p:sp>
        <p:nvSpPr>
          <p:cNvPr id="13" name="íśļiďé"/>
          <p:cNvSpPr/>
          <p:nvPr/>
        </p:nvSpPr>
        <p:spPr>
          <a:xfrm>
            <a:off x="-14606" y="0"/>
            <a:ext cx="12206605" cy="6858000"/>
          </a:xfrm>
          <a:prstGeom prst="rect">
            <a:avLst/>
          </a:prstGeom>
          <a:gradFill flip="none" rotWithShape="1">
            <a:gsLst>
              <a:gs pos="37000">
                <a:srgbClr val="004589"/>
              </a:gs>
              <a:gs pos="100000">
                <a:srgbClr val="004589">
                  <a:alpha val="65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1525905" y="2432685"/>
            <a:ext cx="5535930" cy="13220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THANKS</a:t>
            </a:r>
          </a:p>
        </p:txBody>
      </p:sp>
      <p:pic>
        <p:nvPicPr>
          <p:cNvPr id="2" name="图片 1" descr="奔马VI基础系统修改-34">
            <a:extLst>
              <a:ext uri="{FF2B5EF4-FFF2-40B4-BE49-F238E27FC236}">
                <a16:creationId xmlns:a16="http://schemas.microsoft.com/office/drawing/2014/main" id="{66DF687F-61DC-8315-8CAE-DA9B2BF7ABC3}"/>
              </a:ext>
            </a:extLst>
          </p:cNvPr>
          <p:cNvPicPr>
            <a:picLocks noChangeAspect="1"/>
          </p:cNvPicPr>
          <p:nvPr/>
        </p:nvPicPr>
        <p:blipFill>
          <a:blip r:embed="rId4"/>
          <a:stretch>
            <a:fillRect/>
          </a:stretch>
        </p:blipFill>
        <p:spPr>
          <a:xfrm>
            <a:off x="8707926" y="272415"/>
            <a:ext cx="3127216" cy="1327785"/>
          </a:xfrm>
          <a:prstGeom prst="rect">
            <a:avLst/>
          </a:prstGeom>
        </p:spPr>
      </p:pic>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c0ZjgwMjRlNjI4ZDcyMzNhZWFlYjQzZGZlOTRkNjkifQ=="/>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xml><?xml version="1.0" encoding="utf-8"?>
<p:tagLst xmlns:a="http://schemas.openxmlformats.org/drawingml/2006/main" xmlns:r="http://schemas.openxmlformats.org/officeDocument/2006/relationships" xmlns:p="http://schemas.openxmlformats.org/presentationml/2006/main">
  <p:tag name="PA" val="v5.0.0"/>
</p:tagLst>
</file>

<file path=ppt/tags/tag8.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0.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1.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2.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3.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5.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6.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7.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8.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9.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0.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1.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2.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3.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lumMod val="95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10351</TotalTime>
  <Words>2443</Words>
  <Application>Microsoft Office PowerPoint</Application>
  <PresentationFormat>宽屏</PresentationFormat>
  <Paragraphs>553</Paragraphs>
  <Slides>18</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18</vt:i4>
      </vt:variant>
    </vt:vector>
  </HeadingPairs>
  <TitlesOfParts>
    <vt:vector size="24" baseType="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添加主标题</dc:title>
  <dc:creator>蒋晶晶</dc:creator>
  <cp:lastModifiedBy>SKUser</cp:lastModifiedBy>
  <cp:revision>1141</cp:revision>
  <dcterms:created xsi:type="dcterms:W3CDTF">2019-06-19T02:08:00Z</dcterms:created>
  <dcterms:modified xsi:type="dcterms:W3CDTF">2025-10-14T00:39:55Z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2052-11.1.0.12302</vt:lpwstr>
  </property>
  <property fmtid="{D5CDD505-2E9C-101B-9397-08002B2CF9AE}" pid="3" name="ICV">
    <vt:lpwstr>BD08AE3ED7364C31AAC359F959EB5399</vt:lpwstr>
  </property>
</Properties>
</file>