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478" r:id="rId2"/>
    <p:sldId id="550" r:id="rId3"/>
    <p:sldId id="419" r:id="rId4"/>
    <p:sldId id="421" r:id="rId5"/>
    <p:sldId id="551" r:id="rId6"/>
    <p:sldId id="454" r:id="rId7"/>
    <p:sldId id="424" r:id="rId8"/>
    <p:sldId id="512" r:id="rId9"/>
    <p:sldId id="515" r:id="rId10"/>
    <p:sldId id="535" r:id="rId11"/>
    <p:sldId id="531" r:id="rId12"/>
    <p:sldId id="516" r:id="rId13"/>
    <p:sldId id="549" r:id="rId14"/>
    <p:sldId id="532" r:id="rId15"/>
    <p:sldId id="533" r:id="rId16"/>
    <p:sldId id="518" r:id="rId17"/>
    <p:sldId id="519" r:id="rId18"/>
    <p:sldId id="522" r:id="rId19"/>
    <p:sldId id="523" r:id="rId20"/>
    <p:sldId id="456" r:id="rId21"/>
    <p:sldId id="513" r:id="rId22"/>
    <p:sldId id="284" r:id="rId23"/>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4">
          <p15:clr>
            <a:srgbClr val="A4A3A4"/>
          </p15:clr>
        </p15:guide>
        <p15:guide id="2" orient="horz" pos="158">
          <p15:clr>
            <a:srgbClr val="A4A3A4"/>
          </p15:clr>
        </p15:guide>
        <p15:guide id="3" orient="horz" pos="699">
          <p15:clr>
            <a:srgbClr val="A4A3A4"/>
          </p15:clr>
        </p15:guide>
        <p15:guide id="4" pos="370">
          <p15:clr>
            <a:srgbClr val="A4A3A4"/>
          </p15:clr>
        </p15:guide>
        <p15:guide id="5" pos="55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7E1"/>
    <a:srgbClr val="000000"/>
    <a:srgbClr val="99999A"/>
    <a:srgbClr val="F1E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63" autoAdjust="0"/>
  </p:normalViewPr>
  <p:slideViewPr>
    <p:cSldViewPr>
      <p:cViewPr varScale="1">
        <p:scale>
          <a:sx n="83" d="100"/>
          <a:sy n="83" d="100"/>
        </p:scale>
        <p:origin x="996" y="66"/>
      </p:cViewPr>
      <p:guideLst>
        <p:guide orient="horz" pos="3244"/>
        <p:guide orient="horz" pos="158"/>
        <p:guide orient="horz" pos="699"/>
        <p:guide pos="370"/>
        <p:guide pos="55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2FA9D-DF1F-45C7-A6CA-C703C58F2E9A}" type="datetimeFigureOut">
              <a:rPr lang="zh-CN" altLang="en-US" smtClean="0"/>
              <a:t>2021/1/13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AFB6B7-FC97-418F-90BF-FCD0DC5507B6}" type="slidenum">
              <a:rPr lang="zh-CN" altLang="en-US" smtClean="0"/>
              <a:t>‹#›</a:t>
            </a:fld>
            <a:endParaRPr lang="zh-CN" altLang="en-US"/>
          </a:p>
        </p:txBody>
      </p:sp>
    </p:spTree>
    <p:extLst>
      <p:ext uri="{BB962C8B-B14F-4D97-AF65-F5344CB8AC3E}">
        <p14:creationId xmlns:p14="http://schemas.microsoft.com/office/powerpoint/2010/main" val="36829663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785B7-D6B6-46BA-98CF-C65B82FB0764}" type="datetimeFigureOut">
              <a:rPr lang="zh-CN" altLang="en-US" smtClean="0"/>
              <a:t>2021/1/13</a:t>
            </a:fld>
            <a:endParaRPr lang="zh-CN" alt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ACE0F-DB85-4809-8FCA-04F306D46FE2}" type="slidenum">
              <a:rPr lang="zh-CN" altLang="en-US" smtClean="0"/>
              <a:t>‹#›</a:t>
            </a:fld>
            <a:endParaRPr lang="zh-CN" altLang="en-US"/>
          </a:p>
        </p:txBody>
      </p:sp>
    </p:spTree>
    <p:extLst>
      <p:ext uri="{BB962C8B-B14F-4D97-AF65-F5344CB8AC3E}">
        <p14:creationId xmlns:p14="http://schemas.microsoft.com/office/powerpoint/2010/main" val="23285452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D4ACE0F-DB85-4809-8FCA-04F306D46FE2}" type="slidenum">
              <a:rPr lang="zh-CN" altLang="en-US" smtClean="0"/>
              <a:t>1</a:t>
            </a:fld>
            <a:endParaRPr lang="zh-CN" altLang="en-US"/>
          </a:p>
        </p:txBody>
      </p:sp>
    </p:spTree>
    <p:extLst>
      <p:ext uri="{BB962C8B-B14F-4D97-AF65-F5344CB8AC3E}">
        <p14:creationId xmlns:p14="http://schemas.microsoft.com/office/powerpoint/2010/main" val="1610003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bg1"/>
              </a:solidFill>
              <a:latin typeface="+mj-ea"/>
              <a:ea typeface="+mn-ea"/>
              <a:cs typeface="+mn-cs"/>
            </a:endParaRPr>
          </a:p>
        </p:txBody>
      </p:sp>
      <p:sp>
        <p:nvSpPr>
          <p:cNvPr id="4" name="灯片编号占位符 3"/>
          <p:cNvSpPr>
            <a:spLocks noGrp="1"/>
          </p:cNvSpPr>
          <p:nvPr>
            <p:ph type="sldNum" sz="quarter" idx="10"/>
          </p:nvPr>
        </p:nvSpPr>
        <p:spPr/>
        <p:txBody>
          <a:bodyPr/>
          <a:lstStyle/>
          <a:p>
            <a:fld id="{6D4ACE0F-DB85-4809-8FCA-04F306D46FE2}" type="slidenum">
              <a:rPr lang="zh-CN" altLang="en-US" smtClean="0"/>
              <a:t>15</a:t>
            </a:fld>
            <a:endParaRPr lang="zh-CN" altLang="en-US"/>
          </a:p>
        </p:txBody>
      </p:sp>
    </p:spTree>
    <p:extLst>
      <p:ext uri="{BB962C8B-B14F-4D97-AF65-F5344CB8AC3E}">
        <p14:creationId xmlns:p14="http://schemas.microsoft.com/office/powerpoint/2010/main" val="278410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16</a:t>
            </a:fld>
            <a:endParaRPr lang="zh-CN" altLang="en-US"/>
          </a:p>
        </p:txBody>
      </p:sp>
    </p:spTree>
    <p:extLst>
      <p:ext uri="{BB962C8B-B14F-4D97-AF65-F5344CB8AC3E}">
        <p14:creationId xmlns:p14="http://schemas.microsoft.com/office/powerpoint/2010/main" val="3265525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17</a:t>
            </a:fld>
            <a:endParaRPr lang="zh-CN" altLang="en-US"/>
          </a:p>
        </p:txBody>
      </p:sp>
    </p:spTree>
    <p:extLst>
      <p:ext uri="{BB962C8B-B14F-4D97-AF65-F5344CB8AC3E}">
        <p14:creationId xmlns:p14="http://schemas.microsoft.com/office/powerpoint/2010/main" val="1935546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18</a:t>
            </a:fld>
            <a:endParaRPr lang="zh-CN" altLang="en-US"/>
          </a:p>
        </p:txBody>
      </p:sp>
    </p:spTree>
    <p:extLst>
      <p:ext uri="{BB962C8B-B14F-4D97-AF65-F5344CB8AC3E}">
        <p14:creationId xmlns:p14="http://schemas.microsoft.com/office/powerpoint/2010/main" val="1159582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19</a:t>
            </a:fld>
            <a:endParaRPr lang="zh-CN" altLang="en-US"/>
          </a:p>
        </p:txBody>
      </p:sp>
    </p:spTree>
    <p:extLst>
      <p:ext uri="{BB962C8B-B14F-4D97-AF65-F5344CB8AC3E}">
        <p14:creationId xmlns:p14="http://schemas.microsoft.com/office/powerpoint/2010/main" val="1142436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21</a:t>
            </a:fld>
            <a:endParaRPr lang="zh-CN" altLang="en-US"/>
          </a:p>
        </p:txBody>
      </p:sp>
    </p:spTree>
    <p:extLst>
      <p:ext uri="{BB962C8B-B14F-4D97-AF65-F5344CB8AC3E}">
        <p14:creationId xmlns:p14="http://schemas.microsoft.com/office/powerpoint/2010/main" val="329609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4</a:t>
            </a:fld>
            <a:endParaRPr lang="zh-CN" altLang="en-US"/>
          </a:p>
        </p:txBody>
      </p:sp>
    </p:spTree>
    <p:extLst>
      <p:ext uri="{BB962C8B-B14F-4D97-AF65-F5344CB8AC3E}">
        <p14:creationId xmlns:p14="http://schemas.microsoft.com/office/powerpoint/2010/main" val="328535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D4ACE0F-DB85-4809-8FCA-04F306D46FE2}" type="slidenum">
              <a:rPr lang="zh-CN" altLang="en-US" smtClean="0"/>
              <a:t>6</a:t>
            </a:fld>
            <a:endParaRPr lang="zh-CN" altLang="en-US"/>
          </a:p>
        </p:txBody>
      </p:sp>
    </p:spTree>
    <p:extLst>
      <p:ext uri="{BB962C8B-B14F-4D97-AF65-F5344CB8AC3E}">
        <p14:creationId xmlns:p14="http://schemas.microsoft.com/office/powerpoint/2010/main" val="32590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9</a:t>
            </a:fld>
            <a:endParaRPr lang="zh-CN" altLang="en-US"/>
          </a:p>
        </p:txBody>
      </p:sp>
    </p:spTree>
    <p:extLst>
      <p:ext uri="{BB962C8B-B14F-4D97-AF65-F5344CB8AC3E}">
        <p14:creationId xmlns:p14="http://schemas.microsoft.com/office/powerpoint/2010/main" val="145770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10</a:t>
            </a:fld>
            <a:endParaRPr lang="zh-CN" altLang="en-US"/>
          </a:p>
        </p:txBody>
      </p:sp>
    </p:spTree>
    <p:extLst>
      <p:ext uri="{BB962C8B-B14F-4D97-AF65-F5344CB8AC3E}">
        <p14:creationId xmlns:p14="http://schemas.microsoft.com/office/powerpoint/2010/main" val="30624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bg1"/>
              </a:solidFill>
              <a:latin typeface="+mj-ea"/>
              <a:ea typeface="+mn-ea"/>
              <a:cs typeface="+mn-cs"/>
            </a:endParaRPr>
          </a:p>
        </p:txBody>
      </p:sp>
      <p:sp>
        <p:nvSpPr>
          <p:cNvPr id="4" name="灯片编号占位符 3"/>
          <p:cNvSpPr>
            <a:spLocks noGrp="1"/>
          </p:cNvSpPr>
          <p:nvPr>
            <p:ph type="sldNum" sz="quarter" idx="10"/>
          </p:nvPr>
        </p:nvSpPr>
        <p:spPr/>
        <p:txBody>
          <a:bodyPr/>
          <a:lstStyle/>
          <a:p>
            <a:fld id="{6D4ACE0F-DB85-4809-8FCA-04F306D46FE2}" type="slidenum">
              <a:rPr lang="zh-CN" altLang="en-US" smtClean="0"/>
              <a:t>11</a:t>
            </a:fld>
            <a:endParaRPr lang="zh-CN" altLang="en-US"/>
          </a:p>
        </p:txBody>
      </p:sp>
    </p:spTree>
    <p:extLst>
      <p:ext uri="{BB962C8B-B14F-4D97-AF65-F5344CB8AC3E}">
        <p14:creationId xmlns:p14="http://schemas.microsoft.com/office/powerpoint/2010/main" val="270975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12</a:t>
            </a:fld>
            <a:endParaRPr lang="zh-CN" altLang="en-US"/>
          </a:p>
        </p:txBody>
      </p:sp>
    </p:spTree>
    <p:extLst>
      <p:ext uri="{BB962C8B-B14F-4D97-AF65-F5344CB8AC3E}">
        <p14:creationId xmlns:p14="http://schemas.microsoft.com/office/powerpoint/2010/main" val="219832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13</a:t>
            </a:fld>
            <a:endParaRPr lang="zh-CN" altLang="en-US"/>
          </a:p>
        </p:txBody>
      </p:sp>
    </p:spTree>
    <p:extLst>
      <p:ext uri="{BB962C8B-B14F-4D97-AF65-F5344CB8AC3E}">
        <p14:creationId xmlns:p14="http://schemas.microsoft.com/office/powerpoint/2010/main" val="778434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bg1"/>
              </a:solidFill>
              <a:latin typeface="+mj-ea"/>
              <a:ea typeface="+mn-ea"/>
              <a:cs typeface="+mn-cs"/>
            </a:endParaRPr>
          </a:p>
        </p:txBody>
      </p:sp>
      <p:sp>
        <p:nvSpPr>
          <p:cNvPr id="4" name="灯片编号占位符 3"/>
          <p:cNvSpPr>
            <a:spLocks noGrp="1"/>
          </p:cNvSpPr>
          <p:nvPr>
            <p:ph type="sldNum" sz="quarter" idx="10"/>
          </p:nvPr>
        </p:nvSpPr>
        <p:spPr/>
        <p:txBody>
          <a:bodyPr/>
          <a:lstStyle/>
          <a:p>
            <a:fld id="{6D4ACE0F-DB85-4809-8FCA-04F306D46FE2}" type="slidenum">
              <a:rPr lang="zh-CN" altLang="en-US" smtClean="0"/>
              <a:t>14</a:t>
            </a:fld>
            <a:endParaRPr lang="zh-CN" altLang="en-US"/>
          </a:p>
        </p:txBody>
      </p:sp>
    </p:spTree>
    <p:extLst>
      <p:ext uri="{BB962C8B-B14F-4D97-AF65-F5344CB8AC3E}">
        <p14:creationId xmlns:p14="http://schemas.microsoft.com/office/powerpoint/2010/main" val="1957414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684000" y="1214426"/>
            <a:ext cx="3468900" cy="2643206"/>
          </a:xfrm>
          <a:prstGeom prst="rect">
            <a:avLst/>
          </a:prstGeom>
          <a:noFill/>
        </p:spPr>
        <p:txBody>
          <a:bodyPr/>
          <a:lstStyle>
            <a:lvl1pPr marL="0" indent="0">
              <a:buNone/>
              <a:defRPr sz="1600" baseline="0">
                <a:solidFill>
                  <a:schemeClr val="bg1"/>
                </a:solidFill>
                <a:latin typeface="+mj-ea"/>
                <a:ea typeface="+mj-e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Click to add image | </a:t>
            </a:r>
            <a:r>
              <a:rPr lang="zh-CN" altLang="en-US" dirty="0" smtClean="0"/>
              <a:t>添加图片</a:t>
            </a:r>
            <a:endParaRPr lang="zh-CN" altLang="en-US" dirty="0"/>
          </a:p>
        </p:txBody>
      </p:sp>
      <p:sp>
        <p:nvSpPr>
          <p:cNvPr id="2" name="Title 1"/>
          <p:cNvSpPr>
            <a:spLocks noGrp="1"/>
          </p:cNvSpPr>
          <p:nvPr>
            <p:ph type="title" hasCustomPrompt="1"/>
          </p:nvPr>
        </p:nvSpPr>
        <p:spPr>
          <a:xfrm>
            <a:off x="4214810" y="2237632"/>
            <a:ext cx="4319588" cy="1620000"/>
          </a:xfrm>
          <a:prstGeom prst="rect">
            <a:avLst/>
          </a:prstGeom>
          <a:solidFill>
            <a:srgbClr val="00A7E1"/>
          </a:solidFill>
        </p:spPr>
        <p:txBody>
          <a:bodyPr anchor="t"/>
          <a:lstStyle>
            <a:lvl1pPr algn="l">
              <a:defRPr sz="3500" b="1" u="none" cap="all" baseline="0">
                <a:solidFill>
                  <a:srgbClr val="F1ECED"/>
                </a:solidFill>
                <a:latin typeface="+mj-ea"/>
                <a:ea typeface="+mj-ea"/>
              </a:defRPr>
            </a:lvl1pPr>
          </a:lstStyle>
          <a:p>
            <a:r>
              <a:rPr lang="en-US" altLang="zh-CN" dirty="0" smtClean="0"/>
              <a:t>Click to edit title </a:t>
            </a:r>
            <a:r>
              <a:rPr lang="zh-CN" altLang="en-US" dirty="0" smtClean="0"/>
              <a:t>添加标题</a:t>
            </a:r>
            <a:endParaRPr lang="zh-CN" altLang="en-US" dirty="0"/>
          </a:p>
        </p:txBody>
      </p:sp>
      <p:sp>
        <p:nvSpPr>
          <p:cNvPr id="3" name="Text Placeholder 2"/>
          <p:cNvSpPr>
            <a:spLocks noGrp="1"/>
          </p:cNvSpPr>
          <p:nvPr>
            <p:ph type="body" idx="1" hasCustomPrompt="1"/>
          </p:nvPr>
        </p:nvSpPr>
        <p:spPr>
          <a:xfrm>
            <a:off x="4214398" y="1214426"/>
            <a:ext cx="4320000" cy="972000"/>
          </a:xfrm>
          <a:prstGeom prst="rect">
            <a:avLst/>
          </a:prstGeom>
          <a:solidFill>
            <a:srgbClr val="F1ECED"/>
          </a:solidFill>
        </p:spPr>
        <p:txBody>
          <a:bodyPr anchor="b"/>
          <a:lstStyle>
            <a:lvl1pPr marL="0" indent="0">
              <a:lnSpc>
                <a:spcPct val="120000"/>
              </a:lnSpc>
              <a:buNone/>
              <a:defRPr sz="1200" baseline="0">
                <a:solidFill>
                  <a:srgbClr val="00A7E1"/>
                </a:solidFill>
                <a:latin typeface="+mj-ea"/>
                <a:ea typeface="+mj-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smtClean="0"/>
              <a:t>Click to edit text | </a:t>
            </a:r>
            <a:r>
              <a:rPr lang="zh-CN" altLang="en-US" dirty="0" smtClean="0"/>
              <a:t>添加副目录或描述</a:t>
            </a:r>
            <a:endParaRPr lang="en-US" altLang="zh-CN"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目录页">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13" y="252000"/>
            <a:ext cx="8064500" cy="720000"/>
          </a:xfrm>
          <a:prstGeom prst="rect">
            <a:avLst/>
          </a:prstGeom>
        </p:spPr>
        <p:txBody>
          <a:bodyPr/>
          <a:lstStyle>
            <a:lvl1pPr algn="l">
              <a:defRPr sz="3000" b="0" baseline="0">
                <a:solidFill>
                  <a:schemeClr val="bg1"/>
                </a:solidFill>
                <a:latin typeface="+mj-ea"/>
                <a:ea typeface="+mj-ea"/>
              </a:defRPr>
            </a:lvl1pPr>
          </a:lstStyle>
          <a:p>
            <a:r>
              <a:rPr lang="en-US" altLang="zh-CN" dirty="0" smtClean="0"/>
              <a:t>CONTENT | </a:t>
            </a:r>
            <a:r>
              <a:rPr lang="zh-CN" altLang="en-US" dirty="0" smtClean="0"/>
              <a:t>目录</a:t>
            </a:r>
            <a:endParaRPr lang="zh-CN" altLang="en-US" dirty="0"/>
          </a:p>
        </p:txBody>
      </p:sp>
      <p:sp>
        <p:nvSpPr>
          <p:cNvPr id="3" name="Content Placeholder 2"/>
          <p:cNvSpPr>
            <a:spLocks noGrp="1"/>
          </p:cNvSpPr>
          <p:nvPr>
            <p:ph idx="1"/>
          </p:nvPr>
        </p:nvSpPr>
        <p:spPr>
          <a:xfrm>
            <a:off x="684213" y="972000"/>
            <a:ext cx="8064500" cy="4184650"/>
          </a:xfrm>
          <a:prstGeom prst="rect">
            <a:avLst/>
          </a:prstGeom>
        </p:spPr>
        <p:txBody>
          <a:bodyPr/>
          <a:lstStyle>
            <a:lvl1pPr>
              <a:defRPr sz="1600">
                <a:solidFill>
                  <a:schemeClr val="bg1"/>
                </a:solidFill>
                <a:latin typeface="+mj-ea"/>
                <a:ea typeface="+mj-ea"/>
              </a:defRPr>
            </a:lvl1pPr>
            <a:lvl2pPr>
              <a:defRPr sz="1600">
                <a:solidFill>
                  <a:schemeClr val="bg1"/>
                </a:solidFill>
                <a:latin typeface="+mj-ea"/>
                <a:ea typeface="+mj-ea"/>
              </a:defRPr>
            </a:lvl2pPr>
            <a:lvl3pPr>
              <a:buFont typeface="Arial" panose="020B0604020202020204" pitchFamily="34" charset="0"/>
              <a:buChar char="»"/>
              <a:defRPr sz="1600">
                <a:solidFill>
                  <a:schemeClr val="bg1"/>
                </a:solidFill>
                <a:latin typeface="+mj-ea"/>
                <a:ea typeface="+mj-ea"/>
              </a:defRPr>
            </a:lvl3pPr>
            <a:lvl4pPr>
              <a:defRPr sz="1200">
                <a:solidFill>
                  <a:srgbClr val="99999A"/>
                </a:solidFill>
              </a:defRPr>
            </a:lvl4pPr>
            <a:lvl5pPr>
              <a:defRPr sz="1200">
                <a:solidFill>
                  <a:srgbClr val="99999A"/>
                </a:solidFill>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文字页">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4213" y="252000"/>
            <a:ext cx="8064500" cy="720000"/>
          </a:xfrm>
          <a:prstGeom prst="rect">
            <a:avLst/>
          </a:prstGeom>
        </p:spPr>
        <p:txBody>
          <a:bodyPr/>
          <a:lstStyle>
            <a:lvl1pPr algn="l">
              <a:defRPr sz="3000" baseline="0">
                <a:solidFill>
                  <a:schemeClr val="bg1"/>
                </a:solidFill>
                <a:latin typeface="+mj-ea"/>
                <a:ea typeface="+mj-ea"/>
              </a:defRPr>
            </a:lvl1pPr>
          </a:lstStyle>
          <a:p>
            <a:r>
              <a:rPr lang="en-US" altLang="zh-CN" dirty="0" smtClean="0"/>
              <a:t>Click to edit title | </a:t>
            </a:r>
            <a:r>
              <a:rPr lang="zh-CN" altLang="en-US" dirty="0" smtClean="0"/>
              <a:t>添加标题</a:t>
            </a:r>
            <a:endParaRPr lang="zh-CN" altLang="en-US" dirty="0"/>
          </a:p>
        </p:txBody>
      </p:sp>
      <p:sp>
        <p:nvSpPr>
          <p:cNvPr id="3" name="Content Placeholder 2"/>
          <p:cNvSpPr>
            <a:spLocks noGrp="1"/>
          </p:cNvSpPr>
          <p:nvPr>
            <p:ph idx="1" hasCustomPrompt="1"/>
          </p:nvPr>
        </p:nvSpPr>
        <p:spPr>
          <a:xfrm>
            <a:off x="684213" y="972000"/>
            <a:ext cx="8064500" cy="418465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smtClean="0"/>
              <a:t>Click to edit text | </a:t>
            </a:r>
            <a:r>
              <a:rPr lang="zh-CN" altLang="en-US" dirty="0" smtClean="0"/>
              <a:t>添加文字</a:t>
            </a:r>
            <a:endParaRPr lang="en-US" altLang="zh-CN"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 两列文字页">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4213" y="252000"/>
            <a:ext cx="8064500" cy="720000"/>
          </a:xfrm>
          <a:prstGeom prst="rect">
            <a:avLst/>
          </a:prstGeom>
        </p:spPr>
        <p:txBody>
          <a:bodyPr/>
          <a:lstStyle>
            <a:lvl1pPr algn="l">
              <a:defRPr sz="3000" baseline="0">
                <a:solidFill>
                  <a:schemeClr val="bg1"/>
                </a:solidFill>
                <a:latin typeface="+mj-ea"/>
                <a:ea typeface="+mj-ea"/>
              </a:defRPr>
            </a:lvl1pPr>
          </a:lstStyle>
          <a:p>
            <a:r>
              <a:rPr lang="en-US" altLang="zh-CN" dirty="0" smtClean="0"/>
              <a:t>Click to edit title | </a:t>
            </a:r>
            <a:r>
              <a:rPr lang="zh-CN" altLang="en-US" dirty="0" smtClean="0"/>
              <a:t>添加标题</a:t>
            </a:r>
            <a:endParaRPr lang="zh-CN" altLang="en-US" dirty="0"/>
          </a:p>
        </p:txBody>
      </p:sp>
      <p:sp>
        <p:nvSpPr>
          <p:cNvPr id="9" name="Content Placeholder 2"/>
          <p:cNvSpPr>
            <a:spLocks noGrp="1"/>
          </p:cNvSpPr>
          <p:nvPr>
            <p:ph idx="14" hasCustomPrompt="1"/>
          </p:nvPr>
        </p:nvSpPr>
        <p:spPr>
          <a:xfrm>
            <a:off x="684212" y="972000"/>
            <a:ext cx="3931920" cy="418465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smtClean="0"/>
              <a:t>Click to edit text | </a:t>
            </a:r>
            <a:r>
              <a:rPr lang="zh-CN" altLang="en-US" dirty="0" smtClean="0"/>
              <a:t>添加文字</a:t>
            </a:r>
            <a:endParaRPr lang="en-US" altLang="zh-CN" dirty="0" smtClean="0"/>
          </a:p>
        </p:txBody>
      </p:sp>
      <p:sp>
        <p:nvSpPr>
          <p:cNvPr id="10" name="Content Placeholder 2"/>
          <p:cNvSpPr>
            <a:spLocks noGrp="1"/>
          </p:cNvSpPr>
          <p:nvPr>
            <p:ph idx="15" hasCustomPrompt="1"/>
          </p:nvPr>
        </p:nvSpPr>
        <p:spPr>
          <a:xfrm>
            <a:off x="4816793" y="985292"/>
            <a:ext cx="3931920" cy="418465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smtClean="0"/>
              <a:t>Click to edit text | </a:t>
            </a:r>
            <a:r>
              <a:rPr lang="zh-CN" altLang="en-US" dirty="0" smtClean="0"/>
              <a:t>添加文字</a:t>
            </a:r>
            <a:endParaRPr lang="en-US" altLang="zh-CN" dirty="0"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hedule/ event | 日程页">
    <p:spTree>
      <p:nvGrpSpPr>
        <p:cNvPr id="1" name=""/>
        <p:cNvGrpSpPr/>
        <p:nvPr/>
      </p:nvGrpSpPr>
      <p:grpSpPr>
        <a:xfrm>
          <a:off x="0" y="0"/>
          <a:ext cx="0" cy="0"/>
          <a:chOff x="0" y="0"/>
          <a:chExt cx="0" cy="0"/>
        </a:xfrm>
      </p:grpSpPr>
      <p:sp>
        <p:nvSpPr>
          <p:cNvPr id="16" name="Content Placeholder 2"/>
          <p:cNvSpPr>
            <a:spLocks noGrp="1"/>
          </p:cNvSpPr>
          <p:nvPr>
            <p:ph idx="19" hasCustomPrompt="1"/>
          </p:nvPr>
        </p:nvSpPr>
        <p:spPr>
          <a:xfrm>
            <a:off x="1598612" y="2339534"/>
            <a:ext cx="3017520" cy="116542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smtClean="0"/>
              <a:t>Click to edit text | </a:t>
            </a:r>
            <a:r>
              <a:rPr lang="zh-CN" altLang="en-US" dirty="0" smtClean="0"/>
              <a:t>添加文字</a:t>
            </a:r>
            <a:endParaRPr lang="en-US" altLang="zh-CN" dirty="0" smtClean="0"/>
          </a:p>
        </p:txBody>
      </p:sp>
      <p:sp>
        <p:nvSpPr>
          <p:cNvPr id="6" name="Title 1"/>
          <p:cNvSpPr>
            <a:spLocks noGrp="1"/>
          </p:cNvSpPr>
          <p:nvPr>
            <p:ph type="title" hasCustomPrompt="1"/>
          </p:nvPr>
        </p:nvSpPr>
        <p:spPr>
          <a:xfrm>
            <a:off x="684213" y="252000"/>
            <a:ext cx="8064500" cy="720000"/>
          </a:xfrm>
          <a:prstGeom prst="rect">
            <a:avLst/>
          </a:prstGeom>
        </p:spPr>
        <p:txBody>
          <a:bodyPr/>
          <a:lstStyle>
            <a:lvl1pPr algn="l">
              <a:defRPr sz="3000" baseline="0">
                <a:solidFill>
                  <a:schemeClr val="bg1"/>
                </a:solidFill>
                <a:latin typeface="+mj-ea"/>
                <a:ea typeface="+mj-ea"/>
              </a:defRPr>
            </a:lvl1pPr>
          </a:lstStyle>
          <a:p>
            <a:r>
              <a:rPr lang="en-US" altLang="zh-CN" dirty="0" smtClean="0"/>
              <a:t>Click to edit title | </a:t>
            </a:r>
            <a:r>
              <a:rPr lang="zh-CN" altLang="en-US" dirty="0" smtClean="0"/>
              <a:t>添加标题</a:t>
            </a:r>
            <a:endParaRPr lang="zh-CN" altLang="en-US" dirty="0"/>
          </a:p>
        </p:txBody>
      </p:sp>
      <p:sp>
        <p:nvSpPr>
          <p:cNvPr id="9" name="Content Placeholder 2"/>
          <p:cNvSpPr>
            <a:spLocks noGrp="1"/>
          </p:cNvSpPr>
          <p:nvPr>
            <p:ph idx="14" hasCustomPrompt="1"/>
          </p:nvPr>
        </p:nvSpPr>
        <p:spPr>
          <a:xfrm>
            <a:off x="684212" y="972000"/>
            <a:ext cx="3931920" cy="116542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smtClean="0"/>
              <a:t>Click to edit text | </a:t>
            </a:r>
            <a:r>
              <a:rPr lang="zh-CN" altLang="en-US" dirty="0" smtClean="0"/>
              <a:t>添加文字</a:t>
            </a:r>
            <a:endParaRPr lang="en-US" altLang="zh-CN" dirty="0" smtClean="0"/>
          </a:p>
        </p:txBody>
      </p:sp>
      <p:sp>
        <p:nvSpPr>
          <p:cNvPr id="10" name="Content Placeholder 2"/>
          <p:cNvSpPr>
            <a:spLocks noGrp="1"/>
          </p:cNvSpPr>
          <p:nvPr>
            <p:ph idx="15" hasCustomPrompt="1"/>
          </p:nvPr>
        </p:nvSpPr>
        <p:spPr>
          <a:xfrm>
            <a:off x="4816793" y="985292"/>
            <a:ext cx="3931920" cy="418465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smtClean="0"/>
              <a:t>Click to edit text | </a:t>
            </a:r>
            <a:r>
              <a:rPr lang="zh-CN" altLang="en-US" dirty="0" smtClean="0"/>
              <a:t>添加文字</a:t>
            </a:r>
            <a:endParaRPr lang="en-US" altLang="zh-CN" dirty="0" smtClean="0"/>
          </a:p>
        </p:txBody>
      </p:sp>
      <p:sp>
        <p:nvSpPr>
          <p:cNvPr id="12" name="Text Placeholder 3"/>
          <p:cNvSpPr>
            <a:spLocks noGrp="1"/>
          </p:cNvSpPr>
          <p:nvPr>
            <p:ph type="body" sz="half" idx="13" hasCustomPrompt="1"/>
          </p:nvPr>
        </p:nvSpPr>
        <p:spPr>
          <a:xfrm>
            <a:off x="683568" y="2339534"/>
            <a:ext cx="720000" cy="357190"/>
          </a:xfrm>
          <a:prstGeom prst="rect">
            <a:avLst/>
          </a:prstGeom>
          <a:noFill/>
          <a:ln w="28575">
            <a:noFill/>
          </a:ln>
        </p:spPr>
        <p:txBody>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600">
                <a:solidFill>
                  <a:schemeClr val="bg1"/>
                </a:solidFill>
                <a:latin typeface="+mj-ea"/>
                <a:ea typeface="+mj-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smtClean="0"/>
              <a:t>date</a:t>
            </a:r>
          </a:p>
        </p:txBody>
      </p:sp>
      <p:sp>
        <p:nvSpPr>
          <p:cNvPr id="13" name="Text Placeholder 3"/>
          <p:cNvSpPr>
            <a:spLocks noGrp="1"/>
          </p:cNvSpPr>
          <p:nvPr>
            <p:ph type="body" sz="half" idx="16" hasCustomPrompt="1"/>
          </p:nvPr>
        </p:nvSpPr>
        <p:spPr>
          <a:xfrm>
            <a:off x="683568" y="2696724"/>
            <a:ext cx="720000" cy="252000"/>
          </a:xfrm>
          <a:prstGeom prst="rect">
            <a:avLst/>
          </a:prstGeom>
          <a:solidFill>
            <a:srgbClr val="00A7E1"/>
          </a:solidFill>
          <a:ln w="28575">
            <a:noFill/>
          </a:ln>
        </p:spPr>
        <p:txBody>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600">
                <a:solidFill>
                  <a:schemeClr val="bg1"/>
                </a:solidFill>
                <a:latin typeface="+mj-ea"/>
                <a:ea typeface="+mj-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smtClean="0"/>
              <a:t>month</a:t>
            </a:r>
          </a:p>
        </p:txBody>
      </p:sp>
      <p:sp>
        <p:nvSpPr>
          <p:cNvPr id="14" name="Text Placeholder 3"/>
          <p:cNvSpPr>
            <a:spLocks noGrp="1"/>
          </p:cNvSpPr>
          <p:nvPr>
            <p:ph type="body" sz="half" idx="17" hasCustomPrompt="1"/>
          </p:nvPr>
        </p:nvSpPr>
        <p:spPr>
          <a:xfrm>
            <a:off x="683568" y="3793604"/>
            <a:ext cx="720000" cy="357190"/>
          </a:xfrm>
          <a:prstGeom prst="rect">
            <a:avLst/>
          </a:prstGeom>
          <a:noFill/>
          <a:ln w="28575">
            <a:noFill/>
          </a:ln>
        </p:spPr>
        <p:txBody>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600">
                <a:solidFill>
                  <a:schemeClr val="bg1"/>
                </a:solidFill>
                <a:latin typeface="+mj-ea"/>
                <a:ea typeface="+mj-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smtClean="0"/>
              <a:t>date</a:t>
            </a:r>
          </a:p>
        </p:txBody>
      </p:sp>
      <p:sp>
        <p:nvSpPr>
          <p:cNvPr id="15" name="Text Placeholder 3"/>
          <p:cNvSpPr>
            <a:spLocks noGrp="1"/>
          </p:cNvSpPr>
          <p:nvPr>
            <p:ph type="body" sz="half" idx="18" hasCustomPrompt="1"/>
          </p:nvPr>
        </p:nvSpPr>
        <p:spPr>
          <a:xfrm>
            <a:off x="683568" y="4150794"/>
            <a:ext cx="720000" cy="252000"/>
          </a:xfrm>
          <a:prstGeom prst="rect">
            <a:avLst/>
          </a:prstGeom>
          <a:solidFill>
            <a:srgbClr val="00A7E1"/>
          </a:solidFill>
          <a:ln w="28575">
            <a:noFill/>
          </a:ln>
        </p:spPr>
        <p:txBody>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600">
                <a:solidFill>
                  <a:schemeClr val="bg1"/>
                </a:solidFill>
                <a:latin typeface="+mj-ea"/>
                <a:ea typeface="+mj-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smtClean="0"/>
              <a:t>month</a:t>
            </a:r>
          </a:p>
        </p:txBody>
      </p:sp>
      <p:sp>
        <p:nvSpPr>
          <p:cNvPr id="17" name="Content Placeholder 2"/>
          <p:cNvSpPr>
            <a:spLocks noGrp="1"/>
          </p:cNvSpPr>
          <p:nvPr>
            <p:ph idx="20" hasCustomPrompt="1"/>
          </p:nvPr>
        </p:nvSpPr>
        <p:spPr>
          <a:xfrm>
            <a:off x="1598612" y="3793604"/>
            <a:ext cx="3017520" cy="116542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smtClean="0"/>
              <a:t>Click to edit text | </a:t>
            </a:r>
            <a:r>
              <a:rPr lang="zh-CN" altLang="en-US" dirty="0" smtClean="0"/>
              <a:t>添加文字</a:t>
            </a:r>
            <a:endParaRPr lang="en-US" altLang="zh-CN"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空白页">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4213" y="252000"/>
            <a:ext cx="8064500" cy="720000"/>
          </a:xfrm>
          <a:prstGeom prst="rect">
            <a:avLst/>
          </a:prstGeom>
        </p:spPr>
        <p:txBody>
          <a:bodyPr/>
          <a:lstStyle>
            <a:lvl1pPr algn="l">
              <a:defRPr sz="3000" baseline="0">
                <a:solidFill>
                  <a:schemeClr val="bg1"/>
                </a:solidFill>
                <a:latin typeface="+mj-ea"/>
                <a:ea typeface="+mj-ea"/>
              </a:defRPr>
            </a:lvl1pPr>
          </a:lstStyle>
          <a:p>
            <a:r>
              <a:rPr lang="en-US" altLang="zh-CN" dirty="0" smtClean="0"/>
              <a:t>Click to edit title | </a:t>
            </a:r>
            <a:r>
              <a:rPr lang="zh-CN" altLang="en-US" dirty="0" smtClean="0"/>
              <a:t>添加标题</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3"/>
            <a:ext cx="6858000" cy="1989667"/>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001698"/>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Rectangle 6"/>
          <p:cNvSpPr/>
          <p:nvPr userDrawn="1"/>
        </p:nvSpPr>
        <p:spPr>
          <a:xfrm>
            <a:off x="684000" y="0"/>
            <a:ext cx="8460000" cy="108000"/>
          </a:xfrm>
          <a:prstGeom prst="rect">
            <a:avLst/>
          </a:prstGeom>
          <a:solidFill>
            <a:srgbClr val="00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2" descr="C:\Documents and Settings\ad04\Desktop\jack.png"/>
          <p:cNvPicPr>
            <a:picLocks noChangeAspect="1" noChangeArrowheads="1"/>
          </p:cNvPicPr>
          <p:nvPr userDrawn="1"/>
        </p:nvPicPr>
        <p:blipFill>
          <a:blip r:embed="rId10" cstate="print"/>
          <a:srcRect/>
          <a:stretch>
            <a:fillRect/>
          </a:stretch>
        </p:blipFill>
        <p:spPr bwMode="auto">
          <a:xfrm>
            <a:off x="7860958" y="269999"/>
            <a:ext cx="1080000" cy="129643"/>
          </a:xfrm>
          <a:prstGeom prst="rect">
            <a:avLst/>
          </a:prstGeom>
          <a:noFill/>
        </p:spPr>
      </p:pic>
      <p:cxnSp>
        <p:nvCxnSpPr>
          <p:cNvPr id="11" name="Straight Connector 10"/>
          <p:cNvCxnSpPr/>
          <p:nvPr userDrawn="1"/>
        </p:nvCxnSpPr>
        <p:spPr>
          <a:xfrm>
            <a:off x="392876" y="5286392"/>
            <a:ext cx="8358246" cy="1588"/>
          </a:xfrm>
          <a:prstGeom prst="line">
            <a:avLst/>
          </a:prstGeom>
          <a:ln>
            <a:solidFill>
              <a:srgbClr val="99999A"/>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671123" y="5377780"/>
            <a:ext cx="1080000" cy="30670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defRPr/>
            </a:pPr>
            <a:fld id="{E2DBE013-6E42-4162-8D48-A7A062D020AD}" type="slidenum">
              <a:rPr lang="zh-CN" altLang="en-US" sz="1400" b="1" smtClean="0">
                <a:solidFill>
                  <a:schemeClr val="bg1"/>
                </a:solidFill>
                <a:latin typeface="+mj-ea"/>
                <a:ea typeface="+mj-ea"/>
              </a:rPr>
              <a:t>‹#›</a:t>
            </a:fld>
            <a:r>
              <a:rPr lang="en-US" altLang="zh-CN" sz="1400" b="1" dirty="0" smtClean="0">
                <a:solidFill>
                  <a:schemeClr val="bg1"/>
                </a:solidFill>
                <a:latin typeface="+mj-ea"/>
                <a:ea typeface="+mj-ea"/>
              </a:rPr>
              <a:t>/22</a:t>
            </a:r>
            <a:endParaRPr lang="en-US" sz="1400" b="1" dirty="0" smtClean="0">
              <a:solidFill>
                <a:schemeClr val="bg1"/>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1.wdp"/><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p:nvPr/>
        </p:nvSpPr>
        <p:spPr>
          <a:xfrm>
            <a:off x="1799692" y="4513684"/>
            <a:ext cx="5544616" cy="720080"/>
          </a:xfrm>
          <a:prstGeom prst="rect">
            <a:avLst/>
          </a:prstGeom>
          <a:noFill/>
        </p:spPr>
        <p:txBody>
          <a:bodyPr anchor="t"/>
          <a:lstStyle>
            <a:lvl1pPr algn="l" defTabSz="914400" rtl="0" eaLnBrk="1" latinLnBrk="0" hangingPunct="1">
              <a:spcBef>
                <a:spcPct val="0"/>
              </a:spcBef>
              <a:buNone/>
              <a:defRPr sz="3500" b="1" u="none" kern="1200" cap="all" baseline="0">
                <a:solidFill>
                  <a:srgbClr val="F1ECED"/>
                </a:solidFill>
                <a:latin typeface="+mj-lt"/>
                <a:ea typeface="+mj-ea"/>
                <a:cs typeface="+mj-cs"/>
              </a:defRPr>
            </a:lvl1pPr>
          </a:lstStyle>
          <a:p>
            <a:pPr algn="ctr"/>
            <a:r>
              <a:rPr lang="en-US" altLang="zh-CN" sz="2000" dirty="0" smtClean="0">
                <a:solidFill>
                  <a:schemeClr val="bg1"/>
                </a:solidFill>
                <a:latin typeface="Times New Roman" panose="02020603050405020304" pitchFamily="18" charset="0"/>
                <a:cs typeface="Times New Roman" panose="02020603050405020304" pitchFamily="18" charset="0"/>
              </a:rPr>
              <a:t>2020.10</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2" name="标题 1"/>
          <p:cNvSpPr>
            <a:spLocks noGrp="1"/>
          </p:cNvSpPr>
          <p:nvPr>
            <p:ph type="title"/>
          </p:nvPr>
        </p:nvSpPr>
        <p:spPr>
          <a:xfrm>
            <a:off x="611560" y="3429257"/>
            <a:ext cx="8316416" cy="720080"/>
          </a:xfrm>
          <a:noFill/>
        </p:spPr>
        <p:txBody>
          <a:bodyPr/>
          <a:lstStyle/>
          <a:p>
            <a:pPr algn="ctr"/>
            <a:r>
              <a:rPr lang="en-US" altLang="zh-CN" sz="2400" dirty="0" smtClean="0">
                <a:solidFill>
                  <a:srgbClr val="FFFF00"/>
                </a:solidFill>
                <a:latin typeface="Times New Roman" panose="02020603050405020304" pitchFamily="18" charset="0"/>
                <a:cs typeface="Times New Roman" panose="02020603050405020304" pitchFamily="18" charset="0"/>
              </a:rPr>
              <a:t>S7</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intelligent control </a:t>
            </a:r>
            <a:r>
              <a:rPr lang="en-US" altLang="zh-CN" sz="2000" dirty="0" smtClean="0">
                <a:latin typeface="Times New Roman" panose="02020603050405020304" pitchFamily="18" charset="0"/>
                <a:cs typeface="Times New Roman" panose="02020603050405020304" pitchFamily="18" charset="0"/>
              </a:rPr>
              <a:t/>
            </a:r>
            <a:br>
              <a:rPr lang="en-US" altLang="zh-CN" sz="2000" dirty="0" smtClean="0">
                <a:latin typeface="Times New Roman" panose="02020603050405020304" pitchFamily="18" charset="0"/>
                <a:cs typeface="Times New Roman" panose="02020603050405020304" pitchFamily="18" charset="0"/>
              </a:rPr>
            </a:br>
            <a:r>
              <a:rPr lang="en-US" altLang="zh-CN" sz="2000" dirty="0" smtClean="0">
                <a:latin typeface="Times New Roman" panose="02020603050405020304" pitchFamily="18" charset="0"/>
                <a:cs typeface="Times New Roman" panose="02020603050405020304" pitchFamily="18" charset="0"/>
              </a:rPr>
              <a:t>computerized </a:t>
            </a:r>
            <a:r>
              <a:rPr lang="en-US" altLang="zh-CN" sz="2000" dirty="0">
                <a:latin typeface="Times New Roman" panose="02020603050405020304" pitchFamily="18" charset="0"/>
                <a:cs typeface="Times New Roman" panose="02020603050405020304" pitchFamily="18" charset="0"/>
              </a:rPr>
              <a:t>post bed roller feed sewing machine </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a:stretch>
            <a:fillRect/>
          </a:stretch>
        </p:blipFill>
        <p:spPr>
          <a:xfrm>
            <a:off x="2950210" y="488315"/>
            <a:ext cx="3243580" cy="29102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0073" y="250385"/>
            <a:ext cx="8064500" cy="720000"/>
          </a:xfrm>
        </p:spPr>
        <p:txBody>
          <a:bodyPr/>
          <a:lstStyle/>
          <a:p>
            <a:pPr fontAlgn="ctr"/>
            <a:r>
              <a:rPr lang="en-US" altLang="zh-CN" sz="2400" b="1" dirty="0" smtClean="0">
                <a:latin typeface="Times New Roman" panose="02020603050405020304" pitchFamily="18" charset="0"/>
                <a:cs typeface="Times New Roman" panose="02020603050405020304" pitchFamily="18" charset="0"/>
              </a:rPr>
              <a:t>3.</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 Smart and </a:t>
            </a:r>
            <a:r>
              <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efficient</a:t>
            </a:r>
            <a:r>
              <a:rPr lang="en-US" altLang="zh-CN" sz="2400" b="1" dirty="0" smtClean="0">
                <a:latin typeface="Times New Roman" panose="02020603050405020304" pitchFamily="18" charset="0"/>
                <a:cs typeface="Times New Roman" panose="02020603050405020304" pitchFamily="18" charset="0"/>
                <a:sym typeface="+mn-ea"/>
              </a:rPr>
              <a:t>—</a:t>
            </a:r>
            <a:r>
              <a:rPr lang="en-US" altLang="zh-CN" sz="2400" b="1" dirty="0">
                <a:solidFill>
                  <a:srgbClr val="FFFF00"/>
                </a:solidFill>
                <a:latin typeface="Times New Roman" panose="02020603050405020304" charset="0"/>
                <a:cs typeface="Times New Roman" panose="02020603050405020304" charset="0"/>
              </a:rPr>
              <a:t>Rotary type pressure adjustment ,</a:t>
            </a:r>
            <a:br>
              <a:rPr lang="en-US" altLang="zh-CN" sz="2400" b="1" dirty="0">
                <a:solidFill>
                  <a:srgbClr val="FFFF00"/>
                </a:solidFill>
                <a:latin typeface="Times New Roman" panose="02020603050405020304" charset="0"/>
                <a:cs typeface="Times New Roman" panose="02020603050405020304" charset="0"/>
              </a:rPr>
            </a:br>
            <a:r>
              <a:rPr lang="en-US" altLang="zh-CN" sz="2400" b="1" dirty="0">
                <a:solidFill>
                  <a:srgbClr val="FFFF00"/>
                </a:solidFill>
                <a:latin typeface="Times New Roman" panose="02020603050405020304" charset="0"/>
                <a:cs typeface="Times New Roman" panose="02020603050405020304" charset="0"/>
              </a:rPr>
              <a:t>easy to adjust</a:t>
            </a:r>
            <a:r>
              <a:rPr lang="zh-CN" altLang="en-US" sz="2400" dirty="0">
                <a:solidFill>
                  <a:schemeClr val="bg2"/>
                </a:solidFill>
                <a:latin typeface="Times New Roman" panose="02020603050405020304" charset="0"/>
                <a:cs typeface="Times New Roman" panose="02020603050405020304" charset="0"/>
              </a:rPr>
              <a:t/>
            </a:r>
            <a:br>
              <a:rPr lang="zh-CN" altLang="en-US" sz="2400" dirty="0">
                <a:solidFill>
                  <a:schemeClr val="bg2"/>
                </a:solidFill>
                <a:latin typeface="Times New Roman" panose="02020603050405020304" charset="0"/>
                <a:cs typeface="Times New Roman" panose="02020603050405020304" charset="0"/>
              </a:rPr>
            </a:b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8" name="矩形 7"/>
          <p:cNvSpPr/>
          <p:nvPr/>
        </p:nvSpPr>
        <p:spPr>
          <a:xfrm>
            <a:off x="610073" y="1113201"/>
            <a:ext cx="7776864" cy="646331"/>
          </a:xfrm>
          <a:prstGeom prst="rect">
            <a:avLst/>
          </a:prstGeom>
        </p:spPr>
        <p:txBody>
          <a:bodyPr wrap="square">
            <a:spAutoFit/>
          </a:bodyPr>
          <a:lstStyle/>
          <a:p>
            <a:r>
              <a:rPr lang="en-US" altLang="zh-CN" dirty="0">
                <a:solidFill>
                  <a:schemeClr val="bg1"/>
                </a:solidFill>
                <a:latin typeface="Times New Roman" panose="02020603050405020304" pitchFamily="18" charset="0"/>
                <a:cs typeface="Times New Roman" panose="02020603050405020304" pitchFamily="18" charset="0"/>
              </a:rPr>
              <a:t>Rotary type pressure adjustment screw is available to achieve simple, </a:t>
            </a:r>
            <a:r>
              <a:rPr lang="en-US" altLang="zh-CN" dirty="0" smtClean="0">
                <a:solidFill>
                  <a:schemeClr val="bg1"/>
                </a:solidFill>
                <a:latin typeface="Times New Roman" panose="02020603050405020304" pitchFamily="18" charset="0"/>
                <a:cs typeface="Times New Roman" panose="02020603050405020304" pitchFamily="18" charset="0"/>
              </a:rPr>
              <a:t>direct &amp; precise </a:t>
            </a:r>
            <a:r>
              <a:rPr lang="en-US" altLang="zh-CN" dirty="0">
                <a:solidFill>
                  <a:schemeClr val="bg1"/>
                </a:solidFill>
                <a:latin typeface="Times New Roman" panose="02020603050405020304" pitchFamily="18" charset="0"/>
                <a:cs typeface="Times New Roman" panose="02020603050405020304" pitchFamily="18" charset="0"/>
              </a:rPr>
              <a:t>adjustment.</a:t>
            </a:r>
            <a:endParaRPr lang="zh-CN" altLang="zh-CN" dirty="0">
              <a:solidFill>
                <a:schemeClr val="bg1"/>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a:ext>
            </a:extLst>
          </a:blip>
          <a:srcRect l="9825" t="3855" r="5678" b="1113"/>
          <a:stretch>
            <a:fillRect/>
          </a:stretch>
        </p:blipFill>
        <p:spPr>
          <a:xfrm>
            <a:off x="6012160" y="2485964"/>
            <a:ext cx="1987725" cy="1617916"/>
          </a:xfrm>
          <a:prstGeom prst="rect">
            <a:avLst/>
          </a:prstGeom>
        </p:spPr>
      </p:pic>
      <p:sp>
        <p:nvSpPr>
          <p:cNvPr id="7" name="矩形 6"/>
          <p:cNvSpPr/>
          <p:nvPr/>
        </p:nvSpPr>
        <p:spPr>
          <a:xfrm>
            <a:off x="6754032" y="2497460"/>
            <a:ext cx="360040" cy="1152129"/>
          </a:xfrm>
          <a:prstGeom prst="rect">
            <a:avLst/>
          </a:prstGeom>
          <a:noFill/>
          <a:ln>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00" dirty="0">
              <a:solidFill>
                <a:schemeClr val="bg1"/>
              </a:solidFill>
              <a:latin typeface="+mj-ea"/>
              <a:ea typeface="+mj-ea"/>
            </a:endParaRPr>
          </a:p>
        </p:txBody>
      </p:sp>
      <p:sp>
        <p:nvSpPr>
          <p:cNvPr id="6" name="文本框 5"/>
          <p:cNvSpPr txBox="1"/>
          <p:nvPr/>
        </p:nvSpPr>
        <p:spPr>
          <a:xfrm>
            <a:off x="1450254" y="4311597"/>
            <a:ext cx="2555799" cy="338554"/>
          </a:xfrm>
          <a:prstGeom prst="rect">
            <a:avLst/>
          </a:prstGeom>
          <a:noFill/>
        </p:spPr>
        <p:txBody>
          <a:bodyPr wrap="square" rtlCol="0">
            <a:spAutoFit/>
          </a:bodyPr>
          <a:lstStyle/>
          <a:p>
            <a:r>
              <a:rPr lang="en-US" altLang="zh-CN" sz="1600" dirty="0">
                <a:solidFill>
                  <a:schemeClr val="bg1"/>
                </a:solidFill>
                <a:latin typeface="Times New Roman" panose="02020603050405020304" pitchFamily="18" charset="0"/>
                <a:cs typeface="Times New Roman" panose="02020603050405020304" pitchFamily="18" charset="0"/>
              </a:rPr>
              <a:t>S7 </a:t>
            </a:r>
            <a:r>
              <a:rPr lang="en-US" altLang="zh-CN" sz="1600" dirty="0" smtClean="0">
                <a:solidFill>
                  <a:schemeClr val="bg1"/>
                </a:solidFill>
                <a:latin typeface="Times New Roman" panose="02020603050405020304" pitchFamily="18" charset="0"/>
                <a:cs typeface="Times New Roman" panose="02020603050405020304" pitchFamily="18" charset="0"/>
              </a:rPr>
              <a:t>new pressure </a:t>
            </a:r>
            <a:r>
              <a:rPr lang="en-US" altLang="zh-CN" sz="1600" dirty="0">
                <a:solidFill>
                  <a:schemeClr val="bg1"/>
                </a:solidFill>
                <a:latin typeface="Times New Roman" panose="02020603050405020304" pitchFamily="18" charset="0"/>
                <a:cs typeface="Times New Roman" panose="02020603050405020304" pitchFamily="18" charset="0"/>
              </a:rPr>
              <a:t>adjustment</a:t>
            </a:r>
            <a:endParaRPr lang="zh-CN" altLang="en-US" sz="1600" dirty="0">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6221192" y="4311597"/>
            <a:ext cx="1516762" cy="338554"/>
          </a:xfrm>
          <a:prstGeom prst="rect">
            <a:avLst/>
          </a:prstGeom>
          <a:noFill/>
        </p:spPr>
        <p:txBody>
          <a:bodyPr wrap="none" rtlCol="0">
            <a:spAutoFit/>
          </a:bodyPr>
          <a:lstStyle/>
          <a:p>
            <a:r>
              <a:rPr lang="en-US" altLang="zh-CN" sz="1600" dirty="0">
                <a:solidFill>
                  <a:schemeClr val="bg1"/>
                </a:solidFill>
                <a:latin typeface="Times New Roman" panose="02020603050405020304" pitchFamily="18" charset="0"/>
                <a:cs typeface="Times New Roman" panose="02020603050405020304" pitchFamily="18" charset="0"/>
              </a:rPr>
              <a:t>normal machine</a:t>
            </a:r>
            <a:endParaRPr lang="zh-CN" altLang="en-US" sz="1600" dirty="0">
              <a:solidFill>
                <a:schemeClr val="bg1"/>
              </a:solidFill>
              <a:latin typeface="Times New Roman" panose="02020603050405020304" pitchFamily="18" charset="0"/>
              <a:cs typeface="Times New Roman" panose="02020603050405020304" pitchFamily="18" charset="0"/>
            </a:endParaRPr>
          </a:p>
        </p:txBody>
      </p:sp>
      <p:pic>
        <p:nvPicPr>
          <p:cNvPr id="10" name="图片 9" descr="VG9S180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1018" y="2497460"/>
            <a:ext cx="1639223" cy="1457342"/>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a:ext>
            </a:extLst>
          </a:blip>
          <a:srcRect b="4228"/>
          <a:stretch>
            <a:fillRect/>
          </a:stretch>
        </p:blipFill>
        <p:spPr>
          <a:xfrm>
            <a:off x="2728154" y="2540952"/>
            <a:ext cx="1453366" cy="1629444"/>
          </a:xfrm>
          <a:prstGeom prst="rect">
            <a:avLst/>
          </a:prstGeom>
        </p:spPr>
      </p:pic>
      <p:sp>
        <p:nvSpPr>
          <p:cNvPr id="12" name="矩形 11"/>
          <p:cNvSpPr/>
          <p:nvPr/>
        </p:nvSpPr>
        <p:spPr>
          <a:xfrm>
            <a:off x="3225103" y="2540213"/>
            <a:ext cx="316210" cy="1464568"/>
          </a:xfrm>
          <a:prstGeom prst="rect">
            <a:avLst/>
          </a:prstGeom>
          <a:noFill/>
          <a:ln>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00" dirty="0">
              <a:solidFill>
                <a:schemeClr val="bg1"/>
              </a:solidFill>
              <a:latin typeface="+mj-ea"/>
              <a:ea typeface="+mj-ea"/>
            </a:endParaRPr>
          </a:p>
        </p:txBody>
      </p:sp>
      <p:sp>
        <p:nvSpPr>
          <p:cNvPr id="14" name="矩形 13"/>
          <p:cNvSpPr/>
          <p:nvPr/>
        </p:nvSpPr>
        <p:spPr>
          <a:xfrm>
            <a:off x="1608455" y="2376539"/>
            <a:ext cx="299249" cy="587641"/>
          </a:xfrm>
          <a:prstGeom prst="rect">
            <a:avLst/>
          </a:prstGeom>
          <a:noFill/>
          <a:ln>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00" dirty="0">
              <a:solidFill>
                <a:schemeClr val="bg1"/>
              </a:solidFill>
              <a:latin typeface="+mj-ea"/>
              <a:ea typeface="+mj-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731" y="265212"/>
            <a:ext cx="8726805" cy="720090"/>
          </a:xfrm>
        </p:spPr>
        <p:txBody>
          <a:bodyPr/>
          <a:lstStyle/>
          <a:p>
            <a:pPr fontAlgn="ctr"/>
            <a:r>
              <a:rPr lang="en-US" altLang="zh-CN" sz="2400" b="1" dirty="0" smtClean="0">
                <a:latin typeface="Times New Roman" panose="02020603050405020304" pitchFamily="18" charset="0"/>
                <a:cs typeface="Times New Roman" panose="02020603050405020304" pitchFamily="18" charset="0"/>
              </a:rPr>
              <a:t>3. </a:t>
            </a:r>
            <a:r>
              <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Smart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and </a:t>
            </a:r>
            <a:r>
              <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efficient</a:t>
            </a:r>
            <a:r>
              <a:rPr lang="en-US" altLang="zh-CN" sz="2400" b="1" dirty="0" smtClean="0">
                <a:latin typeface="Times New Roman" panose="02020603050405020304" pitchFamily="18" charset="0"/>
                <a:cs typeface="Times New Roman" panose="02020603050405020304" pitchFamily="18" charset="0"/>
              </a:rPr>
              <a:t>—</a:t>
            </a:r>
            <a:r>
              <a:rPr lang="en-US" altLang="zh-CN" sz="2400" b="1" dirty="0">
                <a:solidFill>
                  <a:srgbClr val="FFFF00"/>
                </a:solidFill>
                <a:latin typeface="Times New Roman" panose="02020603050405020304" pitchFamily="18" charset="0"/>
                <a:cs typeface="Times New Roman" panose="02020603050405020304" pitchFamily="18" charset="0"/>
                <a:sym typeface="+mn-ea"/>
              </a:rPr>
              <a:t>Different stitch gauge, free switching</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31" name="矩形 30"/>
          <p:cNvSpPr/>
          <p:nvPr/>
        </p:nvSpPr>
        <p:spPr>
          <a:xfrm>
            <a:off x="669731" y="1127007"/>
            <a:ext cx="7776864" cy="923330"/>
          </a:xfrm>
          <a:prstGeom prst="rect">
            <a:avLst/>
          </a:prstGeom>
        </p:spPr>
        <p:txBody>
          <a:bodyPr wrap="square">
            <a:spAutoFit/>
          </a:bodyPr>
          <a:lstStyle/>
          <a:p>
            <a:r>
              <a:rPr lang="en-US" altLang="zh-CN" dirty="0">
                <a:solidFill>
                  <a:schemeClr val="bg1"/>
                </a:solidFill>
                <a:latin typeface="Times New Roman" panose="02020603050405020304" pitchFamily="18" charset="0"/>
                <a:cs typeface="Times New Roman" panose="02020603050405020304" pitchFamily="18" charset="0"/>
              </a:rPr>
              <a:t>Sewing gauge can be digitize adjusted under programmable sewing mode based on different sewing demands. It also has fast key on machine head light to precisely choose needle gauge among multi-needle gauge switch system.</a:t>
            </a:r>
            <a:endParaRPr lang="zh-CN" altLang="zh-CN" dirty="0">
              <a:solidFill>
                <a:schemeClr val="bg1"/>
              </a:solidFill>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8742" y="2595855"/>
            <a:ext cx="2000250" cy="2025015"/>
          </a:xfrm>
          <a:prstGeom prst="rect">
            <a:avLst/>
          </a:prstGeom>
        </p:spPr>
      </p:pic>
      <p:sp>
        <p:nvSpPr>
          <p:cNvPr id="4" name="文本框 3"/>
          <p:cNvSpPr txBox="1"/>
          <p:nvPr/>
        </p:nvSpPr>
        <p:spPr>
          <a:xfrm>
            <a:off x="3762514" y="4720794"/>
            <a:ext cx="2033905" cy="338554"/>
          </a:xfrm>
          <a:prstGeom prst="rect">
            <a:avLst/>
          </a:prstGeom>
          <a:noFill/>
        </p:spPr>
        <p:txBody>
          <a:bodyPr wrap="square" rtlCol="0">
            <a:spAutoFit/>
          </a:bodyPr>
          <a:lstStyle/>
          <a:p>
            <a:r>
              <a:rPr lang="en-US" altLang="zh-CN" sz="1600" dirty="0">
                <a:solidFill>
                  <a:schemeClr val="bg1"/>
                </a:solidFill>
                <a:latin typeface="Times New Roman" panose="02020603050405020304" pitchFamily="18" charset="0"/>
                <a:cs typeface="Times New Roman" panose="02020603050405020304" pitchFamily="18" charset="0"/>
              </a:rPr>
              <a:t>Pattern editing</a:t>
            </a:r>
            <a:endParaRPr lang="zh-CN" altLang="en-US" sz="1600" dirty="0">
              <a:solidFill>
                <a:schemeClr val="bg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5873844" y="4673562"/>
            <a:ext cx="2555642" cy="338554"/>
          </a:xfrm>
          <a:prstGeom prst="rect">
            <a:avLst/>
          </a:prstGeom>
          <a:noFill/>
        </p:spPr>
        <p:txBody>
          <a:bodyPr wrap="square" rtlCol="0">
            <a:spAutoFit/>
          </a:bodyPr>
          <a:lstStyle/>
          <a:p>
            <a:r>
              <a:rPr lang="en-US" altLang="zh-CN" sz="1600" dirty="0">
                <a:solidFill>
                  <a:schemeClr val="bg1"/>
                </a:solidFill>
                <a:latin typeface="Times New Roman" panose="02020603050405020304" pitchFamily="18" charset="0"/>
                <a:cs typeface="Times New Roman" panose="02020603050405020304" pitchFamily="18" charset="0"/>
              </a:rPr>
              <a:t>programmable sewing mode</a:t>
            </a:r>
            <a:endParaRPr lang="zh-CN" altLang="en-US" sz="1600"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889877" y="4719729"/>
            <a:ext cx="2033905" cy="584775"/>
          </a:xfrm>
          <a:prstGeom prst="rect">
            <a:avLst/>
          </a:prstGeom>
          <a:noFill/>
        </p:spPr>
        <p:txBody>
          <a:bodyPr wrap="square" rtlCol="0">
            <a:spAutoFit/>
          </a:bodyPr>
          <a:lstStyle/>
          <a:p>
            <a:r>
              <a:rPr lang="en-US" altLang="zh-CN" sz="1600" dirty="0">
                <a:solidFill>
                  <a:schemeClr val="bg1"/>
                </a:solidFill>
                <a:latin typeface="Times New Roman" panose="02020603050405020304" pitchFamily="18" charset="0"/>
                <a:cs typeface="Times New Roman" panose="02020603050405020304" pitchFamily="18" charset="0"/>
              </a:rPr>
              <a:t>multi-needle gauge switch system</a:t>
            </a:r>
            <a:endParaRPr lang="zh-CN" altLang="en-US" sz="1600" dirty="0">
              <a:solidFill>
                <a:schemeClr val="bg1"/>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a:off x="2967232" y="2859287"/>
            <a:ext cx="2585042" cy="1498149"/>
          </a:xfrm>
          <a:prstGeom prst="rect">
            <a:avLst/>
          </a:prstGeom>
        </p:spPr>
      </p:pic>
      <p:sp>
        <p:nvSpPr>
          <p:cNvPr id="10" name="矩形 9"/>
          <p:cNvSpPr/>
          <p:nvPr/>
        </p:nvSpPr>
        <p:spPr>
          <a:xfrm>
            <a:off x="1259627" y="3279489"/>
            <a:ext cx="375116" cy="288032"/>
          </a:xfrm>
          <a:prstGeom prst="rect">
            <a:avLst/>
          </a:prstGeom>
          <a:noFill/>
          <a:ln>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00" dirty="0">
              <a:solidFill>
                <a:schemeClr val="bg1"/>
              </a:solidFill>
              <a:latin typeface="+mj-ea"/>
              <a:ea typeface="+mj-ea"/>
            </a:endParaRPr>
          </a:p>
        </p:txBody>
      </p:sp>
      <p:pic>
        <p:nvPicPr>
          <p:cNvPr id="11" name="图片 10"/>
          <p:cNvPicPr>
            <a:picLocks noChangeAspect="1"/>
          </p:cNvPicPr>
          <p:nvPr/>
        </p:nvPicPr>
        <p:blipFill>
          <a:blip r:embed="rId5" cstate="print"/>
          <a:stretch>
            <a:fillRect/>
          </a:stretch>
        </p:blipFill>
        <p:spPr>
          <a:xfrm>
            <a:off x="5877225" y="2774305"/>
            <a:ext cx="2640436" cy="1583131"/>
          </a:xfrm>
          <a:prstGeom prst="rect">
            <a:avLst/>
          </a:prstGeom>
        </p:spPr>
      </p:pic>
      <p:sp>
        <p:nvSpPr>
          <p:cNvPr id="12" name="圆角矩形 11"/>
          <p:cNvSpPr/>
          <p:nvPr/>
        </p:nvSpPr>
        <p:spPr>
          <a:xfrm>
            <a:off x="5841806" y="2774303"/>
            <a:ext cx="732800" cy="3510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altLang="zh-CN" sz="2400" b="1" dirty="0" smtClean="0">
                <a:latin typeface="Times New Roman" panose="02020603050405020304" pitchFamily="18" charset="0"/>
                <a:cs typeface="Times New Roman" panose="02020603050405020304" pitchFamily="18" charset="0"/>
              </a:rPr>
              <a:t>3. </a:t>
            </a:r>
            <a:r>
              <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Smart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and </a:t>
            </a:r>
            <a:r>
              <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efficient</a:t>
            </a:r>
            <a:r>
              <a:rPr lang="en-US" altLang="zh-CN" sz="2400" b="1" dirty="0" smtClean="0">
                <a:latin typeface="Times New Roman" panose="02020603050405020304" pitchFamily="18" charset="0"/>
                <a:cs typeface="Times New Roman" panose="02020603050405020304" pitchFamily="18" charset="0"/>
              </a:rPr>
              <a:t>—</a:t>
            </a:r>
            <a:r>
              <a:rPr lang="en-US" altLang="zh-CN" sz="2400" b="1" dirty="0">
                <a:solidFill>
                  <a:srgbClr val="FFFF00"/>
                </a:solidFill>
                <a:latin typeface="Times New Roman" panose="02020603050405020304" pitchFamily="18" charset="0"/>
                <a:cs typeface="Times New Roman" panose="02020603050405020304" pitchFamily="18" charset="0"/>
              </a:rPr>
              <a:t>Electromechanical integration, energy saving efficiency</a:t>
            </a:r>
          </a:p>
        </p:txBody>
      </p:sp>
      <p:sp>
        <p:nvSpPr>
          <p:cNvPr id="15" name="TextBox 14"/>
          <p:cNvSpPr txBox="1"/>
          <p:nvPr/>
        </p:nvSpPr>
        <p:spPr>
          <a:xfrm>
            <a:off x="684213" y="1129308"/>
            <a:ext cx="8136904" cy="923330"/>
          </a:xfrm>
          <a:prstGeom prst="rect">
            <a:avLst/>
          </a:prstGeom>
          <a:noFill/>
        </p:spPr>
        <p:txBody>
          <a:bodyPr wrap="square" rtlCol="0">
            <a:spAutoFit/>
          </a:bodyPr>
          <a:lstStyle/>
          <a:p>
            <a:pPr indent="0">
              <a:buFont typeface="Wingdings" panose="05000000000000000000" pitchFamily="2" charset="2"/>
              <a:buNone/>
            </a:pPr>
            <a:r>
              <a:rPr lang="en-US" altLang="zh-CN" dirty="0">
                <a:solidFill>
                  <a:schemeClr val="bg1"/>
                </a:solidFill>
                <a:latin typeface="Times New Roman" panose="02020603050405020304" pitchFamily="18" charset="0"/>
                <a:cs typeface="Times New Roman" panose="02020603050405020304" pitchFamily="18" charset="0"/>
              </a:rPr>
              <a:t>Automatic functions like trimmer, reverse sewing, auto presser foot lifter, electromechanical integration</a:t>
            </a:r>
            <a:r>
              <a:rPr lang="en-US" altLang="zh-CN" dirty="0" smtClean="0">
                <a:solidFill>
                  <a:schemeClr val="bg1"/>
                </a:solidFill>
                <a:latin typeface="Times New Roman" panose="02020603050405020304" pitchFamily="18" charset="0"/>
                <a:cs typeface="Times New Roman" panose="02020603050405020304" pitchFamily="18" charset="0"/>
              </a:rPr>
              <a:t>. The </a:t>
            </a:r>
            <a:r>
              <a:rPr lang="en-US" altLang="zh-CN" dirty="0">
                <a:solidFill>
                  <a:schemeClr val="bg1"/>
                </a:solidFill>
                <a:latin typeface="Times New Roman" panose="02020603050405020304" pitchFamily="18" charset="0"/>
                <a:cs typeface="Times New Roman" panose="02020603050405020304" pitchFamily="18" charset="0"/>
              </a:rPr>
              <a:t>maintenance is simple, and the automatic operation efficiency is high, and the production is fast.</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3" name="图片 2" descr="VG9S1804"/>
          <p:cNvPicPr>
            <a:picLocks noChangeAspect="1"/>
          </p:cNvPicPr>
          <p:nvPr>
            <p:custDataLst>
              <p:tags r:id="rId1"/>
            </p:custDataLst>
          </p:nvPr>
        </p:nvPicPr>
        <p:blipFill>
          <a:blip r:embed="rId4" cstate="print">
            <a:extLst>
              <a:ext uri="{28A0092B-C50C-407E-A947-70E740481C1C}">
                <a14:useLocalDpi xmlns:a14="http://schemas.microsoft.com/office/drawing/2010/main"/>
              </a:ext>
            </a:extLst>
          </a:blip>
          <a:stretch>
            <a:fillRect/>
          </a:stretch>
        </p:blipFill>
        <p:spPr>
          <a:xfrm>
            <a:off x="4211960" y="1799813"/>
            <a:ext cx="1936115" cy="328993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05692"/>
            <a:ext cx="8064500" cy="720000"/>
          </a:xfrm>
        </p:spPr>
        <p:txBody>
          <a:bodyPr/>
          <a:lstStyle/>
          <a:p>
            <a:pPr fontAlgn="ctr"/>
            <a:r>
              <a:rPr lang="en-US" altLang="zh-CN" sz="2400" b="1" dirty="0">
                <a:solidFill>
                  <a:schemeClr val="bg2"/>
                </a:solidFill>
                <a:latin typeface="Times New Roman" panose="02020603050405020304" charset="0"/>
                <a:cs typeface="Times New Roman" panose="02020603050405020304" charset="0"/>
              </a:rPr>
              <a:t>3.</a:t>
            </a:r>
            <a:r>
              <a:rPr lang="zh-CN" altLang="en-US" sz="2400" b="1" dirty="0">
                <a:solidFill>
                  <a:schemeClr val="bg2"/>
                </a:solidFill>
                <a:latin typeface="Times New Roman" panose="02020603050405020304" charset="0"/>
                <a:cs typeface="Times New Roman" panose="02020603050405020304" charset="0"/>
                <a:sym typeface="+mn-ea"/>
              </a:rPr>
              <a:t> Exellent performace</a:t>
            </a:r>
            <a:r>
              <a:rPr lang="en-US" altLang="zh-CN" sz="2400" b="1" dirty="0" smtClean="0">
                <a:latin typeface="Times New Roman" panose="02020603050405020304" charset="0"/>
                <a:cs typeface="Times New Roman" panose="02020603050405020304" charset="0"/>
              </a:rPr>
              <a:t>—</a:t>
            </a:r>
            <a:r>
              <a:rPr lang="en-US" altLang="zh-CN" sz="2400" b="1" dirty="0">
                <a:solidFill>
                  <a:srgbClr val="FFFF00"/>
                </a:solidFill>
                <a:latin typeface="Times New Roman" panose="02020603050405020304" charset="0"/>
                <a:cs typeface="Times New Roman" panose="02020603050405020304" charset="0"/>
              </a:rPr>
              <a:t>H</a:t>
            </a:r>
            <a:r>
              <a:rPr lang="en-US" altLang="zh-CN" sz="2400" b="1" dirty="0" smtClean="0">
                <a:solidFill>
                  <a:srgbClr val="FFFF00"/>
                </a:solidFill>
                <a:latin typeface="Times New Roman" panose="02020603050405020304" charset="0"/>
                <a:cs typeface="Times New Roman" panose="02020603050405020304" charset="0"/>
              </a:rPr>
              <a:t>igh </a:t>
            </a:r>
            <a:r>
              <a:rPr lang="en-US" altLang="zh-CN" sz="2400" b="1" dirty="0">
                <a:solidFill>
                  <a:srgbClr val="FFFF00"/>
                </a:solidFill>
                <a:latin typeface="Times New Roman" panose="02020603050405020304" charset="0"/>
                <a:cs typeface="Times New Roman" panose="02020603050405020304" charset="0"/>
              </a:rPr>
              <a:t>accurate stitch</a:t>
            </a:r>
            <a:endParaRPr lang="zh-CN" altLang="en-US" sz="2400" b="1" dirty="0">
              <a:solidFill>
                <a:srgbClr val="FFFF00"/>
              </a:solidFill>
              <a:latin typeface="Times New Roman" panose="02020603050405020304" charset="0"/>
              <a:cs typeface="Times New Roman" panose="02020603050405020304" charset="0"/>
            </a:endParaRPr>
          </a:p>
        </p:txBody>
      </p:sp>
      <p:sp>
        <p:nvSpPr>
          <p:cNvPr id="8" name="矩形 7"/>
          <p:cNvSpPr/>
          <p:nvPr/>
        </p:nvSpPr>
        <p:spPr>
          <a:xfrm>
            <a:off x="649973" y="769268"/>
            <a:ext cx="7776864" cy="923330"/>
          </a:xfrm>
          <a:prstGeom prst="rect">
            <a:avLst/>
          </a:prstGeom>
        </p:spPr>
        <p:txBody>
          <a:bodyPr wrap="square">
            <a:spAutoFit/>
          </a:bodyPr>
          <a:lstStyle/>
          <a:p>
            <a:pPr indent="0" fontAlgn="ctr">
              <a:buFont typeface="Wingdings" panose="05000000000000000000" pitchFamily="2" charset="2"/>
              <a:buNone/>
            </a:pPr>
            <a:r>
              <a:rPr lang="en-US" altLang="zh-CN" dirty="0" smtClean="0">
                <a:solidFill>
                  <a:schemeClr val="bg1"/>
                </a:solidFill>
                <a:latin typeface="Times New Roman" panose="02020603050405020304" pitchFamily="18" charset="0"/>
                <a:cs typeface="Times New Roman" panose="02020603050405020304" pitchFamily="18" charset="0"/>
              </a:rPr>
              <a:t>Reverse </a:t>
            </a:r>
            <a:r>
              <a:rPr lang="en-US" altLang="zh-CN" dirty="0">
                <a:solidFill>
                  <a:schemeClr val="bg1"/>
                </a:solidFill>
                <a:latin typeface="Times New Roman" panose="02020603050405020304" pitchFamily="18" charset="0"/>
                <a:cs typeface="Times New Roman" panose="02020603050405020304" pitchFamily="18" charset="0"/>
              </a:rPr>
              <a:t>sewing </a:t>
            </a:r>
            <a:r>
              <a:rPr lang="en-US" altLang="zh-CN" dirty="0" smtClean="0">
                <a:solidFill>
                  <a:schemeClr val="bg1"/>
                </a:solidFill>
                <a:latin typeface="Times New Roman" panose="02020603050405020304" pitchFamily="18" charset="0"/>
                <a:cs typeface="Times New Roman" panose="02020603050405020304" pitchFamily="18" charset="0"/>
              </a:rPr>
              <a:t>are </a:t>
            </a:r>
            <a:r>
              <a:rPr lang="en-US" altLang="zh-CN" dirty="0">
                <a:solidFill>
                  <a:schemeClr val="bg1"/>
                </a:solidFill>
                <a:latin typeface="Times New Roman" panose="02020603050405020304" pitchFamily="18" charset="0"/>
                <a:cs typeface="Times New Roman" panose="02020603050405020304" pitchFamily="18" charset="0"/>
              </a:rPr>
              <a:t>mainly optimized through mechanical and electronic control, and the rate of overlap is further </a:t>
            </a:r>
            <a:r>
              <a:rPr lang="en-US" altLang="zh-CN" dirty="0" smtClean="0">
                <a:solidFill>
                  <a:schemeClr val="bg1"/>
                </a:solidFill>
                <a:latin typeface="Times New Roman" panose="02020603050405020304" pitchFamily="18" charset="0"/>
                <a:cs typeface="Times New Roman" panose="02020603050405020304" pitchFamily="18" charset="0"/>
              </a:rPr>
              <a:t>improved ; and </a:t>
            </a:r>
            <a:r>
              <a:rPr lang="en-US" altLang="zh-CN" dirty="0">
                <a:solidFill>
                  <a:schemeClr val="bg1"/>
                </a:solidFill>
                <a:latin typeface="Times New Roman" panose="02020603050405020304" pitchFamily="18" charset="0"/>
                <a:cs typeface="Times New Roman" panose="02020603050405020304" pitchFamily="18" charset="0"/>
              </a:rPr>
              <a:t>it more accurate to stitch heavy stitches on sewing multi-layer thick materials.</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3" name="图片 2" descr="VG9S189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19672" y="1985084"/>
            <a:ext cx="2139315" cy="3210560"/>
          </a:xfrm>
          <a:prstGeom prst="rect">
            <a:avLst/>
          </a:prstGeom>
        </p:spPr>
      </p:pic>
      <p:pic>
        <p:nvPicPr>
          <p:cNvPr id="4" name="图片 3" descr="VG9S189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43810" y="2065411"/>
            <a:ext cx="2032000" cy="304990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8637" y="266598"/>
            <a:ext cx="8726805" cy="720090"/>
          </a:xfrm>
        </p:spPr>
        <p:txBody>
          <a:bodyPr/>
          <a:lstStyle/>
          <a:p>
            <a:pPr fontAlgn="ctr"/>
            <a:r>
              <a:rPr lang="en-US" altLang="zh-CN" sz="2400" b="1" dirty="0" smtClean="0">
                <a:latin typeface="Times New Roman" panose="02020603050405020304" pitchFamily="18" charset="0"/>
                <a:cs typeface="Times New Roman" panose="02020603050405020304" pitchFamily="18" charset="0"/>
              </a:rPr>
              <a:t>3.</a:t>
            </a:r>
            <a:r>
              <a:rPr lang="zh-CN" altLang="en-US" sz="2400" b="1" dirty="0">
                <a:solidFill>
                  <a:schemeClr val="bg2"/>
                </a:solidFill>
                <a:latin typeface="Times New Roman" panose="02020603050405020304" pitchFamily="18" charset="0"/>
                <a:cs typeface="Times New Roman" panose="02020603050405020304" pitchFamily="18" charset="0"/>
                <a:sym typeface="+mn-ea"/>
              </a:rPr>
              <a:t> Exellent </a:t>
            </a:r>
            <a:r>
              <a:rPr lang="zh-CN" altLang="en-US" sz="2400" b="1" dirty="0" smtClean="0">
                <a:solidFill>
                  <a:schemeClr val="bg2"/>
                </a:solidFill>
                <a:latin typeface="Times New Roman" panose="02020603050405020304" pitchFamily="18" charset="0"/>
                <a:cs typeface="Times New Roman" panose="02020603050405020304" pitchFamily="18" charset="0"/>
                <a:sym typeface="+mn-ea"/>
              </a:rPr>
              <a:t>performace</a:t>
            </a:r>
            <a:r>
              <a:rPr lang="en-US" altLang="zh-CN" sz="2400" b="1" dirty="0" smtClean="0">
                <a:latin typeface="Times New Roman" panose="02020603050405020304" pitchFamily="18" charset="0"/>
                <a:cs typeface="Times New Roman" panose="02020603050405020304" pitchFamily="18" charset="0"/>
              </a:rPr>
              <a:t>—</a:t>
            </a:r>
            <a:r>
              <a:rPr lang="en-US" altLang="zh-CN" sz="2400" b="1" dirty="0" smtClean="0">
                <a:solidFill>
                  <a:srgbClr val="FFFF00"/>
                </a:solidFill>
                <a:latin typeface="Times New Roman" panose="02020603050405020304" pitchFamily="18" charset="0"/>
                <a:cs typeface="Times New Roman" panose="02020603050405020304" pitchFamily="18" charset="0"/>
              </a:rPr>
              <a:t>Strong </a:t>
            </a:r>
            <a:r>
              <a:rPr lang="en-US" altLang="zh-CN" sz="2400" b="1" dirty="0">
                <a:solidFill>
                  <a:srgbClr val="FFFF00"/>
                </a:solidFill>
                <a:latin typeface="Times New Roman" panose="02020603050405020304" pitchFamily="18" charset="0"/>
                <a:cs typeface="Times New Roman" panose="02020603050405020304" pitchFamily="18" charset="0"/>
              </a:rPr>
              <a:t>adaptability, beautiful stitch</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31" name="矩形 30"/>
          <p:cNvSpPr/>
          <p:nvPr/>
        </p:nvSpPr>
        <p:spPr>
          <a:xfrm>
            <a:off x="586973" y="769268"/>
            <a:ext cx="7776864" cy="1663917"/>
          </a:xfrm>
          <a:prstGeom prst="rect">
            <a:avLst/>
          </a:prstGeom>
        </p:spPr>
        <p:txBody>
          <a:bodyPr wrap="square">
            <a:spAutoFit/>
          </a:bodyPr>
          <a:lstStyle/>
          <a:p>
            <a:pPr>
              <a:lnSpc>
                <a:spcPct val="150000"/>
              </a:lnSpc>
            </a:pPr>
            <a:r>
              <a:rPr lang="en-US" altLang="zh-CN" dirty="0" smtClean="0">
                <a:solidFill>
                  <a:schemeClr val="bg1"/>
                </a:solidFill>
                <a:latin typeface="Times New Roman" panose="02020603050405020304" pitchFamily="18" charset="0"/>
                <a:cs typeface="Times New Roman" panose="02020603050405020304" pitchFamily="18" charset="0"/>
              </a:rPr>
              <a:t>It </a:t>
            </a:r>
            <a:r>
              <a:rPr lang="en-US" altLang="zh-CN" dirty="0">
                <a:solidFill>
                  <a:schemeClr val="bg1"/>
                </a:solidFill>
                <a:latin typeface="Times New Roman" panose="02020603050405020304" pitchFamily="18" charset="0"/>
                <a:cs typeface="Times New Roman" panose="02020603050405020304" pitchFamily="18" charset="0"/>
              </a:rPr>
              <a:t>ensures same needle gauge and high accurate reverse sewing and avoids thread loose during narrow stitch in different sewing part like different fabric thickness, corner sewing, and slope sewing.</a:t>
            </a:r>
            <a:endParaRPr lang="zh-CN" altLang="zh-CN" dirty="0">
              <a:solidFill>
                <a:schemeClr val="bg1"/>
              </a:solidFill>
              <a:latin typeface="Times New Roman" panose="02020603050405020304" pitchFamily="18" charset="0"/>
              <a:cs typeface="Times New Roman" panose="02020603050405020304" pitchFamily="18" charset="0"/>
            </a:endParaRPr>
          </a:p>
          <a:p>
            <a:pPr indent="0">
              <a:lnSpc>
                <a:spcPct val="150000"/>
              </a:lnSpc>
              <a:buFont typeface="Wingdings" panose="05000000000000000000" pitchFamily="2" charset="2"/>
              <a:buNone/>
            </a:pPr>
            <a:endParaRPr lang="en-US" altLang="zh-CN" sz="1600" dirty="0">
              <a:solidFill>
                <a:schemeClr val="bg1"/>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5" y="2575810"/>
            <a:ext cx="2880320" cy="2232064"/>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2575810"/>
            <a:ext cx="2546583" cy="22320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3200" y="206054"/>
            <a:ext cx="8726805" cy="720090"/>
          </a:xfrm>
        </p:spPr>
        <p:txBody>
          <a:bodyPr/>
          <a:lstStyle/>
          <a:p>
            <a:pPr fontAlgn="ctr"/>
            <a:r>
              <a:rPr lang="en-US" altLang="zh-CN" sz="2400" b="1" dirty="0">
                <a:latin typeface="Times New Roman" panose="02020603050405020304" pitchFamily="18" charset="0"/>
                <a:ea typeface="+mn-ea"/>
                <a:cs typeface="Times New Roman" panose="02020603050405020304" pitchFamily="18" charset="0"/>
              </a:rPr>
              <a:t>3</a:t>
            </a:r>
            <a:r>
              <a:rPr lang="en-US" altLang="zh-CN" sz="2400" b="1" dirty="0" smtClean="0">
                <a:latin typeface="Times New Roman" panose="02020603050405020304" pitchFamily="18" charset="0"/>
                <a:ea typeface="+mn-ea"/>
                <a:cs typeface="Times New Roman" panose="02020603050405020304" pitchFamily="18" charset="0"/>
              </a:rPr>
              <a:t>. </a:t>
            </a:r>
            <a:r>
              <a:rPr lang="en-US" altLang="zh-CN" sz="2400" b="1" dirty="0" smtClean="0">
                <a:latin typeface="Times New Roman" panose="02020603050405020304" pitchFamily="18" charset="0"/>
                <a:ea typeface="+mn-ea"/>
                <a:cs typeface="Times New Roman" panose="02020603050405020304" pitchFamily="18" charset="0"/>
                <a:sym typeface="+mn-ea"/>
              </a:rPr>
              <a:t>Excellent performance</a:t>
            </a:r>
            <a:r>
              <a:rPr lang="en-US" altLang="zh-CN" sz="3600" b="1" dirty="0">
                <a:sym typeface="+mn-ea"/>
              </a:rPr>
              <a:t>-</a:t>
            </a:r>
            <a:r>
              <a:rPr lang="en-US" altLang="zh-CN" sz="2400" b="1" dirty="0" smtClean="0">
                <a:solidFill>
                  <a:srgbClr val="FFFF00"/>
                </a:solidFill>
                <a:latin typeface="Times New Roman" panose="02020603050405020304" pitchFamily="18" charset="0"/>
                <a:cs typeface="Times New Roman" panose="02020603050405020304" pitchFamily="18" charset="0"/>
              </a:rPr>
              <a:t>Short </a:t>
            </a:r>
            <a:r>
              <a:rPr lang="en-US" altLang="zh-CN" sz="2000" b="1" dirty="0">
                <a:solidFill>
                  <a:srgbClr val="FFFF00"/>
                </a:solidFill>
                <a:latin typeface="Times New Roman" panose="02020603050405020304" pitchFamily="18" charset="0"/>
                <a:cs typeface="Times New Roman" panose="02020603050405020304" pitchFamily="18" charset="0"/>
              </a:rPr>
              <a:t>Thread Remaining</a:t>
            </a:r>
            <a:r>
              <a:rPr lang="zh-CN" altLang="en-US" sz="2000" b="1" dirty="0">
                <a:solidFill>
                  <a:srgbClr val="FFFF00"/>
                </a:solidFill>
                <a:latin typeface="Times New Roman" panose="02020603050405020304" pitchFamily="18" charset="0"/>
                <a:cs typeface="Times New Roman" panose="02020603050405020304" pitchFamily="18" charset="0"/>
              </a:rPr>
              <a:t>（</a:t>
            </a:r>
            <a:r>
              <a:rPr lang="en-US" altLang="zh-CN" sz="2000" b="1" dirty="0">
                <a:solidFill>
                  <a:srgbClr val="FFFF00"/>
                </a:solidFill>
                <a:latin typeface="Times New Roman" panose="02020603050405020304" pitchFamily="18" charset="0"/>
                <a:cs typeface="Times New Roman" panose="02020603050405020304" pitchFamily="18" charset="0"/>
                <a:sym typeface="+mn-ea"/>
              </a:rPr>
              <a:t>optional</a:t>
            </a:r>
            <a:r>
              <a:rPr lang="zh-CN" altLang="en-US" sz="2000" b="1" dirty="0">
                <a:solidFill>
                  <a:srgbClr val="FFFF00"/>
                </a:solidFill>
                <a:latin typeface="Times New Roman" panose="02020603050405020304" pitchFamily="18" charset="0"/>
                <a:cs typeface="Times New Roman" panose="02020603050405020304" pitchFamily="18" charset="0"/>
              </a:rPr>
              <a:t>）</a:t>
            </a:r>
          </a:p>
        </p:txBody>
      </p:sp>
      <p:sp>
        <p:nvSpPr>
          <p:cNvPr id="31" name="矩形 30"/>
          <p:cNvSpPr/>
          <p:nvPr/>
        </p:nvSpPr>
        <p:spPr>
          <a:xfrm>
            <a:off x="646872" y="770791"/>
            <a:ext cx="7776864" cy="1338828"/>
          </a:xfrm>
          <a:prstGeom prst="rect">
            <a:avLst/>
          </a:prstGeom>
        </p:spPr>
        <p:txBody>
          <a:bodyPr wrap="square">
            <a:spAutoFit/>
          </a:bodyPr>
          <a:lstStyle/>
          <a:p>
            <a:pPr indent="0">
              <a:lnSpc>
                <a:spcPct val="150000"/>
              </a:lnSpc>
              <a:buFont typeface="Wingdings" panose="05000000000000000000" pitchFamily="2" charset="2"/>
              <a:buNone/>
            </a:pPr>
            <a:r>
              <a:rPr lang="en-US" altLang="zh-CN" dirty="0">
                <a:solidFill>
                  <a:schemeClr val="bg1"/>
                </a:solidFill>
                <a:latin typeface="Times New Roman" panose="02020603050405020304" pitchFamily="18" charset="0"/>
                <a:cs typeface="Times New Roman" panose="02020603050405020304" pitchFamily="18" charset="0"/>
              </a:rPr>
              <a:t>The innovative design of the thread trimming </a:t>
            </a:r>
            <a:r>
              <a:rPr lang="en-US" altLang="zh-CN" dirty="0" smtClean="0">
                <a:solidFill>
                  <a:schemeClr val="bg1"/>
                </a:solidFill>
                <a:latin typeface="Times New Roman" panose="02020603050405020304" pitchFamily="18" charset="0"/>
                <a:cs typeface="Times New Roman" panose="02020603050405020304" pitchFamily="18" charset="0"/>
              </a:rPr>
              <a:t>mechanism </a:t>
            </a:r>
            <a:r>
              <a:rPr lang="en-US" altLang="zh-CN" dirty="0">
                <a:solidFill>
                  <a:schemeClr val="bg1"/>
                </a:solidFill>
                <a:latin typeface="Times New Roman" panose="02020603050405020304" pitchFamily="18" charset="0"/>
                <a:cs typeface="Times New Roman" panose="02020603050405020304" pitchFamily="18" charset="0"/>
              </a:rPr>
              <a:t>enables the tail within 3mm after </a:t>
            </a:r>
            <a:r>
              <a:rPr lang="en-US" altLang="zh-CN" dirty="0" smtClean="0">
                <a:solidFill>
                  <a:schemeClr val="bg1"/>
                </a:solidFill>
                <a:latin typeface="Times New Roman" panose="02020603050405020304" pitchFamily="18" charset="0"/>
                <a:cs typeface="Times New Roman" panose="02020603050405020304" pitchFamily="18" charset="0"/>
              </a:rPr>
              <a:t>thread </a:t>
            </a:r>
            <a:r>
              <a:rPr lang="en-US" altLang="zh-CN" dirty="0">
                <a:solidFill>
                  <a:schemeClr val="bg1"/>
                </a:solidFill>
                <a:latin typeface="Times New Roman" panose="02020603050405020304" pitchFamily="18" charset="0"/>
                <a:cs typeface="Times New Roman" panose="02020603050405020304" pitchFamily="18" charset="0"/>
              </a:rPr>
              <a:t>trimming, no need to trim the thread tail, </a:t>
            </a:r>
            <a:r>
              <a:rPr lang="en-US" altLang="zh-CN" dirty="0" smtClean="0">
                <a:solidFill>
                  <a:schemeClr val="bg1"/>
                </a:solidFill>
                <a:latin typeface="Times New Roman" panose="02020603050405020304" pitchFamily="18" charset="0"/>
                <a:cs typeface="Times New Roman" panose="02020603050405020304" pitchFamily="18" charset="0"/>
              </a:rPr>
              <a:t>saving </a:t>
            </a:r>
            <a:r>
              <a:rPr lang="en-US" altLang="zh-CN" dirty="0">
                <a:solidFill>
                  <a:schemeClr val="bg1"/>
                </a:solidFill>
                <a:latin typeface="Times New Roman" panose="02020603050405020304" pitchFamily="18" charset="0"/>
                <a:cs typeface="Times New Roman" panose="02020603050405020304" pitchFamily="18" charset="0"/>
              </a:rPr>
              <a:t>time and </a:t>
            </a:r>
            <a:r>
              <a:rPr lang="en-US" altLang="zh-CN" dirty="0" smtClean="0">
                <a:solidFill>
                  <a:schemeClr val="bg1"/>
                </a:solidFill>
                <a:latin typeface="Times New Roman" panose="02020603050405020304" pitchFamily="18" charset="0"/>
                <a:cs typeface="Times New Roman" panose="02020603050405020304" pitchFamily="18" charset="0"/>
              </a:rPr>
              <a:t>reducing labor cost.</a:t>
            </a:r>
            <a:endParaRPr lang="en-US" altLang="zh-CN" dirty="0">
              <a:solidFill>
                <a:schemeClr val="bg1"/>
              </a:solidFill>
              <a:latin typeface="Times New Roman" panose="02020603050405020304" pitchFamily="18" charset="0"/>
              <a:cs typeface="Times New Roman" panose="02020603050405020304" pitchFamily="18" charset="0"/>
            </a:endParaRPr>
          </a:p>
        </p:txBody>
      </p:sp>
      <p:pic>
        <p:nvPicPr>
          <p:cNvPr id="3" name="图片 2" descr="VG9S185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27784" y="2109619"/>
            <a:ext cx="1766481" cy="2651057"/>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3133" y="2569468"/>
            <a:ext cx="2448272" cy="2150610"/>
          </a:xfrm>
          <a:prstGeom prst="rect">
            <a:avLst/>
          </a:prstGeom>
        </p:spPr>
      </p:pic>
      <p:sp>
        <p:nvSpPr>
          <p:cNvPr id="15" name="椭圆 14"/>
          <p:cNvSpPr/>
          <p:nvPr/>
        </p:nvSpPr>
        <p:spPr>
          <a:xfrm>
            <a:off x="6545300" y="4033694"/>
            <a:ext cx="690996" cy="5122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2"/>
          <p:cNvSpPr txBox="1"/>
          <p:nvPr/>
        </p:nvSpPr>
        <p:spPr>
          <a:xfrm>
            <a:off x="6372200" y="4443079"/>
            <a:ext cx="1368152" cy="307777"/>
          </a:xfrm>
          <a:prstGeom prst="rect">
            <a:avLst/>
          </a:prstGeom>
          <a:noFill/>
        </p:spPr>
        <p:txBody>
          <a:bodyPr wrap="square" rtlCol="0">
            <a:spAutoFit/>
          </a:bodyPr>
          <a:lstStyle/>
          <a:p>
            <a:r>
              <a:rPr lang="en-US" altLang="zh-CN" sz="1400" dirty="0" smtClean="0">
                <a:solidFill>
                  <a:schemeClr val="bg1"/>
                </a:solidFill>
                <a:latin typeface="Times New Roman" panose="02020603050405020304" pitchFamily="18" charset="0"/>
                <a:ea typeface="+mj-ea"/>
                <a:cs typeface="Times New Roman" panose="02020603050405020304" pitchFamily="18" charset="0"/>
              </a:rPr>
              <a:t>No more trim</a:t>
            </a:r>
            <a:endParaRPr lang="zh-CN" altLang="en-US" sz="1400" dirty="0">
              <a:solidFill>
                <a:schemeClr val="bg1"/>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97982"/>
            <a:ext cx="8064500" cy="720000"/>
          </a:xfrm>
        </p:spPr>
        <p:txBody>
          <a:bodyPr/>
          <a:lstStyle/>
          <a:p>
            <a:pPr fontAlgn="ctr"/>
            <a:r>
              <a:rPr lang="en-US" altLang="zh-CN" sz="2400" b="1" dirty="0">
                <a:latin typeface="Times New Roman" panose="02020603050405020304" pitchFamily="18" charset="0"/>
                <a:cs typeface="Times New Roman" panose="02020603050405020304" pitchFamily="18" charset="0"/>
              </a:rPr>
              <a:t>3</a:t>
            </a:r>
            <a:r>
              <a:rPr lang="en-US" altLang="zh-CN" sz="2400" b="1" dirty="0" smtClean="0">
                <a:latin typeface="Times New Roman" panose="02020603050405020304" pitchFamily="18" charset="0"/>
                <a:cs typeface="Times New Roman" panose="02020603050405020304" pitchFamily="18" charset="0"/>
              </a:rPr>
              <a:t>. </a:t>
            </a:r>
            <a:r>
              <a:rPr lang="en-US" altLang="zh-CN" sz="2400" b="1" dirty="0" smtClean="0">
                <a:latin typeface="Times New Roman" panose="02020603050405020304" pitchFamily="18" charset="0"/>
                <a:cs typeface="Times New Roman" panose="02020603050405020304" pitchFamily="18" charset="0"/>
                <a:sym typeface="+mn-ea"/>
              </a:rPr>
              <a:t>Excellent performance</a:t>
            </a:r>
            <a:r>
              <a:rPr lang="en-US" altLang="zh-CN" sz="2400" b="1" dirty="0" smtClean="0">
                <a:sym typeface="+mn-ea"/>
              </a:rPr>
              <a:t>-</a:t>
            </a:r>
            <a:r>
              <a:rPr lang="zh-CN" altLang="en-US" sz="2400" b="1" dirty="0">
                <a:solidFill>
                  <a:srgbClr val="FFFF00"/>
                </a:solidFill>
                <a:latin typeface="Times New Roman" panose="02020603050405020304" pitchFamily="18" charset="0"/>
                <a:cs typeface="Times New Roman" panose="02020603050405020304" pitchFamily="18" charset="0"/>
              </a:rPr>
              <a:t>Strong puncture ability</a:t>
            </a:r>
          </a:p>
        </p:txBody>
      </p:sp>
      <p:sp>
        <p:nvSpPr>
          <p:cNvPr id="15" name="矩形 14"/>
          <p:cNvSpPr/>
          <p:nvPr/>
        </p:nvSpPr>
        <p:spPr>
          <a:xfrm>
            <a:off x="611560" y="769268"/>
            <a:ext cx="7776864" cy="873572"/>
          </a:xfrm>
          <a:prstGeom prst="rect">
            <a:avLst/>
          </a:prstGeom>
        </p:spPr>
        <p:txBody>
          <a:bodyPr wrap="square">
            <a:spAutoFit/>
          </a:bodyPr>
          <a:lstStyle/>
          <a:p>
            <a:pPr indent="0">
              <a:lnSpc>
                <a:spcPct val="150000"/>
              </a:lnSpc>
              <a:buFont typeface="Wingdings" panose="05000000000000000000" pitchFamily="2" charset="2"/>
              <a:buNone/>
            </a:pPr>
            <a:r>
              <a:rPr lang="zh-CN" altLang="en-US" dirty="0">
                <a:solidFill>
                  <a:schemeClr val="bg2"/>
                </a:solidFill>
                <a:latin typeface="Times New Roman" panose="02020603050405020304" charset="0"/>
                <a:cs typeface="Times New Roman" panose="02020603050405020304" charset="0"/>
              </a:rPr>
              <a:t>It can penetrate more than 110 layers of A4 paper, and the super thick fabric of labor shoes can </a:t>
            </a:r>
            <a:r>
              <a:rPr lang="en-US" altLang="zh-CN" dirty="0">
                <a:solidFill>
                  <a:schemeClr val="bg2"/>
                </a:solidFill>
                <a:latin typeface="Times New Roman" panose="02020603050405020304" charset="0"/>
                <a:cs typeface="Times New Roman" panose="02020603050405020304" charset="0"/>
              </a:rPr>
              <a:t>sew</a:t>
            </a:r>
            <a:r>
              <a:rPr lang="zh-CN" altLang="en-US" dirty="0">
                <a:solidFill>
                  <a:schemeClr val="bg2"/>
                </a:solidFill>
                <a:latin typeface="Times New Roman" panose="02020603050405020304" charset="0"/>
                <a:cs typeface="Times New Roman" panose="02020603050405020304" charset="0"/>
              </a:rPr>
              <a:t> easily.</a:t>
            </a:r>
          </a:p>
        </p:txBody>
      </p:sp>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5656" y="2065412"/>
            <a:ext cx="4866294" cy="2763475"/>
          </a:xfrm>
          <a:prstGeom prst="rect">
            <a:avLst/>
          </a:prstGeom>
        </p:spPr>
      </p:pic>
      <p:sp>
        <p:nvSpPr>
          <p:cNvPr id="3" name="文本框 2"/>
          <p:cNvSpPr txBox="1"/>
          <p:nvPr/>
        </p:nvSpPr>
        <p:spPr>
          <a:xfrm>
            <a:off x="2267744" y="3649588"/>
            <a:ext cx="1872208" cy="276999"/>
          </a:xfrm>
          <a:prstGeom prst="rect">
            <a:avLst/>
          </a:prstGeom>
          <a:noFill/>
        </p:spPr>
        <p:txBody>
          <a:bodyPr wrap="square" rtlCol="0">
            <a:spAutoFit/>
          </a:bodyPr>
          <a:lstStyle/>
          <a:p>
            <a:r>
              <a:rPr lang="en-US" altLang="zh-CN" sz="1200" dirty="0">
                <a:solidFill>
                  <a:srgbClr val="FF0000"/>
                </a:solidFill>
                <a:latin typeface="Times New Roman" panose="02020603050405020304" pitchFamily="18" charset="0"/>
                <a:cs typeface="Times New Roman" panose="02020603050405020304" pitchFamily="18" charset="0"/>
              </a:rPr>
              <a:t>110 </a:t>
            </a:r>
            <a:r>
              <a:rPr lang="zh-CN" altLang="en-US" sz="1200" dirty="0">
                <a:solidFill>
                  <a:srgbClr val="FF0000"/>
                </a:solidFill>
                <a:latin typeface="Times New Roman" panose="02020603050405020304" pitchFamily="18" charset="0"/>
                <a:cs typeface="Times New Roman" panose="02020603050405020304" pitchFamily="18" charset="0"/>
              </a:rPr>
              <a:t>layers</a:t>
            </a:r>
            <a:r>
              <a:rPr lang="en-US" altLang="zh-CN" sz="1200" dirty="0">
                <a:solidFill>
                  <a:srgbClr val="FF0000"/>
                </a:solidFill>
                <a:latin typeface="Times New Roman" panose="02020603050405020304" pitchFamily="18" charset="0"/>
                <a:cs typeface="Times New Roman" panose="02020603050405020304" pitchFamily="18" charset="0"/>
              </a:rPr>
              <a:t> of A4 paper</a:t>
            </a:r>
            <a:endParaRPr lang="zh-CN" altLang="en-US" sz="1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4801" y="309424"/>
            <a:ext cx="8064500" cy="720000"/>
          </a:xfrm>
        </p:spPr>
        <p:txBody>
          <a:bodyPr/>
          <a:lstStyle/>
          <a:p>
            <a:pPr fontAlgn="ctr"/>
            <a:r>
              <a:rPr lang="en-US" altLang="zh-CN" sz="2400" b="1" dirty="0">
                <a:latin typeface="Times New Roman" panose="02020603050405020304" pitchFamily="18" charset="0"/>
                <a:cs typeface="Times New Roman" panose="02020603050405020304" pitchFamily="18" charset="0"/>
              </a:rPr>
              <a:t>3</a:t>
            </a:r>
            <a:r>
              <a:rPr lang="en-US" altLang="zh-CN" sz="2400" b="1" dirty="0" smtClean="0">
                <a:latin typeface="Times New Roman" panose="02020603050405020304" pitchFamily="18" charset="0"/>
                <a:cs typeface="Times New Roman" panose="02020603050405020304" pitchFamily="18" charset="0"/>
              </a:rPr>
              <a:t>. Convenient </a:t>
            </a:r>
            <a:r>
              <a:rPr lang="en-US" altLang="zh-CN" sz="2400" b="1" dirty="0">
                <a:latin typeface="Times New Roman" panose="02020603050405020304" pitchFamily="18" charset="0"/>
                <a:cs typeface="Times New Roman" panose="02020603050405020304" pitchFamily="18" charset="0"/>
              </a:rPr>
              <a:t>service - </a:t>
            </a:r>
            <a:r>
              <a:rPr lang="en-US" altLang="zh-CN" sz="2400" b="1" dirty="0" smtClean="0">
                <a:solidFill>
                  <a:srgbClr val="FFFF00"/>
                </a:solidFill>
                <a:latin typeface="Times New Roman" panose="02020603050405020304" pitchFamily="18" charset="0"/>
                <a:cs typeface="Times New Roman" panose="02020603050405020304" pitchFamily="18" charset="0"/>
              </a:rPr>
              <a:t>Good </a:t>
            </a:r>
            <a:r>
              <a:rPr lang="en-US" altLang="zh-CN" sz="2400" b="1" dirty="0">
                <a:solidFill>
                  <a:srgbClr val="FFFF00"/>
                </a:solidFill>
                <a:latin typeface="Times New Roman" panose="02020603050405020304" pitchFamily="18" charset="0"/>
                <a:cs typeface="Times New Roman" panose="02020603050405020304" pitchFamily="18" charset="0"/>
              </a:rPr>
              <a:t>heat dissipation and long service life</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24801" y="1129308"/>
            <a:ext cx="8136904" cy="1477328"/>
          </a:xfrm>
          <a:prstGeom prst="rect">
            <a:avLst/>
          </a:prstGeom>
          <a:noFill/>
        </p:spPr>
        <p:txBody>
          <a:bodyPr wrap="square" rtlCol="0">
            <a:spAutoFit/>
          </a:bodyPr>
          <a:lstStyle/>
          <a:p>
            <a:r>
              <a:rPr lang="en-US" altLang="zh-CN" dirty="0">
                <a:solidFill>
                  <a:schemeClr val="bg2"/>
                </a:solidFill>
                <a:latin typeface="Times New Roman" panose="02020603050405020304" charset="0"/>
                <a:ea typeface="微软雅黑" panose="020B0503020204020204" pitchFamily="34" charset="-122"/>
                <a:cs typeface="Times New Roman" panose="02020603050405020304" charset="0"/>
              </a:rPr>
              <a:t>Through the design of hand wheel with fan blade and large area of electric control heat sink</a:t>
            </a:r>
            <a:r>
              <a:rPr lang="en-US" altLang="zh-CN" dirty="0" smtClean="0">
                <a:solidFill>
                  <a:schemeClr val="bg2"/>
                </a:solidFill>
                <a:latin typeface="Times New Roman" panose="02020603050405020304" charset="0"/>
                <a:ea typeface="微软雅黑" panose="020B0503020204020204" pitchFamily="34" charset="-122"/>
                <a:cs typeface="Times New Roman" panose="02020603050405020304" charset="0"/>
              </a:rPr>
              <a:t>, c</a:t>
            </a:r>
            <a:r>
              <a:rPr lang="en-US" altLang="zh-CN" dirty="0" smtClean="0">
                <a:solidFill>
                  <a:schemeClr val="bg2"/>
                </a:solidFill>
                <a:latin typeface="Times New Roman" panose="02020603050405020304" charset="0"/>
                <a:ea typeface="微软雅黑" panose="020B0503020204020204" pitchFamily="34" charset="-122"/>
                <a:cs typeface="Times New Roman" panose="02020603050405020304" charset="0"/>
                <a:sym typeface="+mn-ea"/>
              </a:rPr>
              <a:t>ompared </a:t>
            </a:r>
            <a:r>
              <a:rPr lang="en-US" altLang="zh-CN" dirty="0">
                <a:solidFill>
                  <a:schemeClr val="bg2"/>
                </a:solidFill>
                <a:latin typeface="Times New Roman" panose="02020603050405020304" charset="0"/>
                <a:ea typeface="微软雅黑" panose="020B0503020204020204" pitchFamily="34" charset="-122"/>
                <a:cs typeface="Times New Roman" panose="02020603050405020304" charset="0"/>
                <a:sym typeface="+mn-ea"/>
              </a:rPr>
              <a:t>with other brands, the temperature is about 4 ℃ </a:t>
            </a:r>
            <a:r>
              <a:rPr lang="en-US" altLang="zh-CN" dirty="0" smtClean="0">
                <a:solidFill>
                  <a:schemeClr val="bg2"/>
                </a:solidFill>
                <a:latin typeface="Times New Roman" panose="02020603050405020304" charset="0"/>
                <a:ea typeface="微软雅黑" panose="020B0503020204020204" pitchFamily="34" charset="-122"/>
                <a:cs typeface="Times New Roman" panose="02020603050405020304" charset="0"/>
                <a:sym typeface="+mn-ea"/>
              </a:rPr>
              <a:t>lower</a:t>
            </a:r>
            <a:r>
              <a:rPr lang="en-US" altLang="zh-CN" dirty="0">
                <a:solidFill>
                  <a:schemeClr val="bg2"/>
                </a:solidFill>
                <a:latin typeface="Times New Roman" panose="02020603050405020304" charset="0"/>
                <a:ea typeface="微软雅黑" panose="020B0503020204020204" pitchFamily="34" charset="-122"/>
                <a:cs typeface="Times New Roman" panose="02020603050405020304" charset="0"/>
                <a:sym typeface="+mn-ea"/>
              </a:rPr>
              <a:t>, and the service life of electronic components is longer.</a:t>
            </a:r>
            <a:r>
              <a:rPr lang="zh-CN" altLang="en-US" dirty="0">
                <a:solidFill>
                  <a:schemeClr val="bg2"/>
                </a:solidFill>
                <a:latin typeface="Times New Roman" panose="02020603050405020304" charset="0"/>
                <a:ea typeface="微软雅黑" panose="020B0503020204020204" pitchFamily="34" charset="-122"/>
                <a:cs typeface="Times New Roman" panose="02020603050405020304" charset="0"/>
                <a:sym typeface="+mn-ea"/>
              </a:rPr>
              <a:t> Aluminum handwheel </a:t>
            </a:r>
            <a:r>
              <a:rPr lang="en-US" altLang="zh-CN" dirty="0">
                <a:solidFill>
                  <a:schemeClr val="bg2"/>
                </a:solidFill>
                <a:latin typeface="Times New Roman" panose="02020603050405020304" charset="0"/>
                <a:ea typeface="微软雅黑" panose="020B0503020204020204" pitchFamily="34" charset="-122"/>
                <a:cs typeface="Times New Roman" panose="02020603050405020304" charset="0"/>
                <a:sym typeface="+mn-ea"/>
              </a:rPr>
              <a:t>has</a:t>
            </a:r>
            <a:r>
              <a:rPr lang="zh-CN" altLang="en-US" dirty="0">
                <a:solidFill>
                  <a:schemeClr val="bg2"/>
                </a:solidFill>
                <a:latin typeface="Times New Roman" panose="02020603050405020304" charset="0"/>
                <a:ea typeface="微软雅黑" panose="020B0503020204020204" pitchFamily="34" charset="-122"/>
                <a:cs typeface="Times New Roman" panose="02020603050405020304" charset="0"/>
              </a:rPr>
              <a:t> finger print , </a:t>
            </a:r>
            <a:r>
              <a:rPr lang="zh-CN" altLang="en-US" dirty="0">
                <a:solidFill>
                  <a:schemeClr val="bg1"/>
                </a:solidFill>
                <a:latin typeface="Times New Roman" panose="02020603050405020304" charset="0"/>
                <a:cs typeface="Times New Roman" panose="02020603050405020304" charset="0"/>
              </a:rPr>
              <a:t>fan blade and </a:t>
            </a:r>
            <a:r>
              <a:rPr lang="zh-CN" altLang="en-US" dirty="0">
                <a:solidFill>
                  <a:schemeClr val="bg1"/>
                </a:solidFill>
                <a:latin typeface="Times New Roman" panose="02020603050405020304" charset="0"/>
                <a:cs typeface="Times New Roman" panose="02020603050405020304" charset="0"/>
                <a:sym typeface="+mn-ea"/>
              </a:rPr>
              <a:t>calibration loop.</a:t>
            </a:r>
          </a:p>
          <a:p>
            <a:pPr marL="285750" indent="-285750">
              <a:buFont typeface="Wingdings" panose="05000000000000000000" pitchFamily="2" charset="2"/>
              <a:buChar char="l"/>
            </a:pPr>
            <a:endParaRPr lang="zh-CN" altLang="en-US" dirty="0">
              <a:solidFill>
                <a:schemeClr val="bg1"/>
              </a:solidFill>
              <a:latin typeface="+mj-ea"/>
              <a:ea typeface="+mj-ea"/>
            </a:endParaRPr>
          </a:p>
        </p:txBody>
      </p:sp>
      <p:pic>
        <p:nvPicPr>
          <p:cNvPr id="4" name="图片 3"/>
          <p:cNvPicPr>
            <a:picLocks noChangeAspect="1"/>
          </p:cNvPicPr>
          <p:nvPr/>
        </p:nvPicPr>
        <p:blipFill>
          <a:blip r:embed="rId3"/>
          <a:stretch>
            <a:fillRect/>
          </a:stretch>
        </p:blipFill>
        <p:spPr>
          <a:xfrm>
            <a:off x="3563888" y="2425452"/>
            <a:ext cx="2313702" cy="266789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5358" y="229288"/>
            <a:ext cx="8064500" cy="720000"/>
          </a:xfrm>
        </p:spPr>
        <p:txBody>
          <a:bodyPr/>
          <a:lstStyle/>
          <a:p>
            <a:pPr fontAlgn="ctr"/>
            <a:r>
              <a:rPr lang="en-US" altLang="zh-CN" sz="2400" b="1" dirty="0">
                <a:latin typeface="Times New Roman" panose="02020603050405020304" pitchFamily="18" charset="0"/>
                <a:cs typeface="Times New Roman" panose="02020603050405020304" pitchFamily="18" charset="0"/>
              </a:rPr>
              <a:t>3</a:t>
            </a:r>
            <a:r>
              <a:rPr lang="en-US" altLang="zh-CN" sz="2400" b="1" dirty="0" smtClean="0">
                <a:latin typeface="Times New Roman" panose="02020603050405020304" pitchFamily="18" charset="0"/>
                <a:cs typeface="Times New Roman" panose="02020603050405020304" pitchFamily="18" charset="0"/>
              </a:rPr>
              <a:t>. Convenient </a:t>
            </a:r>
            <a:r>
              <a:rPr lang="en-US" altLang="zh-CN" sz="2400" b="1" dirty="0">
                <a:latin typeface="Times New Roman" panose="02020603050405020304" pitchFamily="18" charset="0"/>
                <a:cs typeface="Times New Roman" panose="02020603050405020304" pitchFamily="18" charset="0"/>
              </a:rPr>
              <a:t>service </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smtClean="0">
                <a:solidFill>
                  <a:srgbClr val="FFFF00"/>
                </a:solidFill>
                <a:latin typeface="Times New Roman" panose="02020603050405020304" pitchFamily="18" charset="0"/>
                <a:cs typeface="Times New Roman" panose="02020603050405020304" pitchFamily="18" charset="0"/>
              </a:rPr>
              <a:t>R</a:t>
            </a:r>
            <a:r>
              <a:rPr lang="en-US" altLang="zh-CN" sz="2400" b="1" dirty="0" smtClean="0">
                <a:solidFill>
                  <a:srgbClr val="FFFF00"/>
                </a:solidFill>
                <a:latin typeface="Times New Roman" panose="02020603050405020304" charset="0"/>
                <a:cs typeface="Times New Roman" panose="02020603050405020304" charset="0"/>
                <a:sym typeface="+mn-ea"/>
              </a:rPr>
              <a:t>everse </a:t>
            </a:r>
            <a:r>
              <a:rPr lang="en-US" altLang="zh-CN" sz="2400" b="1" dirty="0">
                <a:solidFill>
                  <a:srgbClr val="FFFF00"/>
                </a:solidFill>
                <a:latin typeface="Times New Roman" panose="02020603050405020304" charset="0"/>
                <a:cs typeface="Times New Roman" panose="02020603050405020304" charset="0"/>
                <a:sym typeface="+mn-ea"/>
              </a:rPr>
              <a:t>sewing</a:t>
            </a:r>
            <a:r>
              <a:rPr lang="zh-CN" altLang="en-US" sz="2400" b="1" dirty="0">
                <a:solidFill>
                  <a:srgbClr val="FFFF00"/>
                </a:solidFill>
                <a:latin typeface="Times New Roman" panose="02020603050405020304" charset="0"/>
                <a:cs typeface="Times New Roman" panose="02020603050405020304" charset="0"/>
              </a:rPr>
              <a:t> </a:t>
            </a:r>
            <a:r>
              <a:rPr lang="en-US" altLang="zh-CN" sz="2400" b="1" dirty="0">
                <a:solidFill>
                  <a:srgbClr val="FFFF00"/>
                </a:solidFill>
                <a:latin typeface="Times New Roman" panose="02020603050405020304" charset="0"/>
                <a:cs typeface="Times New Roman" panose="02020603050405020304" charset="0"/>
              </a:rPr>
              <a:t>easily</a:t>
            </a:r>
          </a:p>
        </p:txBody>
      </p:sp>
      <p:sp>
        <p:nvSpPr>
          <p:cNvPr id="15" name="TextBox 14"/>
          <p:cNvSpPr txBox="1"/>
          <p:nvPr/>
        </p:nvSpPr>
        <p:spPr>
          <a:xfrm>
            <a:off x="575358" y="776686"/>
            <a:ext cx="8136904" cy="1060547"/>
          </a:xfrm>
          <a:prstGeom prst="rect">
            <a:avLst/>
          </a:prstGeom>
          <a:noFill/>
        </p:spPr>
        <p:txBody>
          <a:bodyPr wrap="square" rtlCol="0">
            <a:spAutoFit/>
          </a:bodyPr>
          <a:lstStyle/>
          <a:p>
            <a:pPr indent="0">
              <a:lnSpc>
                <a:spcPct val="120000"/>
              </a:lnSpc>
              <a:buFont typeface="Wingdings" panose="05000000000000000000" pitchFamily="2" charset="2"/>
              <a:buNone/>
            </a:pPr>
            <a:r>
              <a:rPr lang="zh-CN" altLang="en-US" dirty="0">
                <a:solidFill>
                  <a:schemeClr val="bg2"/>
                </a:solidFill>
                <a:latin typeface="Times New Roman" panose="02020603050405020304" charset="0"/>
                <a:cs typeface="Times New Roman" panose="02020603050405020304" charset="0"/>
              </a:rPr>
              <a:t>The </a:t>
            </a:r>
            <a:r>
              <a:rPr lang="en-US" altLang="zh-CN" dirty="0">
                <a:solidFill>
                  <a:schemeClr val="bg2"/>
                </a:solidFill>
                <a:latin typeface="Times New Roman" panose="02020603050405020304" charset="0"/>
                <a:cs typeface="Times New Roman" panose="02020603050405020304" charset="0"/>
                <a:sym typeface="+mn-ea"/>
              </a:rPr>
              <a:t>reverse </a:t>
            </a:r>
            <a:r>
              <a:rPr lang="zh-CN" altLang="en-US" dirty="0" smtClean="0">
                <a:solidFill>
                  <a:schemeClr val="bg2"/>
                </a:solidFill>
                <a:latin typeface="Times New Roman" panose="02020603050405020304" charset="0"/>
                <a:cs typeface="Times New Roman" panose="02020603050405020304" charset="0"/>
              </a:rPr>
              <a:t>wrench </a:t>
            </a:r>
            <a:r>
              <a:rPr lang="zh-CN" altLang="en-US" dirty="0">
                <a:solidFill>
                  <a:schemeClr val="bg2"/>
                </a:solidFill>
                <a:latin typeface="Times New Roman" panose="02020603050405020304" charset="0"/>
                <a:cs typeface="Times New Roman" panose="02020603050405020304" charset="0"/>
              </a:rPr>
              <a:t>adopts double-layer design, and the lower layer can rotate freely. When sewing, t</a:t>
            </a:r>
            <a:r>
              <a:rPr lang="en-US" altLang="zh-CN" dirty="0">
                <a:solidFill>
                  <a:schemeClr val="bg2"/>
                </a:solidFill>
                <a:latin typeface="Times New Roman" panose="02020603050405020304" charset="0"/>
                <a:cs typeface="Times New Roman" panose="02020603050405020304" charset="0"/>
              </a:rPr>
              <a:t>he </a:t>
            </a:r>
            <a:r>
              <a:rPr lang="en-US" altLang="zh-CN" dirty="0" smtClean="0">
                <a:solidFill>
                  <a:schemeClr val="bg2"/>
                </a:solidFill>
                <a:latin typeface="Times New Roman" panose="02020603050405020304" charset="0"/>
                <a:cs typeface="Times New Roman" panose="02020603050405020304" charset="0"/>
                <a:sym typeface="+mn-ea"/>
              </a:rPr>
              <a:t>reverse sewing</a:t>
            </a:r>
            <a:r>
              <a:rPr lang="en-US" altLang="zh-CN" dirty="0" smtClean="0">
                <a:solidFill>
                  <a:schemeClr val="bg2"/>
                </a:solidFill>
                <a:latin typeface="Times New Roman" panose="02020603050405020304" charset="0"/>
                <a:cs typeface="Times New Roman" panose="02020603050405020304" charset="0"/>
              </a:rPr>
              <a:t> </a:t>
            </a:r>
            <a:r>
              <a:rPr lang="en-US" altLang="zh-CN" dirty="0">
                <a:solidFill>
                  <a:schemeClr val="bg2"/>
                </a:solidFill>
                <a:latin typeface="Times New Roman" panose="02020603050405020304" charset="0"/>
                <a:cs typeface="Times New Roman" panose="02020603050405020304" charset="0"/>
              </a:rPr>
              <a:t>can be controlled by the arm without the need of finger pressing.</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993404"/>
            <a:ext cx="5519323" cy="3062154"/>
          </a:xfrm>
          <a:prstGeom prst="rect">
            <a:avLst/>
          </a:prstGeom>
        </p:spPr>
      </p:pic>
      <p:sp>
        <p:nvSpPr>
          <p:cNvPr id="9" name="椭圆 8"/>
          <p:cNvSpPr/>
          <p:nvPr/>
        </p:nvSpPr>
        <p:spPr>
          <a:xfrm>
            <a:off x="5364088" y="4081636"/>
            <a:ext cx="1080120" cy="8177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65212"/>
            <a:ext cx="8064500" cy="720000"/>
          </a:xfrm>
        </p:spPr>
        <p:txBody>
          <a:bodyPr/>
          <a:lstStyle/>
          <a:p>
            <a:pPr fontAlgn="ctr"/>
            <a:r>
              <a:rPr lang="en-US" altLang="zh-CN" sz="2400" b="1" dirty="0">
                <a:latin typeface="Times New Roman" panose="02020603050405020304" pitchFamily="18" charset="0"/>
                <a:cs typeface="Times New Roman" panose="02020603050405020304" pitchFamily="18" charset="0"/>
              </a:rPr>
              <a:t>3</a:t>
            </a:r>
            <a:r>
              <a:rPr lang="en-US" altLang="zh-CN" sz="2400" b="1" dirty="0" smtClean="0">
                <a:latin typeface="Times New Roman" panose="02020603050405020304" pitchFamily="18" charset="0"/>
                <a:cs typeface="Times New Roman" panose="02020603050405020304" pitchFamily="18" charset="0"/>
              </a:rPr>
              <a:t>. Convenient </a:t>
            </a:r>
            <a:r>
              <a:rPr lang="en-US" altLang="zh-CN" sz="2400" b="1" dirty="0">
                <a:latin typeface="Times New Roman" panose="02020603050405020304" pitchFamily="18" charset="0"/>
                <a:cs typeface="Times New Roman" panose="02020603050405020304" pitchFamily="18" charset="0"/>
              </a:rPr>
              <a:t>service</a:t>
            </a:r>
            <a:r>
              <a:rPr lang="en-US" altLang="zh-CN" sz="2400" b="1" dirty="0" smtClean="0"/>
              <a:t>—</a:t>
            </a:r>
            <a:r>
              <a:rPr lang="zh-CN" altLang="en-US" sz="2400" b="1" dirty="0">
                <a:solidFill>
                  <a:srgbClr val="FFFF00"/>
                </a:solidFill>
                <a:latin typeface="Times New Roman" panose="02020603050405020304" charset="0"/>
                <a:cs typeface="Times New Roman" panose="02020603050405020304" charset="0"/>
              </a:rPr>
              <a:t>Unique bi-colour light </a:t>
            </a:r>
            <a:endParaRPr lang="en-US" altLang="zh-CN" sz="2400" b="1" dirty="0">
              <a:solidFill>
                <a:srgbClr val="FFFF00"/>
              </a:solidFill>
            </a:endParaRPr>
          </a:p>
        </p:txBody>
      </p:sp>
      <p:sp>
        <p:nvSpPr>
          <p:cNvPr id="15" name="TextBox 14"/>
          <p:cNvSpPr txBox="1"/>
          <p:nvPr/>
        </p:nvSpPr>
        <p:spPr>
          <a:xfrm>
            <a:off x="611560" y="913284"/>
            <a:ext cx="8301990" cy="646331"/>
          </a:xfrm>
          <a:prstGeom prst="rect">
            <a:avLst/>
          </a:prstGeom>
          <a:noFill/>
        </p:spPr>
        <p:txBody>
          <a:bodyPr wrap="square" rtlCol="0">
            <a:spAutoFit/>
          </a:bodyPr>
          <a:lstStyle/>
          <a:p>
            <a:pPr indent="0">
              <a:buFont typeface="Wingdings" panose="05000000000000000000" pitchFamily="2" charset="2"/>
              <a:buNone/>
            </a:pPr>
            <a:r>
              <a:rPr lang="zh-CN" altLang="en-US" dirty="0">
                <a:solidFill>
                  <a:schemeClr val="bg1"/>
                </a:solidFill>
                <a:latin typeface="Times New Roman" panose="02020603050405020304" charset="0"/>
                <a:cs typeface="Times New Roman" panose="02020603050405020304" charset="0"/>
                <a:sym typeface="+mn-ea"/>
              </a:rPr>
              <a:t>Unique </a:t>
            </a:r>
            <a:r>
              <a:rPr lang="zh-CN" altLang="en-US" dirty="0">
                <a:solidFill>
                  <a:schemeClr val="bg1"/>
                </a:solidFill>
                <a:latin typeface="Times New Roman" panose="02020603050405020304" charset="0"/>
                <a:cs typeface="Times New Roman" panose="02020603050405020304" charset="0"/>
              </a:rPr>
              <a:t>bi-colour light  can guide workers to sew according to the light track to ensure the beautiful line trace.</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331793"/>
            <a:ext cx="3080062" cy="2177285"/>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2331793"/>
            <a:ext cx="2798659" cy="211068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800" dirty="0">
                <a:latin typeface="Times New Roman" panose="02020603050405020304" charset="0"/>
                <a:cs typeface="Times New Roman" panose="02020603050405020304" charset="0"/>
              </a:rPr>
              <a:t>Content</a:t>
            </a:r>
          </a:p>
        </p:txBody>
      </p:sp>
      <p:sp>
        <p:nvSpPr>
          <p:cNvPr id="19" name="object 13"/>
          <p:cNvSpPr txBox="1">
            <a:spLocks noChangeArrowheads="1"/>
          </p:cNvSpPr>
          <p:nvPr/>
        </p:nvSpPr>
        <p:spPr bwMode="auto">
          <a:xfrm>
            <a:off x="827405" y="1489075"/>
            <a:ext cx="6442710" cy="244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9525">
              <a:defRPr>
                <a:solidFill>
                  <a:schemeClr val="tx1"/>
                </a:solidFill>
                <a:latin typeface="Flexo"/>
                <a:ea typeface="微软雅黑 Light" panose="020B0502040204020203" charset="-122"/>
              </a:defRPr>
            </a:lvl1pPr>
            <a:lvl2pPr marL="742950" indent="-285750">
              <a:defRPr>
                <a:solidFill>
                  <a:schemeClr val="tx1"/>
                </a:solidFill>
                <a:latin typeface="Flexo"/>
                <a:ea typeface="微软雅黑 Light" panose="020B0502040204020203" charset="-122"/>
              </a:defRPr>
            </a:lvl2pPr>
            <a:lvl3pPr marL="1143000" indent="-228600">
              <a:defRPr>
                <a:solidFill>
                  <a:schemeClr val="tx1"/>
                </a:solidFill>
                <a:latin typeface="Flexo"/>
                <a:ea typeface="微软雅黑 Light" panose="020B0502040204020203" charset="-122"/>
              </a:defRPr>
            </a:lvl3pPr>
            <a:lvl4pPr marL="1600200" indent="-228600">
              <a:defRPr>
                <a:solidFill>
                  <a:schemeClr val="tx1"/>
                </a:solidFill>
                <a:latin typeface="Flexo"/>
                <a:ea typeface="微软雅黑 Light" panose="020B0502040204020203" charset="-122"/>
              </a:defRPr>
            </a:lvl4pPr>
            <a:lvl5pPr marL="2057400" indent="-228600">
              <a:defRPr>
                <a:solidFill>
                  <a:schemeClr val="tx1"/>
                </a:solidFill>
                <a:latin typeface="Flexo"/>
                <a:ea typeface="微软雅黑 Light" panose="020B0502040204020203" charset="-122"/>
              </a:defRPr>
            </a:lvl5pPr>
            <a:lvl6pPr marL="2514600" indent="-228600" eaLnBrk="0" fontAlgn="base" hangingPunct="0">
              <a:spcBef>
                <a:spcPct val="0"/>
              </a:spcBef>
              <a:spcAft>
                <a:spcPct val="0"/>
              </a:spcAft>
              <a:defRPr>
                <a:solidFill>
                  <a:schemeClr val="tx1"/>
                </a:solidFill>
                <a:latin typeface="Flexo"/>
                <a:ea typeface="微软雅黑 Light" panose="020B0502040204020203" charset="-122"/>
              </a:defRPr>
            </a:lvl6pPr>
            <a:lvl7pPr marL="2971800" indent="-228600" eaLnBrk="0" fontAlgn="base" hangingPunct="0">
              <a:spcBef>
                <a:spcPct val="0"/>
              </a:spcBef>
              <a:spcAft>
                <a:spcPct val="0"/>
              </a:spcAft>
              <a:defRPr>
                <a:solidFill>
                  <a:schemeClr val="tx1"/>
                </a:solidFill>
                <a:latin typeface="Flexo"/>
                <a:ea typeface="微软雅黑 Light" panose="020B0502040204020203" charset="-122"/>
              </a:defRPr>
            </a:lvl7pPr>
            <a:lvl8pPr marL="3429000" indent="-228600" eaLnBrk="0" fontAlgn="base" hangingPunct="0">
              <a:spcBef>
                <a:spcPct val="0"/>
              </a:spcBef>
              <a:spcAft>
                <a:spcPct val="0"/>
              </a:spcAft>
              <a:defRPr>
                <a:solidFill>
                  <a:schemeClr val="tx1"/>
                </a:solidFill>
                <a:latin typeface="Flexo"/>
                <a:ea typeface="微软雅黑 Light" panose="020B0502040204020203" charset="-122"/>
              </a:defRPr>
            </a:lvl8pPr>
            <a:lvl9pPr marL="3886200" indent="-228600" eaLnBrk="0" fontAlgn="base" hangingPunct="0">
              <a:spcBef>
                <a:spcPct val="0"/>
              </a:spcBef>
              <a:spcAft>
                <a:spcPct val="0"/>
              </a:spcAft>
              <a:defRPr>
                <a:solidFill>
                  <a:schemeClr val="tx1"/>
                </a:solidFill>
                <a:latin typeface="Flexo"/>
                <a:ea typeface="微软雅黑 Light" panose="020B0502040204020203" charset="-122"/>
              </a:defRPr>
            </a:lvl9pPr>
          </a:lstStyle>
          <a:p>
            <a:pPr>
              <a:lnSpc>
                <a:spcPct val="150000"/>
              </a:lnSpc>
            </a:pPr>
            <a:r>
              <a:rPr lang="en-US" altLang="zh-CN" sz="3200" dirty="0" smtClean="0">
                <a:solidFill>
                  <a:schemeClr val="bg1"/>
                </a:solidFill>
                <a:latin typeface="Times New Roman" panose="02020603050405020304" charset="0"/>
                <a:ea typeface="微软雅黑" panose="020B0503020204020204" pitchFamily="34" charset="-122"/>
                <a:cs typeface="Times New Roman" panose="02020603050405020304" charset="0"/>
              </a:rPr>
              <a:t>1</a:t>
            </a:r>
            <a:r>
              <a:rPr lang="en-US" altLang="zh-CN" sz="3200" dirty="0">
                <a:solidFill>
                  <a:schemeClr val="bg1"/>
                </a:solidFill>
                <a:latin typeface="Times New Roman" panose="02020603050405020304" charset="0"/>
                <a:ea typeface="微软雅黑" panose="020B0503020204020204" pitchFamily="34" charset="-122"/>
                <a:cs typeface="Times New Roman" panose="02020603050405020304" charset="0"/>
              </a:rPr>
              <a:t>.</a:t>
            </a:r>
            <a:r>
              <a:rPr lang="en-US" altLang="zh-CN" sz="3200" dirty="0" smtClean="0">
                <a:solidFill>
                  <a:schemeClr val="bg1"/>
                </a:solidFill>
                <a:latin typeface="Times New Roman" panose="02020603050405020304" charset="0"/>
                <a:ea typeface="微软雅黑" panose="020B0503020204020204" pitchFamily="34" charset="-122"/>
                <a:cs typeface="Times New Roman" panose="02020603050405020304" charset="0"/>
              </a:rPr>
              <a:t>Naming </a:t>
            </a:r>
            <a:r>
              <a:rPr lang="en-US" altLang="zh-CN" sz="3200" dirty="0">
                <a:solidFill>
                  <a:schemeClr val="bg1"/>
                </a:solidFill>
                <a:latin typeface="Times New Roman" panose="02020603050405020304" charset="0"/>
                <a:ea typeface="微软雅黑" panose="020B0503020204020204" pitchFamily="34" charset="-122"/>
                <a:cs typeface="Times New Roman" panose="02020603050405020304" charset="0"/>
              </a:rPr>
              <a:t>rules</a:t>
            </a:r>
            <a:endParaRPr lang="zh-CN" altLang="en-US" sz="3200" dirty="0">
              <a:solidFill>
                <a:schemeClr val="bg1"/>
              </a:solidFill>
              <a:latin typeface="Times New Roman" panose="02020603050405020304" charset="0"/>
              <a:ea typeface="微软雅黑" panose="020B0503020204020204" pitchFamily="34" charset="-122"/>
              <a:cs typeface="Times New Roman" panose="02020603050405020304" charset="0"/>
            </a:endParaRPr>
          </a:p>
          <a:p>
            <a:pPr>
              <a:lnSpc>
                <a:spcPct val="150000"/>
              </a:lnSpc>
            </a:pPr>
            <a:r>
              <a:rPr lang="en-US" altLang="zh-CN" sz="3200" dirty="0" smtClean="0">
                <a:solidFill>
                  <a:schemeClr val="bg1"/>
                </a:solidFill>
                <a:latin typeface="Times New Roman" panose="02020603050405020304" charset="0"/>
                <a:ea typeface="微软雅黑" panose="020B0503020204020204" pitchFamily="34" charset="-122"/>
                <a:cs typeface="Times New Roman" panose="02020603050405020304" charset="0"/>
              </a:rPr>
              <a:t>2</a:t>
            </a:r>
            <a:r>
              <a:rPr lang="en-US" altLang="zh-CN" sz="3200" dirty="0">
                <a:solidFill>
                  <a:schemeClr val="bg1"/>
                </a:solidFill>
                <a:latin typeface="Times New Roman" panose="02020603050405020304" charset="0"/>
                <a:ea typeface="微软雅黑" panose="020B0503020204020204" pitchFamily="34" charset="-122"/>
                <a:cs typeface="Times New Roman" panose="02020603050405020304" charset="0"/>
              </a:rPr>
              <a:t>.</a:t>
            </a:r>
            <a:r>
              <a:rPr lang="en-US" altLang="zh-CN" sz="3200" dirty="0" smtClean="0">
                <a:solidFill>
                  <a:schemeClr val="bg1"/>
                </a:solidFill>
                <a:latin typeface="Times New Roman" panose="02020603050405020304" charset="0"/>
                <a:ea typeface="微软雅黑" panose="020B0503020204020204" pitchFamily="34" charset="-122"/>
                <a:cs typeface="Times New Roman" panose="02020603050405020304" charset="0"/>
              </a:rPr>
              <a:t>P</a:t>
            </a:r>
            <a:r>
              <a:rPr lang="en-US" sz="3200" dirty="0" smtClean="0">
                <a:solidFill>
                  <a:schemeClr val="bg1"/>
                </a:solidFill>
                <a:latin typeface="Times New Roman" panose="02020603050405020304" charset="0"/>
                <a:ea typeface="微软雅黑" panose="020B0503020204020204" pitchFamily="34" charset="-122"/>
                <a:cs typeface="Times New Roman" panose="02020603050405020304" charset="0"/>
              </a:rPr>
              <a:t>roduct  </a:t>
            </a:r>
            <a:r>
              <a:rPr lang="en-US" sz="3200" dirty="0">
                <a:solidFill>
                  <a:schemeClr val="bg1"/>
                </a:solidFill>
                <a:latin typeface="Times New Roman" panose="02020603050405020304" charset="0"/>
                <a:ea typeface="微软雅黑" panose="020B0503020204020204" pitchFamily="34" charset="-122"/>
                <a:cs typeface="Times New Roman" panose="02020603050405020304" charset="0"/>
              </a:rPr>
              <a:t>description                            </a:t>
            </a:r>
            <a:r>
              <a:rPr lang="en-US" altLang="zh-CN" sz="3200" dirty="0" smtClean="0">
                <a:solidFill>
                  <a:schemeClr val="bg1"/>
                </a:solidFill>
                <a:latin typeface="Times New Roman" panose="02020603050405020304" charset="0"/>
                <a:ea typeface="微软雅黑" panose="020B0503020204020204" pitchFamily="34" charset="-122"/>
                <a:cs typeface="Times New Roman" panose="02020603050405020304" charset="0"/>
              </a:rPr>
              <a:t>3</a:t>
            </a:r>
            <a:r>
              <a:rPr lang="en-US" altLang="zh-CN" sz="3200" dirty="0">
                <a:solidFill>
                  <a:schemeClr val="bg1"/>
                </a:solidFill>
                <a:latin typeface="Times New Roman" panose="02020603050405020304" charset="0"/>
                <a:ea typeface="微软雅黑" panose="020B0503020204020204" pitchFamily="34" charset="-122"/>
                <a:cs typeface="Times New Roman" panose="02020603050405020304" charset="0"/>
              </a:rPr>
              <a:t>.</a:t>
            </a:r>
            <a:r>
              <a:rPr lang="en-US" altLang="zh-CN" sz="3200" dirty="0" smtClean="0">
                <a:solidFill>
                  <a:schemeClr val="bg1"/>
                </a:solidFill>
                <a:latin typeface="Times New Roman" panose="02020603050405020304" charset="0"/>
                <a:ea typeface="微软雅黑" panose="020B0503020204020204" pitchFamily="34" charset="-122"/>
                <a:cs typeface="Times New Roman" panose="02020603050405020304" charset="0"/>
              </a:rPr>
              <a:t>P</a:t>
            </a:r>
            <a:r>
              <a:rPr lang="en-US" sz="3200" dirty="0" smtClean="0">
                <a:solidFill>
                  <a:schemeClr val="bg1"/>
                </a:solidFill>
                <a:latin typeface="Times New Roman" panose="02020603050405020304" charset="0"/>
                <a:ea typeface="微软雅黑" panose="020B0503020204020204" pitchFamily="34" charset="-122"/>
                <a:cs typeface="Times New Roman" panose="02020603050405020304" charset="0"/>
              </a:rPr>
              <a:t>roduct </a:t>
            </a:r>
            <a:r>
              <a:rPr lang="en-US" sz="3200" dirty="0">
                <a:solidFill>
                  <a:schemeClr val="bg1"/>
                </a:solidFill>
                <a:latin typeface="Times New Roman" panose="02020603050405020304" charset="0"/>
                <a:ea typeface="微软雅黑" panose="020B0503020204020204" pitchFamily="34" charset="-122"/>
                <a:cs typeface="Times New Roman" panose="02020603050405020304" charset="0"/>
              </a:rPr>
              <a:t>selling point</a:t>
            </a:r>
          </a:p>
        </p:txBody>
      </p:sp>
    </p:spTree>
    <p:extLst>
      <p:ext uri="{BB962C8B-B14F-4D97-AF65-F5344CB8AC3E}">
        <p14:creationId xmlns:p14="http://schemas.microsoft.com/office/powerpoint/2010/main" val="3636796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40385" y="768985"/>
            <a:ext cx="8346440" cy="923330"/>
          </a:xfrm>
          <a:prstGeom prst="rect">
            <a:avLst/>
          </a:prstGeom>
        </p:spPr>
        <p:txBody>
          <a:bodyPr wrap="square">
            <a:spAutoFit/>
          </a:bodyPr>
          <a:lstStyle/>
          <a:p>
            <a:r>
              <a:rPr lang="en-US" altLang="zh-CN" dirty="0">
                <a:solidFill>
                  <a:schemeClr val="bg1"/>
                </a:solidFill>
                <a:latin typeface="Times New Roman" panose="02020603050405020304" charset="0"/>
                <a:cs typeface="Times New Roman" panose="02020603050405020304" charset="0"/>
              </a:rPr>
              <a:t>5.0 inches big touch panel makes you easy to operate and understand. Operators can freely switch sewing mode between free sewing mode, overlap sewing mode, fixed needle </a:t>
            </a:r>
            <a:r>
              <a:rPr lang="en-US" altLang="zh-CN" dirty="0" smtClean="0">
                <a:solidFill>
                  <a:schemeClr val="bg1"/>
                </a:solidFill>
                <a:latin typeface="Times New Roman" panose="02020603050405020304" charset="0"/>
                <a:cs typeface="Times New Roman" panose="02020603050405020304" charset="0"/>
              </a:rPr>
              <a:t>sewing </a:t>
            </a:r>
            <a:r>
              <a:rPr lang="en-US" altLang="zh-CN" dirty="0">
                <a:solidFill>
                  <a:schemeClr val="bg1"/>
                </a:solidFill>
                <a:latin typeface="Times New Roman" panose="02020603050405020304" charset="0"/>
                <a:cs typeface="Times New Roman" panose="02020603050405020304" charset="0"/>
              </a:rPr>
              <a:t>mode and programmable sewing mode.</a:t>
            </a:r>
            <a:endParaRPr lang="zh-CN" altLang="en-US" dirty="0">
              <a:solidFill>
                <a:schemeClr val="bg1"/>
              </a:solidFill>
              <a:latin typeface="Times New Roman" panose="02020603050405020304" charset="0"/>
              <a:cs typeface="Times New Roman" panose="02020603050405020304" charset="0"/>
            </a:endParaRPr>
          </a:p>
        </p:txBody>
      </p:sp>
      <p:sp>
        <p:nvSpPr>
          <p:cNvPr id="10" name="标题 1"/>
          <p:cNvSpPr txBox="1"/>
          <p:nvPr/>
        </p:nvSpPr>
        <p:spPr>
          <a:xfrm>
            <a:off x="539750" y="205740"/>
            <a:ext cx="8064500" cy="563880"/>
          </a:xfrm>
          <a:prstGeom prst="rect">
            <a:avLst/>
          </a:prstGeom>
        </p:spPr>
        <p:txBody>
          <a:bodyP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sz="2400" b="1" dirty="0" smtClean="0">
                <a:latin typeface="Times New Roman" panose="02020603050405020304" pitchFamily="18" charset="0"/>
                <a:cs typeface="Times New Roman" panose="02020603050405020304" pitchFamily="18" charset="0"/>
              </a:rPr>
              <a:t>3. To</a:t>
            </a:r>
            <a:r>
              <a:rPr lang="en-US" altLang="zh-CN" sz="2400" b="1" dirty="0" smtClean="0">
                <a:latin typeface="Times New Roman" panose="02020603050405020304" charset="0"/>
                <a:cs typeface="Times New Roman" panose="02020603050405020304" charset="0"/>
              </a:rPr>
              <a:t>uch </a:t>
            </a:r>
            <a:r>
              <a:rPr lang="en-US" altLang="zh-CN" sz="2400" b="1" dirty="0">
                <a:latin typeface="Times New Roman" panose="02020603050405020304" pitchFamily="18" charset="0"/>
                <a:cs typeface="Times New Roman" panose="02020603050405020304" pitchFamily="18" charset="0"/>
              </a:rPr>
              <a:t>operation </a:t>
            </a:r>
            <a:r>
              <a:rPr lang="en-US" altLang="zh-CN" sz="2400" b="1" dirty="0" smtClean="0">
                <a:latin typeface="Times New Roman" panose="02020603050405020304" charset="0"/>
                <a:cs typeface="Times New Roman" panose="02020603050405020304" charset="0"/>
              </a:rPr>
              <a:t>panel </a:t>
            </a:r>
            <a:endParaRPr sz="2400" b="1" dirty="0" smtClean="0"/>
          </a:p>
        </p:txBody>
      </p:sp>
      <p:sp>
        <p:nvSpPr>
          <p:cNvPr id="14" name="矩形 13"/>
          <p:cNvSpPr/>
          <p:nvPr/>
        </p:nvSpPr>
        <p:spPr>
          <a:xfrm>
            <a:off x="569447" y="3931947"/>
            <a:ext cx="7016115" cy="1015663"/>
          </a:xfrm>
          <a:prstGeom prst="rect">
            <a:avLst/>
          </a:prstGeom>
        </p:spPr>
        <p:txBody>
          <a:bodyPr wrap="square">
            <a:spAutoFit/>
          </a:bodyPr>
          <a:lstStyle/>
          <a:p>
            <a:pPr indent="0">
              <a:lnSpc>
                <a:spcPct val="150000"/>
              </a:lnSpc>
              <a:buFont typeface="Wingdings" panose="05000000000000000000" pitchFamily="2" charset="2"/>
              <a:buNone/>
            </a:pPr>
            <a:r>
              <a:rPr lang="en-US" altLang="zh-CN" sz="1200" dirty="0">
                <a:solidFill>
                  <a:schemeClr val="bg1"/>
                </a:solidFill>
                <a:latin typeface="Times New Roman" panose="02020603050405020304" charset="0"/>
                <a:cs typeface="Times New Roman" panose="02020603050405020304" charset="0"/>
                <a:sym typeface="+mn-ea"/>
              </a:rPr>
              <a:t>Panel operation instructions-sewing mode switching </a:t>
            </a:r>
            <a:r>
              <a:rPr lang="en-US" altLang="zh-CN" sz="1200" dirty="0" smtClean="0">
                <a:solidFill>
                  <a:schemeClr val="bg1"/>
                </a:solidFill>
                <a:latin typeface="Times New Roman" panose="02020603050405020304" charset="0"/>
                <a:cs typeface="Times New Roman" panose="02020603050405020304" charset="0"/>
                <a:sym typeface="+mn-ea"/>
              </a:rPr>
              <a:t>:</a:t>
            </a:r>
            <a:endParaRPr lang="zh-CN" altLang="en-US" sz="1200" dirty="0">
              <a:solidFill>
                <a:schemeClr val="bg1"/>
              </a:solidFill>
              <a:latin typeface="Times New Roman" panose="02020603050405020304" charset="0"/>
              <a:cs typeface="Times New Roman" panose="02020603050405020304" charset="0"/>
            </a:endParaRPr>
          </a:p>
          <a:p>
            <a:pPr indent="0">
              <a:lnSpc>
                <a:spcPct val="150000"/>
              </a:lnSpc>
              <a:buFont typeface="Wingdings" panose="05000000000000000000" pitchFamily="2" charset="2"/>
              <a:buNone/>
            </a:pPr>
            <a:r>
              <a:rPr lang="zh-CN" altLang="zh-CN" sz="1000" dirty="0" smtClean="0">
                <a:solidFill>
                  <a:schemeClr val="bg1"/>
                </a:solidFill>
                <a:latin typeface="+mj-ea"/>
                <a:ea typeface="+mj-ea"/>
              </a:rPr>
              <a:t>1</a:t>
            </a:r>
            <a:r>
              <a:rPr lang="en-US" altLang="zh-CN" sz="1000" dirty="0" smtClean="0">
                <a:solidFill>
                  <a:schemeClr val="bg1"/>
                </a:solidFill>
                <a:latin typeface="+mj-ea"/>
                <a:ea typeface="+mj-ea"/>
              </a:rPr>
              <a:t>.</a:t>
            </a:r>
            <a:r>
              <a:rPr lang="en-US" altLang="zh-CN" sz="1200" dirty="0" smtClean="0">
                <a:solidFill>
                  <a:schemeClr val="bg1"/>
                </a:solidFill>
                <a:latin typeface="Times New Roman" panose="02020603050405020304" charset="0"/>
                <a:cs typeface="Times New Roman" panose="02020603050405020304" charset="0"/>
              </a:rPr>
              <a:t>Step </a:t>
            </a:r>
            <a:r>
              <a:rPr lang="en-US" altLang="zh-CN" sz="1200" dirty="0">
                <a:solidFill>
                  <a:schemeClr val="bg1"/>
                </a:solidFill>
                <a:latin typeface="Times New Roman" panose="02020603050405020304" charset="0"/>
                <a:cs typeface="Times New Roman" panose="02020603050405020304" charset="0"/>
              </a:rPr>
              <a:t>on the pedal to trim  and end the current program;</a:t>
            </a:r>
          </a:p>
          <a:p>
            <a:r>
              <a:rPr lang="zh-CN" altLang="zh-CN" sz="1200" dirty="0" smtClean="0">
                <a:solidFill>
                  <a:schemeClr val="bg1"/>
                </a:solidFill>
                <a:latin typeface="Times New Roman" panose="02020603050405020304" charset="0"/>
                <a:cs typeface="Times New Roman" panose="02020603050405020304" charset="0"/>
                <a:sym typeface="+mn-ea"/>
              </a:rPr>
              <a:t>2</a:t>
            </a:r>
            <a:r>
              <a:rPr lang="en-US" altLang="zh-CN" sz="1200" dirty="0" smtClean="0">
                <a:solidFill>
                  <a:schemeClr val="bg1"/>
                </a:solidFill>
                <a:latin typeface="Times New Roman" panose="02020603050405020304" charset="0"/>
                <a:cs typeface="Times New Roman" panose="02020603050405020304" charset="0"/>
                <a:sym typeface="+mn-ea"/>
              </a:rPr>
              <a:t>.Touch </a:t>
            </a:r>
            <a:r>
              <a:rPr lang="en-US" altLang="zh-CN" sz="1200" dirty="0">
                <a:solidFill>
                  <a:schemeClr val="bg1"/>
                </a:solidFill>
                <a:latin typeface="Times New Roman" panose="02020603050405020304" charset="0"/>
                <a:cs typeface="Times New Roman" panose="02020603050405020304" charset="0"/>
                <a:sym typeface="+mn-ea"/>
              </a:rPr>
              <a:t>the button shown to switch among the four modes of </a:t>
            </a:r>
            <a:r>
              <a:rPr lang="en-US" altLang="zh-CN" sz="1200" dirty="0">
                <a:solidFill>
                  <a:schemeClr val="bg1"/>
                </a:solidFill>
                <a:latin typeface="Times New Roman" panose="02020603050405020304" charset="0"/>
                <a:cs typeface="Times New Roman" panose="02020603050405020304" charset="0"/>
              </a:rPr>
              <a:t>free </a:t>
            </a:r>
            <a:r>
              <a:rPr lang="en-US" altLang="zh-CN" sz="1200" dirty="0" smtClean="0">
                <a:solidFill>
                  <a:schemeClr val="bg1"/>
                </a:solidFill>
                <a:latin typeface="Times New Roman" panose="02020603050405020304" charset="0"/>
                <a:cs typeface="Times New Roman" panose="02020603050405020304" charset="0"/>
              </a:rPr>
              <a:t>sewing, </a:t>
            </a:r>
          </a:p>
          <a:p>
            <a:r>
              <a:rPr lang="en-US" altLang="zh-CN" sz="1200" dirty="0" smtClean="0">
                <a:solidFill>
                  <a:schemeClr val="bg1"/>
                </a:solidFill>
                <a:latin typeface="Times New Roman" panose="02020603050405020304" charset="0"/>
                <a:cs typeface="Times New Roman" panose="02020603050405020304" charset="0"/>
              </a:rPr>
              <a:t>overlap sewing, </a:t>
            </a:r>
            <a:r>
              <a:rPr lang="en-US" altLang="zh-CN" sz="1200" dirty="0">
                <a:solidFill>
                  <a:schemeClr val="bg1"/>
                </a:solidFill>
                <a:latin typeface="Times New Roman" panose="02020603050405020304" charset="0"/>
                <a:cs typeface="Times New Roman" panose="02020603050405020304" charset="0"/>
              </a:rPr>
              <a:t>fixed needle </a:t>
            </a:r>
            <a:r>
              <a:rPr lang="en-US" altLang="zh-CN" sz="1200" dirty="0" smtClean="0">
                <a:solidFill>
                  <a:schemeClr val="bg1"/>
                </a:solidFill>
                <a:latin typeface="Times New Roman" panose="02020603050405020304" charset="0"/>
                <a:cs typeface="Times New Roman" panose="02020603050405020304" charset="0"/>
              </a:rPr>
              <a:t>sewing and </a:t>
            </a:r>
            <a:r>
              <a:rPr lang="en-US" altLang="zh-CN" sz="1200" dirty="0">
                <a:solidFill>
                  <a:schemeClr val="bg1"/>
                </a:solidFill>
                <a:latin typeface="Times New Roman" panose="02020603050405020304" charset="0"/>
                <a:cs typeface="Times New Roman" panose="02020603050405020304" charset="0"/>
              </a:rPr>
              <a:t>programmable </a:t>
            </a:r>
            <a:r>
              <a:rPr lang="en-US" altLang="zh-CN" sz="1200" dirty="0" smtClean="0">
                <a:solidFill>
                  <a:schemeClr val="bg1"/>
                </a:solidFill>
                <a:latin typeface="Times New Roman" panose="02020603050405020304" charset="0"/>
                <a:cs typeface="Times New Roman" panose="02020603050405020304" charset="0"/>
              </a:rPr>
              <a:t>sewing</a:t>
            </a:r>
            <a:r>
              <a:rPr lang="en-US" altLang="zh-CN" sz="1200" dirty="0" smtClean="0">
                <a:solidFill>
                  <a:schemeClr val="bg1"/>
                </a:solidFill>
                <a:latin typeface="Times New Roman" panose="02020603050405020304" charset="0"/>
                <a:cs typeface="Times New Roman" panose="02020603050405020304" charset="0"/>
                <a:sym typeface="+mn-ea"/>
              </a:rPr>
              <a:t>.</a:t>
            </a:r>
            <a:endParaRPr lang="zh-CN" altLang="zh-CN" sz="1200" dirty="0">
              <a:solidFill>
                <a:schemeClr val="bg1"/>
              </a:solidFill>
              <a:latin typeface="Times New Roman" panose="02020603050405020304" charset="0"/>
              <a:cs typeface="Times New Roman" panose="02020603050405020304" charset="0"/>
              <a:sym typeface="+mn-ea"/>
            </a:endParaRPr>
          </a:p>
        </p:txBody>
      </p:sp>
      <p:pic>
        <p:nvPicPr>
          <p:cNvPr id="4" name="图片 3"/>
          <p:cNvPicPr>
            <a:picLocks noChangeAspect="1"/>
          </p:cNvPicPr>
          <p:nvPr/>
        </p:nvPicPr>
        <p:blipFill>
          <a:blip r:embed="rId2" cstate="print"/>
          <a:stretch>
            <a:fillRect/>
          </a:stretch>
        </p:blipFill>
        <p:spPr>
          <a:xfrm>
            <a:off x="551111" y="2003409"/>
            <a:ext cx="2652737" cy="1583131"/>
          </a:xfrm>
          <a:prstGeom prst="rect">
            <a:avLst/>
          </a:prstGeom>
        </p:spPr>
      </p:pic>
      <p:sp>
        <p:nvSpPr>
          <p:cNvPr id="5" name="圆角矩形 4"/>
          <p:cNvSpPr/>
          <p:nvPr/>
        </p:nvSpPr>
        <p:spPr>
          <a:xfrm>
            <a:off x="539552" y="2003408"/>
            <a:ext cx="732800" cy="3510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stretch>
            <a:fillRect/>
          </a:stretch>
        </p:blipFill>
        <p:spPr>
          <a:xfrm>
            <a:off x="5981916" y="2003410"/>
            <a:ext cx="2644194" cy="1583130"/>
          </a:xfrm>
          <a:prstGeom prst="rect">
            <a:avLst/>
          </a:prstGeom>
        </p:spPr>
      </p:pic>
      <p:pic>
        <p:nvPicPr>
          <p:cNvPr id="7" name="图片 6"/>
          <p:cNvPicPr>
            <a:picLocks noChangeAspect="1"/>
          </p:cNvPicPr>
          <p:nvPr/>
        </p:nvPicPr>
        <p:blipFill>
          <a:blip r:embed="rId4" cstate="print"/>
          <a:stretch>
            <a:fillRect/>
          </a:stretch>
        </p:blipFill>
        <p:spPr>
          <a:xfrm>
            <a:off x="3275856" y="2003409"/>
            <a:ext cx="2640436" cy="1583131"/>
          </a:xfrm>
          <a:prstGeom prst="rect">
            <a:avLst/>
          </a:prstGeom>
        </p:spPr>
      </p:pic>
      <p:sp>
        <p:nvSpPr>
          <p:cNvPr id="13" name="圆角矩形 12"/>
          <p:cNvSpPr/>
          <p:nvPr/>
        </p:nvSpPr>
        <p:spPr>
          <a:xfrm>
            <a:off x="3263136" y="2003407"/>
            <a:ext cx="732800" cy="3510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940152" y="2003406"/>
            <a:ext cx="732800" cy="3510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3715491"/>
            <a:ext cx="2650468" cy="1590281"/>
          </a:xfrm>
          <a:prstGeom prst="rect">
            <a:avLst/>
          </a:prstGeom>
        </p:spPr>
      </p:pic>
      <p:sp>
        <p:nvSpPr>
          <p:cNvPr id="16" name="圆角矩形 15"/>
          <p:cNvSpPr/>
          <p:nvPr/>
        </p:nvSpPr>
        <p:spPr>
          <a:xfrm>
            <a:off x="5953782" y="3715491"/>
            <a:ext cx="732800" cy="3510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752" y="2320931"/>
            <a:ext cx="3671568" cy="1903519"/>
          </a:xfrm>
          <a:prstGeom prst="rect">
            <a:avLst/>
          </a:prstGeom>
        </p:spPr>
      </p:pic>
      <p:sp>
        <p:nvSpPr>
          <p:cNvPr id="15" name="TextBox 14"/>
          <p:cNvSpPr txBox="1"/>
          <p:nvPr/>
        </p:nvSpPr>
        <p:spPr>
          <a:xfrm>
            <a:off x="673202" y="4224450"/>
            <a:ext cx="8147270" cy="1212640"/>
          </a:xfrm>
          <a:prstGeom prst="rect">
            <a:avLst/>
          </a:prstGeom>
          <a:noFill/>
        </p:spPr>
        <p:txBody>
          <a:bodyPr wrap="square" rtlCol="0">
            <a:spAutoFit/>
          </a:bodyPr>
          <a:lstStyle/>
          <a:p>
            <a:pPr>
              <a:lnSpc>
                <a:spcPct val="120000"/>
              </a:lnSpc>
            </a:pPr>
            <a:r>
              <a:rPr lang="en-US" altLang="zh-CN" sz="1400" dirty="0">
                <a:solidFill>
                  <a:schemeClr val="bg1"/>
                </a:solidFill>
                <a:latin typeface="Times New Roman" panose="02020603050405020304" pitchFamily="18" charset="0"/>
                <a:cs typeface="Times New Roman" panose="02020603050405020304" pitchFamily="18" charset="0"/>
              </a:rPr>
              <a:t>Detailed description:</a:t>
            </a:r>
          </a:p>
          <a:p>
            <a:pPr>
              <a:lnSpc>
                <a:spcPct val="120000"/>
              </a:lnSpc>
            </a:pPr>
            <a:r>
              <a:rPr lang="en-US" altLang="zh-CN" sz="1000" dirty="0">
                <a:solidFill>
                  <a:schemeClr val="bg1"/>
                </a:solidFill>
                <a:latin typeface="Times New Roman" panose="02020603050405020304" pitchFamily="18" charset="0"/>
                <a:cs typeface="Times New Roman" panose="02020603050405020304" pitchFamily="18" charset="0"/>
              </a:rPr>
              <a:t>1. Press the voice navigation button to broadcast the cause of the failure and its solution</a:t>
            </a:r>
          </a:p>
          <a:p>
            <a:pPr>
              <a:lnSpc>
                <a:spcPct val="120000"/>
              </a:lnSpc>
            </a:pPr>
            <a:r>
              <a:rPr lang="en-US" altLang="zh-CN" sz="1000" dirty="0">
                <a:solidFill>
                  <a:schemeClr val="bg1"/>
                </a:solidFill>
                <a:latin typeface="Times New Roman" panose="02020603050405020304" pitchFamily="18" charset="0"/>
                <a:cs typeface="Times New Roman" panose="02020603050405020304" pitchFamily="18" charset="0"/>
              </a:rPr>
              <a:t>2. Pressing the voice button during broadcast will stop the current broadcast content. (Failure recovery, voice stop broadcasting)</a:t>
            </a:r>
            <a:endParaRPr lang="zh-CN" altLang="en-US" sz="1000" dirty="0">
              <a:solidFill>
                <a:schemeClr val="bg1"/>
              </a:solidFill>
              <a:latin typeface="Times New Roman" panose="02020603050405020304" pitchFamily="18" charset="0"/>
              <a:cs typeface="Times New Roman" panose="02020603050405020304" pitchFamily="18" charset="0"/>
            </a:endParaRPr>
          </a:p>
          <a:p>
            <a:r>
              <a:rPr lang="en-US" altLang="zh-CN" sz="1000" dirty="0" err="1" smtClean="0">
                <a:solidFill>
                  <a:schemeClr val="bg1"/>
                </a:solidFill>
                <a:latin typeface="Times New Roman" panose="02020603050405020304" pitchFamily="18" charset="0"/>
                <a:cs typeface="Times New Roman" panose="02020603050405020304" pitchFamily="18" charset="0"/>
              </a:rPr>
              <a:t>Note:</a:t>
            </a:r>
            <a:r>
              <a:rPr lang="en-US" altLang="zh-CN" sz="1000" dirty="0" err="1" smtClean="0">
                <a:solidFill>
                  <a:schemeClr val="bg1"/>
                </a:solidFill>
                <a:latin typeface="Times New Roman" panose="02020603050405020304" charset="0"/>
                <a:cs typeface="Times New Roman" panose="02020603050405020304" charset="0"/>
                <a:sym typeface="+mn-ea"/>
              </a:rPr>
              <a:t>Touch</a:t>
            </a:r>
            <a:r>
              <a:rPr lang="en-US" altLang="zh-CN" sz="1000" dirty="0" smtClean="0">
                <a:solidFill>
                  <a:schemeClr val="bg1"/>
                </a:solidFill>
                <a:latin typeface="Times New Roman" panose="02020603050405020304" charset="0"/>
                <a:cs typeface="Times New Roman" panose="02020603050405020304" charset="0"/>
                <a:sym typeface="+mn-ea"/>
              </a:rPr>
              <a:t> </a:t>
            </a:r>
            <a:r>
              <a:rPr lang="en-US" altLang="zh-CN" sz="1000" dirty="0">
                <a:solidFill>
                  <a:schemeClr val="bg1"/>
                </a:solidFill>
                <a:latin typeface="Times New Roman" panose="02020603050405020304" charset="0"/>
                <a:cs typeface="Times New Roman" panose="02020603050405020304" charset="0"/>
                <a:sym typeface="+mn-ea"/>
              </a:rPr>
              <a:t>the </a:t>
            </a:r>
            <a:r>
              <a:rPr lang="en-US" altLang="zh-CN" sz="1000" dirty="0" smtClean="0">
                <a:solidFill>
                  <a:schemeClr val="bg1"/>
                </a:solidFill>
                <a:latin typeface="Times New Roman" panose="02020603050405020304" charset="0"/>
                <a:cs typeface="Times New Roman" panose="02020603050405020304" charset="0"/>
                <a:sym typeface="+mn-ea"/>
              </a:rPr>
              <a:t> M button </a:t>
            </a:r>
            <a:r>
              <a:rPr lang="en-US" altLang="zh-CN" sz="1000" dirty="0">
                <a:solidFill>
                  <a:schemeClr val="bg1"/>
                </a:solidFill>
                <a:latin typeface="Times New Roman" panose="02020603050405020304" charset="0"/>
                <a:cs typeface="Times New Roman" panose="02020603050405020304" charset="0"/>
                <a:sym typeface="+mn-ea"/>
              </a:rPr>
              <a:t>shown to switch among the four modes of </a:t>
            </a:r>
            <a:r>
              <a:rPr lang="en-US" altLang="zh-CN" sz="1000" dirty="0">
                <a:solidFill>
                  <a:schemeClr val="bg1"/>
                </a:solidFill>
                <a:latin typeface="Times New Roman" panose="02020603050405020304" charset="0"/>
                <a:cs typeface="Times New Roman" panose="02020603050405020304" charset="0"/>
              </a:rPr>
              <a:t>free sewing, </a:t>
            </a:r>
          </a:p>
          <a:p>
            <a:r>
              <a:rPr lang="en-US" altLang="zh-CN" sz="1000" dirty="0">
                <a:solidFill>
                  <a:schemeClr val="bg1"/>
                </a:solidFill>
                <a:latin typeface="Times New Roman" panose="02020603050405020304" charset="0"/>
                <a:cs typeface="Times New Roman" panose="02020603050405020304" charset="0"/>
              </a:rPr>
              <a:t>overlap sewing, fixed needle sewing and programmable sewing</a:t>
            </a:r>
            <a:r>
              <a:rPr lang="en-US" altLang="zh-CN" sz="1000" dirty="0">
                <a:solidFill>
                  <a:schemeClr val="bg1"/>
                </a:solidFill>
                <a:latin typeface="Times New Roman" panose="02020603050405020304" charset="0"/>
                <a:cs typeface="Times New Roman" panose="02020603050405020304" charset="0"/>
                <a:sym typeface="+mn-ea"/>
              </a:rPr>
              <a:t>.</a:t>
            </a:r>
            <a:endParaRPr lang="zh-CN" altLang="zh-CN" sz="1000" dirty="0">
              <a:solidFill>
                <a:schemeClr val="bg1"/>
              </a:solidFill>
              <a:latin typeface="Times New Roman" panose="02020603050405020304" charset="0"/>
              <a:cs typeface="Times New Roman" panose="02020603050405020304" charset="0"/>
              <a:sym typeface="+mn-ea"/>
            </a:endParaRPr>
          </a:p>
          <a:p>
            <a:pPr>
              <a:lnSpc>
                <a:spcPct val="120000"/>
              </a:lnSpc>
            </a:pPr>
            <a:endParaRPr lang="en-US" altLang="zh-CN" sz="1000" dirty="0" smtClean="0">
              <a:solidFill>
                <a:srgbClr val="FF0000"/>
              </a:solidFill>
              <a:latin typeface="Times New Roman" panose="02020603050405020304" pitchFamily="18" charset="0"/>
              <a:ea typeface="+mj-ea"/>
              <a:cs typeface="Times New Roman" panose="02020603050405020304" pitchFamily="18" charset="0"/>
            </a:endParaRPr>
          </a:p>
        </p:txBody>
      </p:sp>
      <p:pic>
        <p:nvPicPr>
          <p:cNvPr id="12"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135" b="95135" l="16612" r="97068"/>
                    </a14:imgEffect>
                  </a14:imgLayer>
                </a14:imgProps>
              </a:ext>
              <a:ext uri="{28A0092B-C50C-407E-A947-70E740481C1C}">
                <a14:useLocalDpi xmlns:a14="http://schemas.microsoft.com/office/drawing/2010/main"/>
              </a:ext>
            </a:extLst>
          </a:blip>
          <a:srcRect/>
          <a:stretch>
            <a:fillRect/>
          </a:stretch>
        </p:blipFill>
        <p:spPr bwMode="auto">
          <a:xfrm>
            <a:off x="3160827" y="2077061"/>
            <a:ext cx="2119895" cy="1277461"/>
          </a:xfrm>
          <a:prstGeom prst="rect">
            <a:avLst/>
          </a:prstGeom>
          <a:ln w="9525">
            <a:noFill/>
            <a:miter lim="800000"/>
            <a:headEnd/>
            <a:tailEnd/>
          </a:ln>
          <a:effectLst>
            <a:outerShdw blurRad="50800" dist="38100" dir="2700000" algn="tl" rotWithShape="0">
              <a:srgbClr val="000000">
                <a:alpha val="43000"/>
              </a:srgbClr>
            </a:outerShdw>
          </a:effectLst>
        </p:spPr>
      </p:pic>
      <p:sp>
        <p:nvSpPr>
          <p:cNvPr id="9" name="标题 1"/>
          <p:cNvSpPr txBox="1"/>
          <p:nvPr/>
        </p:nvSpPr>
        <p:spPr>
          <a:xfrm>
            <a:off x="539750" y="205740"/>
            <a:ext cx="8064500" cy="563880"/>
          </a:xfrm>
          <a:prstGeom prst="rect">
            <a:avLst/>
          </a:prstGeom>
        </p:spPr>
        <p:txBody>
          <a:bodyP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sz="2400" b="1" dirty="0">
                <a:latin typeface="Times New Roman" panose="02020603050405020304" pitchFamily="18" charset="0"/>
                <a:cs typeface="Times New Roman" panose="02020603050405020304" pitchFamily="18" charset="0"/>
              </a:rPr>
              <a:t>3</a:t>
            </a:r>
            <a:r>
              <a:rPr lang="en-US" altLang="zh-CN" sz="2400" b="1" dirty="0" smtClean="0">
                <a:latin typeface="Times New Roman" panose="02020603050405020304" pitchFamily="18" charset="0"/>
                <a:cs typeface="Times New Roman" panose="02020603050405020304" pitchFamily="18" charset="0"/>
              </a:rPr>
              <a:t>. Button </a:t>
            </a:r>
            <a:r>
              <a:rPr lang="en-US" altLang="zh-CN" sz="2400" b="1" dirty="0">
                <a:latin typeface="Times New Roman" panose="02020603050405020304" pitchFamily="18" charset="0"/>
                <a:cs typeface="Times New Roman" panose="02020603050405020304" pitchFamily="18" charset="0"/>
              </a:rPr>
              <a:t>operation panel</a:t>
            </a:r>
            <a:endParaRPr lang="zh-CN" altLang="en-US" sz="2400" b="1"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539750" y="742709"/>
            <a:ext cx="7987665" cy="1754326"/>
          </a:xfrm>
          <a:prstGeom prst="rect">
            <a:avLst/>
          </a:prstGeom>
          <a:noFill/>
        </p:spPr>
        <p:txBody>
          <a:bodyPr wrap="square" rtlCol="0" anchor="t">
            <a:spAutoFit/>
          </a:bodyPr>
          <a:lstStyle/>
          <a:p>
            <a:r>
              <a:rPr lang="en-US" altLang="zh-CN" dirty="0" smtClean="0">
                <a:solidFill>
                  <a:schemeClr val="bg1"/>
                </a:solidFill>
                <a:latin typeface="Times New Roman" panose="02020603050405020304" charset="0"/>
                <a:cs typeface="Times New Roman" panose="02020603050405020304" charset="0"/>
                <a:sym typeface="+mn-ea"/>
              </a:rPr>
              <a:t>1.The </a:t>
            </a:r>
            <a:r>
              <a:rPr lang="en-US" altLang="zh-CN" dirty="0">
                <a:solidFill>
                  <a:schemeClr val="bg1"/>
                </a:solidFill>
                <a:latin typeface="Times New Roman" panose="02020603050405020304" charset="0"/>
                <a:cs typeface="Times New Roman" panose="02020603050405020304" charset="0"/>
                <a:sym typeface="+mn-ea"/>
              </a:rPr>
              <a:t>panel has been optimized design, the interface is simple and generous, integrated voice navigation key, one-key recovery key, etc.</a:t>
            </a:r>
          </a:p>
          <a:p>
            <a:r>
              <a:rPr lang="en-US" altLang="zh-CN" dirty="0">
                <a:solidFill>
                  <a:schemeClr val="bg1"/>
                </a:solidFill>
                <a:latin typeface="Times New Roman" panose="02020603050405020304" charset="0"/>
                <a:cs typeface="Times New Roman" panose="02020603050405020304" charset="0"/>
                <a:sym typeface="+mn-ea"/>
              </a:rPr>
              <a:t>2. One key to restore factory </a:t>
            </a:r>
            <a:r>
              <a:rPr lang="en-US" altLang="zh-CN" dirty="0" smtClean="0">
                <a:solidFill>
                  <a:schemeClr val="bg1"/>
                </a:solidFill>
                <a:latin typeface="Times New Roman" panose="02020603050405020304" charset="0"/>
                <a:cs typeface="Times New Roman" panose="02020603050405020304" charset="0"/>
                <a:sym typeface="+mn-ea"/>
              </a:rPr>
              <a:t>parameters ; One </a:t>
            </a:r>
            <a:r>
              <a:rPr lang="en-US" altLang="zh-CN" dirty="0">
                <a:solidFill>
                  <a:schemeClr val="bg1"/>
                </a:solidFill>
                <a:latin typeface="Times New Roman" panose="02020603050405020304" charset="0"/>
                <a:cs typeface="Times New Roman" panose="02020603050405020304" charset="0"/>
                <a:sym typeface="+mn-ea"/>
              </a:rPr>
              <a:t>key to restore user parameters: press the 1.5 second restore button, the parameters will restore the user saved parameters. Can effectively solve the novice misuse</a:t>
            </a:r>
            <a:r>
              <a:rPr lang="en-US" altLang="zh-CN" dirty="0" smtClean="0">
                <a:solidFill>
                  <a:schemeClr val="bg1"/>
                </a:solidFill>
                <a:latin typeface="Times New Roman" panose="02020603050405020304" charset="0"/>
                <a:cs typeface="Times New Roman" panose="02020603050405020304" charset="0"/>
                <a:sym typeface="+mn-ea"/>
              </a:rPr>
              <a:t>.</a:t>
            </a:r>
            <a:endParaRPr lang="zh-CN" altLang="en-US" dirty="0">
              <a:solidFill>
                <a:schemeClr val="bg1"/>
              </a:solidFill>
              <a:latin typeface="Times New Roman" panose="02020603050405020304" charset="0"/>
              <a:cs typeface="Times New Roman" panose="02020603050405020304" charset="0"/>
            </a:endParaRPr>
          </a:p>
          <a:p>
            <a:endParaRPr lang="zh-CN" altLang="en-US" dirty="0">
              <a:solidFill>
                <a:schemeClr val="bg1"/>
              </a:solidFill>
              <a:latin typeface="Times New Roman" panose="02020603050405020304" charset="0"/>
              <a:cs typeface="Times New Roman" panose="02020603050405020304" charset="0"/>
            </a:endParaRPr>
          </a:p>
        </p:txBody>
      </p:sp>
      <p:sp>
        <p:nvSpPr>
          <p:cNvPr id="18" name="椭圆 17"/>
          <p:cNvSpPr/>
          <p:nvPr/>
        </p:nvSpPr>
        <p:spPr>
          <a:xfrm>
            <a:off x="827584" y="2470124"/>
            <a:ext cx="408940" cy="397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椭圆 18"/>
          <p:cNvSpPr/>
          <p:nvPr/>
        </p:nvSpPr>
        <p:spPr>
          <a:xfrm>
            <a:off x="3931196" y="3767650"/>
            <a:ext cx="493124" cy="441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14" name="图片 13" descr="图形1(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73973" y="2198976"/>
            <a:ext cx="551105" cy="596117"/>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0722" y="2224083"/>
            <a:ext cx="1720704" cy="865763"/>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1767" y="3536983"/>
            <a:ext cx="1649659" cy="832685"/>
          </a:xfrm>
          <a:prstGeom prst="rect">
            <a:avLst/>
          </a:prstGeom>
        </p:spPr>
      </p:pic>
      <p:pic>
        <p:nvPicPr>
          <p:cNvPr id="13" name="图片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7331" y="2219156"/>
            <a:ext cx="1751214" cy="822455"/>
          </a:xfrm>
          <a:prstGeom prst="rect">
            <a:avLst/>
          </a:prstGeom>
        </p:spPr>
      </p:pic>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15121" y="3526688"/>
            <a:ext cx="1760003" cy="84297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04\Desktop\Untitled-1.png"/>
          <p:cNvPicPr>
            <a:picLocks noChangeAspect="1" noChangeArrowheads="1"/>
          </p:cNvPicPr>
          <p:nvPr/>
        </p:nvPicPr>
        <p:blipFill>
          <a:blip r:embed="rId2" cstate="print">
            <a:duotone>
              <a:schemeClr val="bg2">
                <a:shade val="45000"/>
                <a:satMod val="135000"/>
              </a:schemeClr>
              <a:prstClr val="white"/>
            </a:duotone>
            <a:lum bright="40000" contrast="40000"/>
          </a:blip>
          <a:srcRect/>
          <a:stretch>
            <a:fillRect/>
          </a:stretch>
        </p:blipFill>
        <p:spPr bwMode="auto">
          <a:xfrm>
            <a:off x="2618073" y="1705372"/>
            <a:ext cx="3716280" cy="936104"/>
          </a:xfrm>
          <a:prstGeom prst="rect">
            <a:avLst/>
          </a:prstGeom>
          <a:noFill/>
        </p:spPr>
      </p:pic>
      <p:pic>
        <p:nvPicPr>
          <p:cNvPr id="5" name="Picture 2" descr="C:\Documents and Settings\ad04\Desktop\Untitled-1.png"/>
          <p:cNvPicPr>
            <a:picLocks noChangeAspect="1" noChangeArrowheads="1"/>
          </p:cNvPicPr>
          <p:nvPr/>
        </p:nvPicPr>
        <p:blipFill rotWithShape="1">
          <a:blip r:embed="rId3" cstate="print">
            <a:duotone>
              <a:schemeClr val="bg2">
                <a:shade val="45000"/>
                <a:satMod val="135000"/>
              </a:schemeClr>
              <a:prstClr val="white"/>
            </a:duotone>
            <a:lum bright="40000" contrast="40000"/>
          </a:blip>
          <a:srcRect/>
          <a:stretch>
            <a:fillRect/>
          </a:stretch>
        </p:blipFill>
        <p:spPr bwMode="auto">
          <a:xfrm>
            <a:off x="2483768" y="3001516"/>
            <a:ext cx="3964103" cy="7200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p:nvPr>
            <p:custDataLst>
              <p:tags r:id="rId1"/>
            </p:custDataLst>
            <p:extLst>
              <p:ext uri="{D42A27DB-BD31-4B8C-83A1-F6EECF244321}">
                <p14:modId xmlns:p14="http://schemas.microsoft.com/office/powerpoint/2010/main" val="1817434792"/>
              </p:ext>
            </p:extLst>
          </p:nvPr>
        </p:nvGraphicFramePr>
        <p:xfrm>
          <a:off x="937895" y="2303145"/>
          <a:ext cx="1748790" cy="658948"/>
        </p:xfrm>
        <a:graphic>
          <a:graphicData uri="http://schemas.openxmlformats.org/drawingml/2006/table">
            <a:tbl>
              <a:tblPr firstRow="1" bandRow="1">
                <a:tableStyleId>{F5AB1C69-6EDB-4FF4-983F-18BD219EF322}</a:tableStyleId>
              </a:tblPr>
              <a:tblGrid>
                <a:gridCol w="609769"/>
                <a:gridCol w="1139021"/>
              </a:tblGrid>
              <a:tr h="329565">
                <a:tc gridSpan="2">
                  <a:txBody>
                    <a:bodyPr/>
                    <a:lstStyle/>
                    <a:p>
                      <a:pPr algn="ctr">
                        <a:buNone/>
                      </a:pPr>
                      <a:r>
                        <a:rPr lang="en-US" altLang="zh-CN" sz="1200" b="1" kern="1200" dirty="0" smtClean="0">
                          <a:solidFill>
                            <a:schemeClr val="lt1"/>
                          </a:solidFill>
                          <a:latin typeface="Times New Roman" panose="02020603050405020304" charset="0"/>
                          <a:ea typeface="+mn-ea"/>
                          <a:cs typeface="+mn-cs"/>
                        </a:rPr>
                        <a:t>Brand</a:t>
                      </a:r>
                      <a:endParaRPr lang="en-US" altLang="zh-CN" sz="1200" b="1" kern="1200" dirty="0">
                        <a:solidFill>
                          <a:schemeClr val="lt1"/>
                        </a:solidFill>
                        <a:latin typeface="Times New Roman" panose="02020603050405020304" charset="0"/>
                        <a:ea typeface="+mn-ea"/>
                        <a:cs typeface="+mn-cs"/>
                      </a:endParaRPr>
                    </a:p>
                  </a:txBody>
                  <a:tcPr/>
                </a:tc>
                <a:tc hMerge="1">
                  <a:txBody>
                    <a:bodyPr/>
                    <a:lstStyle/>
                    <a:p>
                      <a:endParaRPr lang="zh-CN"/>
                    </a:p>
                  </a:txBody>
                  <a:tcPr/>
                </a:tc>
              </a:tr>
              <a:tr h="329383">
                <a:tc>
                  <a:txBody>
                    <a:bodyPr/>
                    <a:lstStyle/>
                    <a:p>
                      <a:pPr algn="ctr">
                        <a:spcAft>
                          <a:spcPts val="0"/>
                        </a:spcAft>
                        <a:buNone/>
                      </a:pPr>
                      <a:r>
                        <a:rPr lang="en-US" sz="1200" kern="0" dirty="0">
                          <a:solidFill>
                            <a:schemeClr val="accent1"/>
                          </a:solidFill>
                          <a:effectLst/>
                          <a:latin typeface="+mn-lt"/>
                          <a:ea typeface="+mn-ea"/>
                          <a:cs typeface="+mn-cs"/>
                        </a:rPr>
                        <a:t>S</a:t>
                      </a:r>
                    </a:p>
                  </a:txBody>
                  <a:tcPr anchor="ctr"/>
                </a:tc>
                <a:tc>
                  <a:txBody>
                    <a:bodyPr/>
                    <a:lstStyle/>
                    <a:p>
                      <a:pPr algn="ctr"/>
                      <a:r>
                        <a:rPr lang="en-US" altLang="zh-CN" sz="1200" b="0" kern="0" dirty="0" smtClean="0">
                          <a:solidFill>
                            <a:schemeClr val="accent1"/>
                          </a:solidFill>
                          <a:effectLst/>
                          <a:latin typeface="Times New Roman" panose="02020603050405020304" charset="0"/>
                          <a:cs typeface="Times New Roman" panose="02020603050405020304" charset="0"/>
                          <a:sym typeface="+mn-ea"/>
                        </a:rPr>
                        <a:t>Jack</a:t>
                      </a:r>
                      <a:endParaRPr lang="en-US" altLang="zh-CN" sz="1200" b="0" kern="0" dirty="0">
                        <a:solidFill>
                          <a:schemeClr val="accent1"/>
                        </a:solidFill>
                        <a:effectLst/>
                        <a:latin typeface="Times New Roman" panose="02020603050405020304" charset="0"/>
                        <a:cs typeface="Times New Roman" panose="02020603050405020304" charset="0"/>
                        <a:sym typeface="+mn-ea"/>
                      </a:endParaRPr>
                    </a:p>
                  </a:txBody>
                  <a:tcPr anchor="ctr"/>
                </a:tc>
              </a:tr>
            </a:tbl>
          </a:graphicData>
        </a:graphic>
      </p:graphicFrame>
      <p:graphicFrame>
        <p:nvGraphicFramePr>
          <p:cNvPr id="18" name="表格 17"/>
          <p:cNvGraphicFramePr/>
          <p:nvPr>
            <p:custDataLst>
              <p:tags r:id="rId2"/>
            </p:custDataLst>
            <p:extLst>
              <p:ext uri="{D42A27DB-BD31-4B8C-83A1-F6EECF244321}">
                <p14:modId xmlns:p14="http://schemas.microsoft.com/office/powerpoint/2010/main" val="913561737"/>
              </p:ext>
            </p:extLst>
          </p:nvPr>
        </p:nvGraphicFramePr>
        <p:xfrm>
          <a:off x="920706" y="3505572"/>
          <a:ext cx="2180949" cy="939165"/>
        </p:xfrm>
        <a:graphic>
          <a:graphicData uri="http://schemas.openxmlformats.org/drawingml/2006/table">
            <a:tbl>
              <a:tblPr firstRow="1" bandRow="1">
                <a:tableStyleId>{F5AB1C69-6EDB-4FF4-983F-18BD219EF322}</a:tableStyleId>
              </a:tblPr>
              <a:tblGrid>
                <a:gridCol w="341619"/>
                <a:gridCol w="1839330"/>
              </a:tblGrid>
              <a:tr h="259715">
                <a:tc gridSpan="2">
                  <a:txBody>
                    <a:bodyPr/>
                    <a:lstStyle/>
                    <a:p>
                      <a:pPr algn="ctr">
                        <a:buNone/>
                      </a:pPr>
                      <a:r>
                        <a:rPr lang="en-US" altLang="zh-CN" sz="1200" dirty="0" smtClean="0">
                          <a:latin typeface="Times New Roman" panose="02020603050405020304" pitchFamily="18" charset="0"/>
                          <a:cs typeface="Times New Roman" panose="02020603050405020304" pitchFamily="18" charset="0"/>
                        </a:rPr>
                        <a:t>Model</a:t>
                      </a:r>
                      <a:endParaRPr lang="zh-CN" altLang="en-US" sz="1200" dirty="0">
                        <a:latin typeface="Times New Roman" panose="02020603050405020304" pitchFamily="18" charset="0"/>
                        <a:ea typeface="+mj-ea"/>
                        <a:cs typeface="Times New Roman" panose="02020603050405020304" pitchFamily="18" charset="0"/>
                      </a:endParaRPr>
                    </a:p>
                  </a:txBody>
                  <a:tcPr/>
                </a:tc>
                <a:tc hMerge="1">
                  <a:txBody>
                    <a:bodyPr/>
                    <a:lstStyle/>
                    <a:p>
                      <a:endParaRPr lang="zh-CN"/>
                    </a:p>
                  </a:txBody>
                  <a:tcPr/>
                </a:tc>
              </a:tr>
              <a:tr h="313690">
                <a:tc>
                  <a:txBody>
                    <a:bodyPr/>
                    <a:lstStyle/>
                    <a:p>
                      <a:pPr marL="0" algn="l" defTabSz="914400" rtl="0" eaLnBrk="1" latinLnBrk="0" hangingPunct="1">
                        <a:spcAft>
                          <a:spcPts val="0"/>
                        </a:spcAft>
                        <a:buNone/>
                      </a:pPr>
                      <a:r>
                        <a:rPr lang="zh-CN" altLang="en-US" sz="1200" kern="0" dirty="0">
                          <a:solidFill>
                            <a:schemeClr val="accent1"/>
                          </a:solidFill>
                          <a:effectLst/>
                          <a:latin typeface="Times New Roman" panose="02020603050405020304" pitchFamily="18" charset="0"/>
                          <a:ea typeface="+mn-ea"/>
                          <a:cs typeface="Times New Roman" panose="02020603050405020304" pitchFamily="18" charset="0"/>
                        </a:rPr>
                        <a:t>7</a:t>
                      </a:r>
                    </a:p>
                  </a:txBody>
                  <a:tcPr anchor="ctr"/>
                </a:tc>
                <a:tc>
                  <a:txBody>
                    <a:bodyPr/>
                    <a:lstStyle/>
                    <a:p>
                      <a:pPr algn="l">
                        <a:spcAft>
                          <a:spcPts val="0"/>
                        </a:spcAft>
                        <a:buNone/>
                      </a:pPr>
                      <a:r>
                        <a:rPr lang="en-US" altLang="zh-CN" sz="1200" kern="0" dirty="0" smtClean="0">
                          <a:solidFill>
                            <a:schemeClr val="accent1"/>
                          </a:solidFill>
                          <a:effectLst/>
                          <a:latin typeface="Times New Roman" panose="02020603050405020304" pitchFamily="18" charset="0"/>
                          <a:cs typeface="Times New Roman" panose="02020603050405020304" pitchFamily="18" charset="0"/>
                          <a:sym typeface="+mn-ea"/>
                        </a:rPr>
                        <a:t>Stepper roller machine</a:t>
                      </a:r>
                      <a:endParaRPr lang="zh-CN" altLang="en-US" sz="1200" kern="0" dirty="0">
                        <a:solidFill>
                          <a:schemeClr val="accent1"/>
                        </a:solidFill>
                        <a:effectLst/>
                        <a:latin typeface="Times New Roman" panose="02020603050405020304" pitchFamily="18" charset="0"/>
                        <a:cs typeface="Times New Roman" panose="02020603050405020304" pitchFamily="18" charset="0"/>
                      </a:endParaRPr>
                    </a:p>
                  </a:txBody>
                  <a:tcPr anchor="ctr"/>
                </a:tc>
              </a:tr>
              <a:tr h="351155">
                <a:tc>
                  <a:txBody>
                    <a:bodyPr/>
                    <a:lstStyle/>
                    <a:p>
                      <a:pPr marL="0" algn="l" defTabSz="914400" rtl="0" eaLnBrk="1" fontAlgn="t" latinLnBrk="0" hangingPunct="1">
                        <a:spcAft>
                          <a:spcPts val="0"/>
                        </a:spcAft>
                      </a:pPr>
                      <a:r>
                        <a:rPr lang="zh-CN" altLang="en-US" sz="1200" b="0" i="0" u="none" strike="noStrike" kern="0" cap="none" spc="0" dirty="0">
                          <a:solidFill>
                            <a:schemeClr val="accent1"/>
                          </a:solidFill>
                          <a:effectLst/>
                          <a:latin typeface="Times New Roman" panose="02020603050405020304" pitchFamily="18" charset="0"/>
                          <a:cs typeface="Times New Roman" panose="02020603050405020304" pitchFamily="18" charset="0"/>
                        </a:rPr>
                        <a:t>7+</a:t>
                      </a:r>
                    </a:p>
                  </a:txBody>
                  <a:tcPr marL="68580" marR="68580" marT="0" marB="0" anchor="ctr" anchorCtr="1"/>
                </a:tc>
                <a:tc>
                  <a:txBody>
                    <a:bodyPr/>
                    <a:lstStyle/>
                    <a:p>
                      <a:pPr algn="l">
                        <a:spcAft>
                          <a:spcPts val="0"/>
                        </a:spcAft>
                        <a:buNone/>
                      </a:pPr>
                      <a:r>
                        <a:rPr lang="en-US" altLang="zh-CN" sz="1200" kern="0" dirty="0" err="1" smtClean="0">
                          <a:solidFill>
                            <a:schemeClr val="accent1"/>
                          </a:solidFill>
                          <a:effectLst/>
                          <a:latin typeface="Times New Roman" panose="02020603050405020304" pitchFamily="18" charset="0"/>
                          <a:cs typeface="Times New Roman" panose="02020603050405020304" pitchFamily="18" charset="0"/>
                          <a:sym typeface="+mn-ea"/>
                        </a:rPr>
                        <a:t>IoT</a:t>
                      </a:r>
                      <a:r>
                        <a:rPr lang="en-US" altLang="zh-CN" sz="1200" kern="0" dirty="0" smtClean="0">
                          <a:solidFill>
                            <a:schemeClr val="accent1"/>
                          </a:solidFill>
                          <a:effectLst/>
                          <a:latin typeface="Times New Roman" panose="02020603050405020304" pitchFamily="18" charset="0"/>
                          <a:cs typeface="Times New Roman" panose="02020603050405020304" pitchFamily="18" charset="0"/>
                          <a:sym typeface="+mn-ea"/>
                        </a:rPr>
                        <a:t> Stepper roller machine</a:t>
                      </a:r>
                      <a:endParaRPr lang="zh-CN" altLang="en-US" sz="1200" kern="0" dirty="0">
                        <a:solidFill>
                          <a:schemeClr val="accent1"/>
                        </a:solidFill>
                        <a:effectLst/>
                        <a:latin typeface="Times New Roman" panose="02020603050405020304" pitchFamily="18" charset="0"/>
                        <a:cs typeface="Times New Roman" panose="02020603050405020304" pitchFamily="18" charset="0"/>
                      </a:endParaRPr>
                    </a:p>
                  </a:txBody>
                  <a:tcPr marL="68580" marR="68580" marT="0" marB="0" anchor="ctr" anchorCtr="1"/>
                </a:tc>
              </a:tr>
            </a:tbl>
          </a:graphicData>
        </a:graphic>
      </p:graphicFrame>
      <p:graphicFrame>
        <p:nvGraphicFramePr>
          <p:cNvPr id="19" name="表格 18"/>
          <p:cNvGraphicFramePr/>
          <p:nvPr>
            <p:custDataLst>
              <p:tags r:id="rId3"/>
            </p:custDataLst>
            <p:extLst>
              <p:ext uri="{D42A27DB-BD31-4B8C-83A1-F6EECF244321}">
                <p14:modId xmlns:p14="http://schemas.microsoft.com/office/powerpoint/2010/main" val="1435303404"/>
              </p:ext>
            </p:extLst>
          </p:nvPr>
        </p:nvGraphicFramePr>
        <p:xfrm>
          <a:off x="5447695" y="3505572"/>
          <a:ext cx="1716593" cy="1292225"/>
        </p:xfrm>
        <a:graphic>
          <a:graphicData uri="http://schemas.openxmlformats.org/drawingml/2006/table">
            <a:tbl>
              <a:tblPr firstRow="1" bandRow="1">
                <a:tableStyleId>{F5AB1C69-6EDB-4FF4-983F-18BD219EF322}</a:tableStyleId>
              </a:tblPr>
              <a:tblGrid>
                <a:gridCol w="345993"/>
                <a:gridCol w="1370600"/>
              </a:tblGrid>
              <a:tr h="28638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rgbClr val="FFFFFF"/>
                          </a:solidFill>
                          <a:effectLst/>
                          <a:latin typeface="Times New Roman" panose="02020603050405020304" charset="0"/>
                          <a:ea typeface="+mn-ea"/>
                          <a:cs typeface="Times New Roman" panose="02020603050405020304" charset="0"/>
                          <a:sym typeface="+mn-ea"/>
                        </a:rPr>
                        <a:t>Feature </a:t>
                      </a:r>
                      <a:r>
                        <a:rPr lang="en-US" altLang="zh-CN" sz="1200" b="1" kern="1200" dirty="0" smtClean="0">
                          <a:solidFill>
                            <a:schemeClr val="lt1"/>
                          </a:solidFill>
                          <a:effectLst/>
                          <a:latin typeface="Times New Roman" panose="02020603050405020304" charset="0"/>
                          <a:ea typeface="+mn-ea"/>
                          <a:cs typeface="Times New Roman" panose="02020603050405020304" charset="0"/>
                          <a:sym typeface="+mn-ea"/>
                        </a:rPr>
                        <a:t>2</a:t>
                      </a:r>
                      <a:r>
                        <a:rPr lang="zh-CN" altLang="en-US" sz="1200" b="1" kern="1200" dirty="0" smtClean="0">
                          <a:solidFill>
                            <a:srgbClr val="FFFFFF"/>
                          </a:solidFill>
                          <a:effectLst/>
                          <a:latin typeface="Times New Roman" panose="02020603050405020304" charset="0"/>
                          <a:ea typeface="+mn-ea"/>
                          <a:cs typeface="Times New Roman" panose="02020603050405020304" charset="0"/>
                          <a:sym typeface="+mn-ea"/>
                        </a:rPr>
                        <a:t>（</a:t>
                      </a:r>
                      <a:r>
                        <a:rPr lang="en-US" altLang="zh-CN" sz="1200" b="1" kern="1200" dirty="0" smtClean="0">
                          <a:solidFill>
                            <a:srgbClr val="FFFFFF"/>
                          </a:solidFill>
                          <a:effectLst/>
                          <a:latin typeface="Times New Roman" panose="02020603050405020304" charset="0"/>
                          <a:ea typeface="+mn-ea"/>
                          <a:cs typeface="Times New Roman" panose="02020603050405020304" charset="0"/>
                          <a:sym typeface="+mn-ea"/>
                        </a:rPr>
                        <a:t>optional</a:t>
                      </a:r>
                      <a:r>
                        <a:rPr lang="zh-CN" altLang="en-US" sz="1200" b="1" kern="1200" dirty="0" smtClean="0">
                          <a:solidFill>
                            <a:srgbClr val="FFFFFF"/>
                          </a:solidFill>
                          <a:effectLst/>
                          <a:latin typeface="Times New Roman" panose="02020603050405020304" charset="0"/>
                          <a:ea typeface="+mn-ea"/>
                          <a:cs typeface="Times New Roman" panose="02020603050405020304" charset="0"/>
                          <a:sym typeface="+mn-ea"/>
                        </a:rPr>
                        <a:t>）</a:t>
                      </a:r>
                      <a:endParaRPr lang="zh-CN" altLang="en-US" sz="1200" b="1" kern="1200" dirty="0">
                        <a:solidFill>
                          <a:srgbClr val="FFFFFF"/>
                        </a:solidFill>
                        <a:effectLst/>
                        <a:latin typeface="Times New Roman" panose="02020603050405020304" charset="0"/>
                        <a:ea typeface="+mn-ea"/>
                        <a:cs typeface="Times New Roman" panose="02020603050405020304" charset="0"/>
                      </a:endParaRPr>
                    </a:p>
                  </a:txBody>
                  <a:tcPr/>
                </a:tc>
                <a:tc hMerge="1">
                  <a:txBody>
                    <a:bodyPr/>
                    <a:lstStyle/>
                    <a:p>
                      <a:endParaRPr lang="zh-CN"/>
                    </a:p>
                  </a:txBody>
                  <a:tcPr/>
                </a:tc>
              </a:tr>
              <a:tr h="203820">
                <a:tc>
                  <a:txBody>
                    <a:bodyPr/>
                    <a:lstStyle/>
                    <a:p>
                      <a:pPr marL="0" algn="ctr" defTabSz="914400" rtl="0" eaLnBrk="1" latinLnBrk="0" hangingPunct="1">
                        <a:spcAft>
                          <a:spcPts val="0"/>
                        </a:spcAft>
                        <a:buNone/>
                      </a:pPr>
                      <a:r>
                        <a:rPr lang="en-US" sz="1200" kern="0" dirty="0">
                          <a:solidFill>
                            <a:schemeClr val="accent1"/>
                          </a:solidFill>
                          <a:effectLst/>
                          <a:latin typeface="Times New Roman" panose="02020603050405020304" pitchFamily="18" charset="0"/>
                          <a:ea typeface="+mn-ea"/>
                          <a:cs typeface="Times New Roman" panose="02020603050405020304" pitchFamily="18" charset="0"/>
                        </a:rPr>
                        <a:t>X</a:t>
                      </a:r>
                    </a:p>
                  </a:txBody>
                  <a:tcPr anchor="ctr"/>
                </a:tc>
                <a:tc>
                  <a:txBody>
                    <a:bodyPr/>
                    <a:lstStyle/>
                    <a:p>
                      <a:pPr marL="0" algn="ctr" defTabSz="914400" rtl="0" eaLnBrk="1" fontAlgn="t" latinLnBrk="0" hangingPunct="1">
                        <a:spcAft>
                          <a:spcPts val="0"/>
                        </a:spcAft>
                      </a:pPr>
                      <a:r>
                        <a:rPr lang="en-US" altLang="zh-CN" sz="1200" u="none" strike="noStrike" kern="0" dirty="0">
                          <a:solidFill>
                            <a:schemeClr val="accent1"/>
                          </a:solidFill>
                          <a:effectLst/>
                          <a:latin typeface="Times New Roman" panose="02020603050405020304" pitchFamily="18" charset="0"/>
                          <a:cs typeface="Times New Roman" panose="02020603050405020304" pitchFamily="18" charset="0"/>
                        </a:rPr>
                        <a:t>Short trimmer</a:t>
                      </a:r>
                    </a:p>
                  </a:txBody>
                  <a:tcPr marL="68580" marR="68580" marT="0" marB="0" anchor="ctr"/>
                </a:tc>
              </a:tr>
              <a:tr h="203820">
                <a:tc>
                  <a:txBody>
                    <a:bodyPr/>
                    <a:lstStyle/>
                    <a:p>
                      <a:pPr marL="0" algn="ctr" defTabSz="914400" rtl="0" eaLnBrk="1" latinLnBrk="0" hangingPunct="1">
                        <a:spcAft>
                          <a:spcPts val="0"/>
                        </a:spcAft>
                        <a:buNone/>
                      </a:pPr>
                      <a:r>
                        <a:rPr lang="en-US" altLang="zh-CN" sz="1200" kern="0" dirty="0" smtClean="0">
                          <a:solidFill>
                            <a:schemeClr val="accent1"/>
                          </a:solidFill>
                          <a:effectLst/>
                          <a:latin typeface="Times New Roman" panose="02020603050405020304" pitchFamily="18" charset="0"/>
                          <a:ea typeface="+mn-ea"/>
                          <a:cs typeface="Times New Roman" panose="02020603050405020304" pitchFamily="18" charset="0"/>
                        </a:rPr>
                        <a:t>D</a:t>
                      </a:r>
                      <a:endParaRPr lang="en-US" altLang="zh-CN" sz="1200" kern="0" dirty="0">
                        <a:solidFill>
                          <a:schemeClr val="accent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kern="0" dirty="0" smtClean="0">
                          <a:solidFill>
                            <a:schemeClr val="accent1"/>
                          </a:solidFill>
                          <a:effectLst/>
                          <a:latin typeface="Times New Roman" panose="02020603050405020304" pitchFamily="18" charset="0"/>
                          <a:cs typeface="Times New Roman" panose="02020603050405020304" pitchFamily="18" charset="0"/>
                        </a:rPr>
                        <a:t>Bobbin thread</a:t>
                      </a:r>
                      <a:r>
                        <a:rPr lang="en-US" altLang="zh-CN" sz="1200" kern="0" baseline="0" dirty="0" smtClean="0">
                          <a:solidFill>
                            <a:schemeClr val="accent1"/>
                          </a:solidFill>
                          <a:effectLst/>
                          <a:latin typeface="Times New Roman" panose="02020603050405020304" pitchFamily="18" charset="0"/>
                          <a:cs typeface="Times New Roman" panose="02020603050405020304" pitchFamily="18" charset="0"/>
                        </a:rPr>
                        <a:t> detection</a:t>
                      </a:r>
                      <a:endParaRPr lang="en-US" altLang="zh-CN" sz="1200" kern="0" dirty="0">
                        <a:solidFill>
                          <a:schemeClr val="accent1"/>
                        </a:solidFill>
                        <a:effectLst/>
                        <a:latin typeface="Times New Roman" panose="02020603050405020304" pitchFamily="18" charset="0"/>
                        <a:cs typeface="Times New Roman" panose="02020603050405020304" pitchFamily="18" charset="0"/>
                      </a:endParaRPr>
                    </a:p>
                  </a:txBody>
                  <a:tcPr anchor="ctr"/>
                </a:tc>
              </a:tr>
              <a:tr h="203820">
                <a:tc gridSpan="2">
                  <a:txBody>
                    <a:bodyPr/>
                    <a:lstStyle/>
                    <a:p>
                      <a:pPr marL="0" algn="ctr" defTabSz="914400" rtl="0" eaLnBrk="1" latinLnBrk="0" hangingPunct="1">
                        <a:spcAft>
                          <a:spcPts val="0"/>
                        </a:spcAft>
                        <a:buNone/>
                      </a:pPr>
                      <a:r>
                        <a:rPr lang="en-US" altLang="zh-CN" sz="1200" b="0" kern="0" dirty="0" smtClean="0">
                          <a:solidFill>
                            <a:schemeClr val="accent1"/>
                          </a:solidFill>
                          <a:effectLst/>
                          <a:latin typeface="Times New Roman" panose="02020603050405020304" pitchFamily="18" charset="0"/>
                          <a:cs typeface="Times New Roman" panose="02020603050405020304" pitchFamily="18" charset="0"/>
                        </a:rPr>
                        <a:t>Sequence：</a:t>
                      </a:r>
                      <a:r>
                        <a:rPr lang="zh-CN" altLang="en-US" sz="1200" kern="0" dirty="0" smtClean="0">
                          <a:solidFill>
                            <a:schemeClr val="accent1"/>
                          </a:solidFill>
                          <a:effectLst/>
                          <a:latin typeface="Times New Roman" panose="02020603050405020304" pitchFamily="18" charset="0"/>
                          <a:ea typeface="+mn-ea"/>
                          <a:cs typeface="Times New Roman" panose="02020603050405020304" pitchFamily="18" charset="0"/>
                        </a:rPr>
                        <a:t>：</a:t>
                      </a:r>
                      <a:r>
                        <a:rPr lang="en-US" altLang="zh-CN" sz="1200" kern="0" dirty="0" smtClean="0">
                          <a:solidFill>
                            <a:schemeClr val="accent1"/>
                          </a:solidFill>
                          <a:effectLst/>
                          <a:latin typeface="Times New Roman" panose="02020603050405020304" pitchFamily="18" charset="0"/>
                          <a:ea typeface="+mn-ea"/>
                          <a:cs typeface="Times New Roman" panose="02020603050405020304" pitchFamily="18" charset="0"/>
                        </a:rPr>
                        <a:t>XD</a:t>
                      </a:r>
                      <a:endParaRPr lang="en-US" altLang="zh-CN" sz="1200" kern="0" dirty="0">
                        <a:solidFill>
                          <a:schemeClr val="accent1"/>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zh-CN"/>
                    </a:p>
                  </a:txBody>
                  <a:tcPr anchor="ctr">
                    <a:solidFill>
                      <a:schemeClr val="tx2"/>
                    </a:solidFill>
                  </a:tcPr>
                </a:tc>
              </a:tr>
            </a:tbl>
          </a:graphicData>
        </a:graphic>
      </p:graphicFrame>
      <p:graphicFrame>
        <p:nvGraphicFramePr>
          <p:cNvPr id="20" name="表格 19"/>
          <p:cNvGraphicFramePr/>
          <p:nvPr>
            <p:custDataLst>
              <p:tags r:id="rId4"/>
            </p:custDataLst>
            <p:extLst>
              <p:ext uri="{D42A27DB-BD31-4B8C-83A1-F6EECF244321}">
                <p14:modId xmlns:p14="http://schemas.microsoft.com/office/powerpoint/2010/main" val="2162829681"/>
              </p:ext>
            </p:extLst>
          </p:nvPr>
        </p:nvGraphicFramePr>
        <p:xfrm>
          <a:off x="3347864" y="2281436"/>
          <a:ext cx="1772591" cy="1007989"/>
        </p:xfrm>
        <a:graphic>
          <a:graphicData uri="http://schemas.openxmlformats.org/drawingml/2006/table">
            <a:tbl>
              <a:tblPr firstRow="1" bandRow="1">
                <a:tableStyleId>{F5AB1C69-6EDB-4FF4-983F-18BD219EF322}</a:tableStyleId>
              </a:tblPr>
              <a:tblGrid>
                <a:gridCol w="448929"/>
                <a:gridCol w="1323662"/>
              </a:tblGrid>
              <a:tr h="335915">
                <a:tc gridSpan="2">
                  <a:txBody>
                    <a:bodyPr/>
                    <a:lstStyle/>
                    <a:p>
                      <a:pPr algn="ctr">
                        <a:buNone/>
                      </a:pPr>
                      <a:r>
                        <a:rPr lang="en-US" altLang="zh-CN" sz="1200" dirty="0" smtClean="0">
                          <a:latin typeface="Times New Roman" panose="02020603050405020304" charset="0"/>
                          <a:ea typeface="+mn-ea"/>
                        </a:rPr>
                        <a:t>Type</a:t>
                      </a:r>
                      <a:endParaRPr lang="en-US" altLang="zh-CN" sz="1200" dirty="0">
                        <a:latin typeface="Times New Roman" panose="02020603050405020304" charset="0"/>
                        <a:ea typeface="+mn-ea"/>
                      </a:endParaRPr>
                    </a:p>
                  </a:txBody>
                  <a:tcPr/>
                </a:tc>
                <a:tc hMerge="1">
                  <a:txBody>
                    <a:bodyPr/>
                    <a:lstStyle/>
                    <a:p>
                      <a:endParaRPr lang="zh-CN"/>
                    </a:p>
                  </a:txBody>
                  <a:tcPr/>
                </a:tc>
              </a:tr>
              <a:tr h="336037">
                <a:tc>
                  <a:txBody>
                    <a:bodyPr/>
                    <a:lstStyle/>
                    <a:p>
                      <a:pPr marL="0" algn="ctr" defTabSz="914400" rtl="0" eaLnBrk="1" latinLnBrk="0" hangingPunct="1">
                        <a:spcAft>
                          <a:spcPts val="0"/>
                        </a:spcAft>
                        <a:buNone/>
                      </a:pPr>
                      <a:r>
                        <a:rPr lang="en-US" sz="1200" kern="0" dirty="0">
                          <a:solidFill>
                            <a:schemeClr val="accent1"/>
                          </a:solidFill>
                          <a:effectLst/>
                          <a:latin typeface="Times New Roman" panose="02020603050405020304" pitchFamily="18" charset="0"/>
                          <a:ea typeface="+mn-ea"/>
                          <a:cs typeface="Times New Roman" panose="02020603050405020304" pitchFamily="18" charset="0"/>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0" kern="0" dirty="0" smtClean="0">
                          <a:solidFill>
                            <a:schemeClr val="accent1"/>
                          </a:solidFill>
                          <a:effectLst/>
                          <a:latin typeface="Times New Roman" panose="02020603050405020304" pitchFamily="18" charset="0"/>
                          <a:cs typeface="Times New Roman" panose="02020603050405020304" pitchFamily="18" charset="0"/>
                        </a:rPr>
                        <a:t>Thin</a:t>
                      </a:r>
                      <a:r>
                        <a:rPr lang="en-US" altLang="zh-CN" sz="1200" b="0" kern="0" baseline="0" dirty="0" smtClean="0">
                          <a:solidFill>
                            <a:schemeClr val="accent1"/>
                          </a:solidFill>
                          <a:effectLst/>
                          <a:latin typeface="Times New Roman" panose="02020603050405020304" pitchFamily="18" charset="0"/>
                          <a:cs typeface="Times New Roman" panose="02020603050405020304" pitchFamily="18" charset="0"/>
                        </a:rPr>
                        <a:t> </a:t>
                      </a:r>
                      <a:r>
                        <a:rPr lang="en-US" altLang="zh-CN" sz="1200" b="0" kern="0" dirty="0" smtClean="0">
                          <a:solidFill>
                            <a:schemeClr val="accent1"/>
                          </a:solidFill>
                          <a:effectLst/>
                          <a:latin typeface="Times New Roman" panose="02020603050405020304" pitchFamily="18" charset="0"/>
                          <a:cs typeface="Times New Roman" panose="02020603050405020304" pitchFamily="18" charset="0"/>
                          <a:sym typeface="+mn-ea"/>
                        </a:rPr>
                        <a:t>column</a:t>
                      </a:r>
                      <a:endParaRPr lang="en-US" altLang="zh-CN" sz="1200" b="0" kern="0" dirty="0">
                        <a:solidFill>
                          <a:schemeClr val="accent1"/>
                        </a:solidFill>
                        <a:effectLst/>
                        <a:latin typeface="Times New Roman" panose="02020603050405020304" pitchFamily="18" charset="0"/>
                        <a:ea typeface="+mn-ea"/>
                        <a:cs typeface="Times New Roman" panose="02020603050405020304" pitchFamily="18" charset="0"/>
                      </a:endParaRPr>
                    </a:p>
                  </a:txBody>
                  <a:tcPr anchor="ctr"/>
                </a:tc>
              </a:tr>
              <a:tr h="336037">
                <a:tc>
                  <a:txBody>
                    <a:bodyPr/>
                    <a:lstStyle/>
                    <a:p>
                      <a:pPr marL="0" algn="ctr" defTabSz="914400" rtl="0" eaLnBrk="1" latinLnBrk="0" hangingPunct="1">
                        <a:spcAft>
                          <a:spcPts val="0"/>
                        </a:spcAft>
                        <a:buNone/>
                      </a:pPr>
                      <a:r>
                        <a:rPr lang="en-US" sz="1200" kern="0" dirty="0">
                          <a:solidFill>
                            <a:schemeClr val="accent1"/>
                          </a:solidFill>
                          <a:effectLst/>
                          <a:latin typeface="Times New Roman" panose="02020603050405020304" pitchFamily="18" charset="0"/>
                          <a:ea typeface="+mn-ea"/>
                          <a:cs typeface="Times New Roman" panose="02020603050405020304" pitchFamily="18" charset="0"/>
                        </a:rPr>
                        <a:t>9</a:t>
                      </a:r>
                    </a:p>
                  </a:txBody>
                  <a:tcPr anchor="ctr"/>
                </a:tc>
                <a:tc>
                  <a:txBody>
                    <a:bodyPr/>
                    <a:lstStyle/>
                    <a:p>
                      <a:pPr algn="ctr">
                        <a:spcAft>
                          <a:spcPts val="0"/>
                        </a:spcAft>
                        <a:buNone/>
                      </a:pPr>
                      <a:r>
                        <a:rPr lang="en-US" altLang="zh-CN" sz="1200" kern="0" dirty="0">
                          <a:solidFill>
                            <a:schemeClr val="accent1"/>
                          </a:solidFill>
                          <a:effectLst/>
                          <a:latin typeface="Times New Roman" panose="02020603050405020304" pitchFamily="18" charset="0"/>
                          <a:cs typeface="Times New Roman" panose="02020603050405020304" pitchFamily="18" charset="0"/>
                        </a:rPr>
                        <a:t>Standard column</a:t>
                      </a:r>
                    </a:p>
                  </a:txBody>
                  <a:tcPr anchor="ctr"/>
                </a:tc>
              </a:tr>
            </a:tbl>
          </a:graphicData>
        </a:graphic>
      </p:graphicFrame>
      <p:graphicFrame>
        <p:nvGraphicFramePr>
          <p:cNvPr id="21" name="表格 20"/>
          <p:cNvGraphicFramePr>
            <a:graphicFrameLocks noGrp="1"/>
          </p:cNvGraphicFramePr>
          <p:nvPr>
            <p:custDataLst>
              <p:tags r:id="rId5"/>
            </p:custDataLst>
            <p:extLst>
              <p:ext uri="{D42A27DB-BD31-4B8C-83A1-F6EECF244321}">
                <p14:modId xmlns:p14="http://schemas.microsoft.com/office/powerpoint/2010/main" val="1474323715"/>
              </p:ext>
            </p:extLst>
          </p:nvPr>
        </p:nvGraphicFramePr>
        <p:xfrm>
          <a:off x="938530" y="1618615"/>
          <a:ext cx="6785610" cy="424815"/>
        </p:xfrm>
        <a:graphic>
          <a:graphicData uri="http://schemas.openxmlformats.org/drawingml/2006/table">
            <a:tbl>
              <a:tblPr/>
              <a:tblGrid>
                <a:gridCol w="866140"/>
                <a:gridCol w="770890"/>
                <a:gridCol w="1057275"/>
                <a:gridCol w="673735"/>
                <a:gridCol w="1156335"/>
                <a:gridCol w="1082675"/>
                <a:gridCol w="1178560"/>
              </a:tblGrid>
              <a:tr h="424815">
                <a:tc>
                  <a:txBody>
                    <a:bodyPr/>
                    <a:lstStyle/>
                    <a:p>
                      <a:pPr algn="ctr" fontAlgn="ctr"/>
                      <a:r>
                        <a:rPr lang="en-US" altLang="zh-CN" sz="1200" b="1" kern="1200" dirty="0" smtClean="0">
                          <a:solidFill>
                            <a:schemeClr val="lt1"/>
                          </a:solidFill>
                          <a:latin typeface="Times New Roman" panose="02020603050405020304" charset="0"/>
                          <a:ea typeface="+mn-ea"/>
                          <a:cs typeface="+mn-cs"/>
                        </a:rPr>
                        <a:t>Brand</a:t>
                      </a:r>
                      <a:r>
                        <a:rPr lang="zh-CN" altLang="en-US" sz="1200" b="1" kern="1200" dirty="0" smtClean="0">
                          <a:solidFill>
                            <a:schemeClr val="lt1"/>
                          </a:solidFill>
                          <a:latin typeface="Times New Roman" panose="02020603050405020304" charset="0"/>
                          <a:ea typeface="+mn-ea"/>
                          <a:cs typeface="+mn-cs"/>
                        </a:rPr>
                        <a:t> </a:t>
                      </a:r>
                      <a:endParaRPr lang="zh-CN" altLang="en-US" sz="1200" b="1" kern="1200" dirty="0">
                        <a:solidFill>
                          <a:schemeClr val="lt1"/>
                        </a:solidFill>
                        <a:latin typeface="Times New Roman" panose="02020603050405020304" charset="0"/>
                        <a:ea typeface="+mn-ea"/>
                        <a:cs typeface="+mn-cs"/>
                      </a:endParaRP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A7E1"/>
                    </a:solidFill>
                  </a:tcPr>
                </a:tc>
                <a:tc>
                  <a:txBody>
                    <a:bodyPr/>
                    <a:lstStyle/>
                    <a:p>
                      <a:pPr algn="ctr">
                        <a:buNone/>
                      </a:pPr>
                      <a:r>
                        <a:rPr lang="en-US" altLang="zh-CN" sz="1200" b="1" kern="1200" dirty="0" smtClean="0">
                          <a:solidFill>
                            <a:schemeClr val="lt1"/>
                          </a:solidFill>
                          <a:latin typeface="Times New Roman" panose="02020603050405020304" charset="0"/>
                          <a:ea typeface="+mn-ea"/>
                          <a:cs typeface="+mn-cs"/>
                        </a:rPr>
                        <a:t>Model</a:t>
                      </a:r>
                      <a:endParaRPr lang="en-US" altLang="zh-CN" sz="1200" b="1" kern="1200" dirty="0">
                        <a:solidFill>
                          <a:schemeClr val="lt1"/>
                        </a:solidFill>
                        <a:latin typeface="Times New Roman" panose="02020603050405020304" charset="0"/>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A7E1"/>
                    </a:solidFill>
                  </a:tcPr>
                </a:tc>
                <a:tc>
                  <a:txBody>
                    <a:bodyPr/>
                    <a:lstStyle/>
                    <a:p>
                      <a:pPr algn="ctr"/>
                      <a:r>
                        <a:rPr lang="en-US" altLang="zh-CN" sz="1200" b="1" kern="1200" dirty="0" smtClean="0">
                          <a:solidFill>
                            <a:schemeClr val="lt1"/>
                          </a:solidFill>
                          <a:latin typeface="Times New Roman" panose="02020603050405020304" charset="0"/>
                          <a:ea typeface="+mn-ea"/>
                          <a:cs typeface="+mn-cs"/>
                        </a:rPr>
                        <a:t>—</a:t>
                      </a:r>
                      <a:endParaRPr lang="en-US" altLang="zh-CN" sz="1200" b="1" kern="1200" dirty="0">
                        <a:solidFill>
                          <a:schemeClr val="lt1"/>
                        </a:solidFill>
                        <a:latin typeface="Times New Roman" panose="02020603050405020304" charset="0"/>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A7E1"/>
                    </a:solidFill>
                  </a:tcPr>
                </a:tc>
                <a:tc>
                  <a:txBody>
                    <a:bodyPr/>
                    <a:lstStyle/>
                    <a:p>
                      <a:pPr algn="ctr">
                        <a:buNone/>
                      </a:pPr>
                      <a:r>
                        <a:rPr lang="en-US" altLang="zh-CN" sz="1200" b="1" kern="1200" dirty="0" smtClean="0">
                          <a:solidFill>
                            <a:schemeClr val="lt1"/>
                          </a:solidFill>
                          <a:latin typeface="Times New Roman" panose="02020603050405020304" charset="0"/>
                          <a:ea typeface="+mn-ea"/>
                          <a:cs typeface="+mn-cs"/>
                        </a:rPr>
                        <a:t>Type</a:t>
                      </a:r>
                      <a:endParaRPr lang="en-US" altLang="zh-CN" sz="1200" b="1" kern="1200" dirty="0">
                        <a:solidFill>
                          <a:schemeClr val="lt1"/>
                        </a:solidFill>
                        <a:latin typeface="Times New Roman" panose="02020603050405020304" charset="0"/>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A7E1"/>
                    </a:solidFill>
                  </a:tcPr>
                </a:tc>
                <a:tc>
                  <a:txBody>
                    <a:bodyPr/>
                    <a:lstStyle/>
                    <a:p>
                      <a:pPr algn="ctr">
                        <a:buNone/>
                      </a:pPr>
                      <a:r>
                        <a:rPr lang="zh-CN" altLang="en-US" sz="1200" b="1" kern="1200" dirty="0" smtClean="0">
                          <a:solidFill>
                            <a:schemeClr val="lt1"/>
                          </a:solidFill>
                          <a:latin typeface="Times New Roman" panose="02020603050405020304" charset="0"/>
                          <a:ea typeface="+mn-ea"/>
                          <a:cs typeface="+mn-cs"/>
                          <a:sym typeface="+mn-ea"/>
                        </a:rPr>
                        <a:t>Needle</a:t>
                      </a:r>
                      <a:endParaRPr lang="zh-CN" altLang="en-US" sz="1200" b="1" kern="1200" dirty="0">
                        <a:solidFill>
                          <a:schemeClr val="lt1"/>
                        </a:solidFill>
                        <a:latin typeface="Times New Roman" panose="02020603050405020304" charset="0"/>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A7E1"/>
                    </a:solidFill>
                  </a:tcPr>
                </a:tc>
                <a:tc>
                  <a:txBody>
                    <a:bodyPr/>
                    <a:lstStyle/>
                    <a:p>
                      <a:pPr algn="ctr">
                        <a:buNone/>
                      </a:pPr>
                      <a:r>
                        <a:rPr lang="zh-CN" altLang="en-US" sz="1200" kern="1200" dirty="0" smtClean="0">
                          <a:solidFill>
                            <a:schemeClr val="bg1"/>
                          </a:solidFill>
                          <a:effectLst/>
                          <a:latin typeface="Times New Roman" panose="02020603050405020304" charset="0"/>
                          <a:ea typeface="+mn-ea"/>
                          <a:cs typeface="Times New Roman" panose="02020603050405020304" charset="0"/>
                          <a:sym typeface="+mn-ea"/>
                        </a:rPr>
                        <a:t>Feature </a:t>
                      </a:r>
                      <a:r>
                        <a:rPr lang="en-US" altLang="zh-CN" sz="1200" dirty="0" smtClean="0">
                          <a:solidFill>
                            <a:schemeClr val="bg1"/>
                          </a:solidFill>
                          <a:latin typeface="Times New Roman" panose="02020603050405020304" charset="0"/>
                          <a:cs typeface="Times New Roman" panose="02020603050405020304" charset="0"/>
                        </a:rPr>
                        <a:t>1</a:t>
                      </a:r>
                      <a:endParaRPr lang="zh-CN" altLang="en-US" sz="1200" kern="1200" dirty="0">
                        <a:solidFill>
                          <a:schemeClr val="bg1"/>
                        </a:solidFill>
                        <a:latin typeface="Times New Roman" panose="02020603050405020304" charset="0"/>
                        <a:ea typeface="+mn-ea"/>
                        <a:cs typeface="Times New Roman" panose="0202060305040502030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A7E1"/>
                    </a:solidFill>
                  </a:tcPr>
                </a:tc>
                <a:tc>
                  <a:txBody>
                    <a:bodyPr/>
                    <a:lstStyle/>
                    <a:p>
                      <a:pPr algn="ctr">
                        <a:buNone/>
                      </a:pPr>
                      <a:r>
                        <a:rPr lang="zh-CN" altLang="en-US" sz="1200" kern="1200" dirty="0" smtClean="0">
                          <a:solidFill>
                            <a:schemeClr val="bg1"/>
                          </a:solidFill>
                          <a:effectLst/>
                          <a:latin typeface="Times New Roman" panose="02020603050405020304" charset="0"/>
                          <a:ea typeface="+mn-ea"/>
                          <a:cs typeface="Times New Roman" panose="02020603050405020304" charset="0"/>
                          <a:sym typeface="+mn-ea"/>
                        </a:rPr>
                        <a:t>Feature </a:t>
                      </a:r>
                      <a:r>
                        <a:rPr lang="en-US" altLang="zh-CN" sz="1200" kern="1200" dirty="0" smtClean="0">
                          <a:solidFill>
                            <a:schemeClr val="bg1"/>
                          </a:solidFill>
                          <a:effectLst/>
                          <a:latin typeface="Times New Roman" panose="02020603050405020304" charset="0"/>
                          <a:ea typeface="+mn-ea"/>
                          <a:cs typeface="Times New Roman" panose="02020603050405020304" charset="0"/>
                          <a:sym typeface="+mn-ea"/>
                        </a:rPr>
                        <a:t>2</a:t>
                      </a:r>
                      <a:endParaRPr lang="zh-CN" altLang="en-US" sz="1200" kern="1200" dirty="0">
                        <a:solidFill>
                          <a:schemeClr val="bg1"/>
                        </a:solidFill>
                        <a:latin typeface="Times New Roman" panose="02020603050405020304" charset="0"/>
                        <a:ea typeface="+mn-ea"/>
                        <a:cs typeface="Times New Roman" panose="0202060305040502030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A7E1"/>
                    </a:solidFill>
                  </a:tcPr>
                </a:tc>
              </a:tr>
            </a:tbl>
          </a:graphicData>
        </a:graphic>
      </p:graphicFrame>
      <p:graphicFrame>
        <p:nvGraphicFramePr>
          <p:cNvPr id="22" name="表格 21"/>
          <p:cNvGraphicFramePr/>
          <p:nvPr>
            <p:custDataLst>
              <p:tags r:id="rId6"/>
            </p:custDataLst>
            <p:extLst>
              <p:ext uri="{D42A27DB-BD31-4B8C-83A1-F6EECF244321}">
                <p14:modId xmlns:p14="http://schemas.microsoft.com/office/powerpoint/2010/main" val="374012296"/>
              </p:ext>
            </p:extLst>
          </p:nvPr>
        </p:nvGraphicFramePr>
        <p:xfrm>
          <a:off x="3363408" y="3505573"/>
          <a:ext cx="1712648" cy="918674"/>
        </p:xfrm>
        <a:graphic>
          <a:graphicData uri="http://schemas.openxmlformats.org/drawingml/2006/table">
            <a:tbl>
              <a:tblPr firstRow="1" bandRow="1">
                <a:tableStyleId>{F5AB1C69-6EDB-4FF4-983F-18BD219EF322}</a:tableStyleId>
              </a:tblPr>
              <a:tblGrid>
                <a:gridCol w="501703"/>
                <a:gridCol w="1210945"/>
              </a:tblGrid>
              <a:tr h="288106">
                <a:tc gridSpan="2">
                  <a:txBody>
                    <a:bodyPr/>
                    <a:lstStyle/>
                    <a:p>
                      <a:pPr algn="ctr">
                        <a:buNone/>
                      </a:pPr>
                      <a:r>
                        <a:rPr lang="en-US" altLang="zh-CN" sz="1200" dirty="0" smtClean="0">
                          <a:latin typeface="+mn-lt"/>
                          <a:ea typeface="+mn-ea"/>
                        </a:rPr>
                        <a:t>Needle</a:t>
                      </a:r>
                      <a:r>
                        <a:rPr lang="en-US" altLang="zh-CN" sz="1200" baseline="0" dirty="0" smtClean="0">
                          <a:latin typeface="+mn-lt"/>
                          <a:ea typeface="+mn-ea"/>
                        </a:rPr>
                        <a:t> no.</a:t>
                      </a:r>
                      <a:endParaRPr lang="zh-CN" altLang="en-US" sz="1200" dirty="0">
                        <a:latin typeface="+mj-ea"/>
                        <a:ea typeface="+mj-ea"/>
                      </a:endParaRPr>
                    </a:p>
                  </a:txBody>
                  <a:tcPr/>
                </a:tc>
                <a:tc hMerge="1">
                  <a:txBody>
                    <a:bodyPr/>
                    <a:lstStyle/>
                    <a:p>
                      <a:endParaRPr lang="zh-CN"/>
                    </a:p>
                  </a:txBody>
                  <a:tcPr/>
                </a:tc>
              </a:tr>
              <a:tr h="288106">
                <a:tc>
                  <a:txBody>
                    <a:bodyPr/>
                    <a:lstStyle/>
                    <a:p>
                      <a:pPr marL="0" algn="l" defTabSz="914400" rtl="0" eaLnBrk="1" latinLnBrk="0" hangingPunct="1">
                        <a:spcAft>
                          <a:spcPts val="0"/>
                        </a:spcAft>
                        <a:buNone/>
                      </a:pPr>
                      <a:r>
                        <a:rPr lang="en-US" sz="1200" kern="0" dirty="0">
                          <a:solidFill>
                            <a:schemeClr val="accent1"/>
                          </a:solidFill>
                          <a:effectLst/>
                          <a:latin typeface="Times New Roman" panose="02020603050405020304" pitchFamily="18" charset="0"/>
                          <a:ea typeface="+mn-ea"/>
                          <a:cs typeface="Times New Roman" panose="02020603050405020304" pitchFamily="18" charset="0"/>
                        </a:rPr>
                        <a:t>1</a:t>
                      </a:r>
                    </a:p>
                  </a:txBody>
                  <a:tcPr anchor="ctr"/>
                </a:tc>
                <a:tc>
                  <a:txBody>
                    <a:bodyPr/>
                    <a:lstStyle/>
                    <a:p>
                      <a:pPr marL="0" algn="l" defTabSz="914400" rtl="0" eaLnBrk="1" fontAlgn="t" latinLnBrk="0" hangingPunct="1">
                        <a:spcAft>
                          <a:spcPts val="0"/>
                        </a:spcAft>
                        <a:buClrTx/>
                        <a:buSzTx/>
                        <a:buFontTx/>
                        <a:buNone/>
                      </a:pPr>
                      <a:r>
                        <a:rPr lang="en-US" altLang="zh-CN" sz="1200" kern="0" dirty="0" smtClean="0">
                          <a:solidFill>
                            <a:schemeClr val="accent1"/>
                          </a:solidFill>
                          <a:effectLst/>
                          <a:latin typeface="Times New Roman" panose="02020603050405020304" pitchFamily="18" charset="0"/>
                          <a:ea typeface="+mn-ea"/>
                          <a:cs typeface="Times New Roman" panose="02020603050405020304" pitchFamily="18" charset="0"/>
                        </a:rPr>
                        <a:t>Single </a:t>
                      </a:r>
                      <a:r>
                        <a:rPr lang="en-US" altLang="zh-CN" sz="1200" kern="0" dirty="0">
                          <a:solidFill>
                            <a:schemeClr val="accent1"/>
                          </a:solidFill>
                          <a:effectLst/>
                          <a:latin typeface="Times New Roman" panose="02020603050405020304" pitchFamily="18" charset="0"/>
                          <a:ea typeface="+mn-ea"/>
                          <a:cs typeface="Times New Roman" panose="02020603050405020304" pitchFamily="18" charset="0"/>
                        </a:rPr>
                        <a:t>needle</a:t>
                      </a:r>
                    </a:p>
                  </a:txBody>
                  <a:tcPr marL="9525" marR="9525" marT="9525" marB="0"/>
                </a:tc>
              </a:tr>
              <a:tr h="342462">
                <a:tc>
                  <a:txBody>
                    <a:bodyPr/>
                    <a:lstStyle/>
                    <a:p>
                      <a:pPr marL="0" algn="l" defTabSz="914400" rtl="0" eaLnBrk="1" latinLnBrk="0" hangingPunct="1">
                        <a:spcAft>
                          <a:spcPts val="0"/>
                        </a:spcAft>
                        <a:buNone/>
                      </a:pPr>
                      <a:r>
                        <a:rPr lang="en-US" sz="1200" kern="0" dirty="0">
                          <a:solidFill>
                            <a:schemeClr val="accent1"/>
                          </a:solidFill>
                          <a:effectLst/>
                          <a:latin typeface="Times New Roman" panose="02020603050405020304" pitchFamily="18" charset="0"/>
                          <a:ea typeface="+mn-ea"/>
                          <a:cs typeface="Times New Roman" panose="02020603050405020304" pitchFamily="18" charset="0"/>
                        </a:rPr>
                        <a:t>2</a:t>
                      </a:r>
                    </a:p>
                  </a:txBody>
                  <a:tcPr anchor="ctr"/>
                </a:tc>
                <a:tc>
                  <a:txBody>
                    <a:bodyPr/>
                    <a:lstStyle/>
                    <a:p>
                      <a:pPr marL="0" algn="l" defTabSz="914400" rtl="0" eaLnBrk="1" fontAlgn="t" latinLnBrk="0" hangingPunct="1">
                        <a:spcAft>
                          <a:spcPts val="0"/>
                        </a:spcAft>
                        <a:buClrTx/>
                        <a:buSzTx/>
                        <a:buFontTx/>
                        <a:buNone/>
                      </a:pPr>
                      <a:r>
                        <a:rPr lang="en-US" altLang="zh-CN" sz="1200" kern="0" dirty="0">
                          <a:solidFill>
                            <a:schemeClr val="accent1"/>
                          </a:solidFill>
                          <a:effectLst/>
                          <a:latin typeface="Times New Roman" panose="02020603050405020304" pitchFamily="18" charset="0"/>
                          <a:ea typeface="+mn-ea"/>
                          <a:cs typeface="Times New Roman" panose="02020603050405020304" pitchFamily="18" charset="0"/>
                        </a:rPr>
                        <a:t>Double needle</a:t>
                      </a:r>
                    </a:p>
                  </a:txBody>
                  <a:tcPr marL="9525" marR="9525" marT="9525" marB="0"/>
                </a:tc>
              </a:tr>
            </a:tbl>
          </a:graphicData>
        </a:graphic>
      </p:graphicFrame>
      <p:graphicFrame>
        <p:nvGraphicFramePr>
          <p:cNvPr id="23" name="表格 22"/>
          <p:cNvGraphicFramePr/>
          <p:nvPr>
            <p:custDataLst>
              <p:tags r:id="rId7"/>
            </p:custDataLst>
            <p:extLst>
              <p:ext uri="{D42A27DB-BD31-4B8C-83A1-F6EECF244321}">
                <p14:modId xmlns:p14="http://schemas.microsoft.com/office/powerpoint/2010/main" val="3889977351"/>
              </p:ext>
            </p:extLst>
          </p:nvPr>
        </p:nvGraphicFramePr>
        <p:xfrm>
          <a:off x="5448330" y="2280168"/>
          <a:ext cx="1643950" cy="671952"/>
        </p:xfrm>
        <a:graphic>
          <a:graphicData uri="http://schemas.openxmlformats.org/drawingml/2006/table">
            <a:tbl>
              <a:tblPr firstRow="1" bandRow="1">
                <a:tableStyleId>{F5AB1C69-6EDB-4FF4-983F-18BD219EF322}</a:tableStyleId>
              </a:tblPr>
              <a:tblGrid>
                <a:gridCol w="347806"/>
                <a:gridCol w="1296144"/>
              </a:tblGrid>
              <a:tr h="335915">
                <a:tc gridSpan="2">
                  <a:txBody>
                    <a:bodyPr/>
                    <a:lstStyle/>
                    <a:p>
                      <a:pPr algn="ctr">
                        <a:buNone/>
                      </a:pPr>
                      <a:r>
                        <a:rPr lang="zh-CN" altLang="en-US" sz="1200" b="1" kern="1200" dirty="0" smtClean="0">
                          <a:solidFill>
                            <a:srgbClr val="FFFFFF"/>
                          </a:solidFill>
                          <a:effectLst/>
                          <a:latin typeface="Times New Roman" panose="02020603050405020304" charset="0"/>
                          <a:ea typeface="+mn-ea"/>
                          <a:cs typeface="Times New Roman" panose="02020603050405020304" charset="0"/>
                          <a:sym typeface="+mn-ea"/>
                        </a:rPr>
                        <a:t>Feature </a:t>
                      </a:r>
                      <a:r>
                        <a:rPr lang="en-US" altLang="zh-CN" sz="1200" dirty="0" smtClean="0">
                          <a:latin typeface="Times New Roman" panose="02020603050405020304" charset="0"/>
                          <a:cs typeface="Times New Roman" panose="02020603050405020304" charset="0"/>
                        </a:rPr>
                        <a:t>1</a:t>
                      </a:r>
                      <a:endParaRPr lang="zh-CN" altLang="en-US" sz="1200" b="1" kern="1200" dirty="0">
                        <a:solidFill>
                          <a:schemeClr val="lt1"/>
                        </a:solidFill>
                        <a:latin typeface="Times New Roman" panose="02020603050405020304" charset="0"/>
                        <a:ea typeface="+mn-ea"/>
                        <a:cs typeface="Times New Roman" panose="02020603050405020304" charset="0"/>
                      </a:endParaRPr>
                    </a:p>
                  </a:txBody>
                  <a:tcPr/>
                </a:tc>
                <a:tc hMerge="1">
                  <a:txBody>
                    <a:bodyPr/>
                    <a:lstStyle/>
                    <a:p>
                      <a:endParaRPr lang="zh-CN"/>
                    </a:p>
                  </a:txBody>
                  <a:tcPr/>
                </a:tc>
              </a:tr>
              <a:tr h="336037">
                <a:tc>
                  <a:txBody>
                    <a:bodyPr/>
                    <a:lstStyle/>
                    <a:p>
                      <a:pPr marL="0" algn="ctr" defTabSz="914400" rtl="0" eaLnBrk="1" latinLnBrk="0" hangingPunct="1">
                        <a:spcAft>
                          <a:spcPts val="0"/>
                        </a:spcAft>
                        <a:buNone/>
                      </a:pPr>
                      <a:r>
                        <a:rPr lang="en-US" sz="1200" kern="0" dirty="0">
                          <a:solidFill>
                            <a:schemeClr val="accent1"/>
                          </a:solidFill>
                          <a:effectLst/>
                          <a:latin typeface="+mn-lt"/>
                          <a:ea typeface="+mn-ea"/>
                          <a:cs typeface="+mn-cs"/>
                        </a:rPr>
                        <a:t>/</a:t>
                      </a:r>
                    </a:p>
                  </a:txBody>
                  <a:tcPr anchor="ctr"/>
                </a:tc>
                <a:tc>
                  <a:txBody>
                    <a:bodyPr/>
                    <a:lstStyle/>
                    <a:p>
                      <a:pPr algn="ctr" fontAlgn="t">
                        <a:buClrTx/>
                        <a:buSzTx/>
                        <a:buFontTx/>
                        <a:buNone/>
                      </a:pPr>
                      <a:r>
                        <a:rPr lang="en-US" altLang="zh-CN" sz="1200" b="0" kern="0" dirty="0" smtClean="0">
                          <a:solidFill>
                            <a:schemeClr val="accent1"/>
                          </a:solidFill>
                          <a:effectLst/>
                          <a:latin typeface="Times New Roman" panose="02020603050405020304" charset="0"/>
                          <a:cs typeface="Times New Roman" panose="02020603050405020304" charset="0"/>
                        </a:rPr>
                        <a:t>Import hook</a:t>
                      </a:r>
                      <a:endParaRPr lang="en-US" altLang="zh-CN" sz="1200" b="0" kern="0" dirty="0">
                        <a:solidFill>
                          <a:schemeClr val="accent1"/>
                        </a:solidFill>
                        <a:effectLst/>
                        <a:latin typeface="Times New Roman" panose="02020603050405020304" charset="0"/>
                        <a:cs typeface="Times New Roman" panose="02020603050405020304" charset="0"/>
                      </a:endParaRPr>
                    </a:p>
                  </a:txBody>
                  <a:tcPr anchor="ctr"/>
                </a:tc>
              </a:tr>
            </a:tbl>
          </a:graphicData>
        </a:graphic>
      </p:graphicFrame>
      <p:grpSp>
        <p:nvGrpSpPr>
          <p:cNvPr id="36" name="组合 35"/>
          <p:cNvGrpSpPr/>
          <p:nvPr/>
        </p:nvGrpSpPr>
        <p:grpSpPr>
          <a:xfrm>
            <a:off x="937895" y="955040"/>
            <a:ext cx="6715760" cy="403860"/>
            <a:chOff x="1763689" y="1466011"/>
            <a:chExt cx="4824536" cy="382808"/>
          </a:xfrm>
        </p:grpSpPr>
        <p:sp>
          <p:nvSpPr>
            <p:cNvPr id="37" name="矩形 36"/>
            <p:cNvSpPr/>
            <p:nvPr/>
          </p:nvSpPr>
          <p:spPr>
            <a:xfrm>
              <a:off x="2411761" y="1488779"/>
              <a:ext cx="432048" cy="360040"/>
            </a:xfrm>
            <a:prstGeom prst="rect">
              <a:avLst/>
            </a:pr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ea typeface="+mj-ea"/>
                  <a:cs typeface="Times New Roman" panose="02020603050405020304" pitchFamily="18" charset="0"/>
                </a:rPr>
                <a:t>7</a:t>
              </a:r>
            </a:p>
          </p:txBody>
        </p:sp>
        <p:sp>
          <p:nvSpPr>
            <p:cNvPr id="38" name="矩形 37"/>
            <p:cNvSpPr/>
            <p:nvPr/>
          </p:nvSpPr>
          <p:spPr>
            <a:xfrm>
              <a:off x="4427985" y="1474410"/>
              <a:ext cx="432048" cy="36004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ea typeface="+mj-ea"/>
                  <a:cs typeface="Times New Roman" panose="02020603050405020304" pitchFamily="18" charset="0"/>
                </a:rPr>
                <a:t>1</a:t>
              </a:r>
            </a:p>
          </p:txBody>
        </p:sp>
        <p:sp>
          <p:nvSpPr>
            <p:cNvPr id="39" name="矩形 38"/>
            <p:cNvSpPr/>
            <p:nvPr/>
          </p:nvSpPr>
          <p:spPr>
            <a:xfrm>
              <a:off x="5198424" y="1474410"/>
              <a:ext cx="504056" cy="36004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ea typeface="+mj-ea"/>
                  <a:cs typeface="Times New Roman" panose="02020603050405020304" pitchFamily="18" charset="0"/>
                </a:rPr>
                <a:t>/</a:t>
              </a:r>
            </a:p>
          </p:txBody>
        </p:sp>
        <p:sp>
          <p:nvSpPr>
            <p:cNvPr id="41" name="矩形 40"/>
            <p:cNvSpPr/>
            <p:nvPr/>
          </p:nvSpPr>
          <p:spPr>
            <a:xfrm>
              <a:off x="3779913" y="1466778"/>
              <a:ext cx="393766" cy="360040"/>
            </a:xfrm>
            <a:prstGeom prst="rect">
              <a:avLst/>
            </a:pr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ea typeface="+mj-ea"/>
                  <a:cs typeface="Times New Roman" panose="02020603050405020304" pitchFamily="18" charset="0"/>
                </a:rPr>
                <a:t>9</a:t>
              </a:r>
            </a:p>
          </p:txBody>
        </p:sp>
        <p:sp>
          <p:nvSpPr>
            <p:cNvPr id="42" name="矩形 41"/>
            <p:cNvSpPr/>
            <p:nvPr/>
          </p:nvSpPr>
          <p:spPr>
            <a:xfrm>
              <a:off x="3131841" y="1466011"/>
              <a:ext cx="284052" cy="350080"/>
            </a:xfrm>
            <a:prstGeom prst="rect">
              <a:avLst/>
            </a:prstGeom>
          </p:spPr>
          <p:txBody>
            <a:bodyPr wrap="square">
              <a:spAutoFit/>
            </a:bodyPr>
            <a:lstStyle/>
            <a:p>
              <a:r>
                <a:rPr lang="en-US" altLang="zh-CN" b="1" dirty="0" smtClean="0">
                  <a:solidFill>
                    <a:schemeClr val="bg1"/>
                  </a:solidFill>
                  <a:latin typeface="Times New Roman" panose="02020603050405020304" pitchFamily="18" charset="0"/>
                  <a:ea typeface="+mj-ea"/>
                  <a:cs typeface="Times New Roman" panose="02020603050405020304" pitchFamily="18" charset="0"/>
                </a:rPr>
                <a:t>—</a:t>
              </a:r>
              <a:endParaRPr lang="en-US" altLang="zh-CN" b="1" dirty="0">
                <a:solidFill>
                  <a:schemeClr val="bg1"/>
                </a:solidFill>
                <a:latin typeface="Times New Roman" panose="02020603050405020304" pitchFamily="18" charset="0"/>
                <a:ea typeface="+mj-ea"/>
                <a:cs typeface="Times New Roman" panose="02020603050405020304" pitchFamily="18" charset="0"/>
              </a:endParaRPr>
            </a:p>
          </p:txBody>
        </p:sp>
        <p:sp>
          <p:nvSpPr>
            <p:cNvPr id="43" name="矩形 42"/>
            <p:cNvSpPr/>
            <p:nvPr/>
          </p:nvSpPr>
          <p:spPr>
            <a:xfrm>
              <a:off x="1763689" y="1485211"/>
              <a:ext cx="439654" cy="360040"/>
            </a:xfrm>
            <a:prstGeom prst="rect">
              <a:avLst/>
            </a:pr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ea typeface="+mj-ea"/>
                  <a:cs typeface="Times New Roman" panose="02020603050405020304" pitchFamily="18" charset="0"/>
                </a:rPr>
                <a:t>S</a:t>
              </a:r>
            </a:p>
          </p:txBody>
        </p:sp>
        <p:sp>
          <p:nvSpPr>
            <p:cNvPr id="44" name="矩形 43"/>
            <p:cNvSpPr/>
            <p:nvPr/>
          </p:nvSpPr>
          <p:spPr>
            <a:xfrm>
              <a:off x="6084169" y="1474410"/>
              <a:ext cx="504056" cy="36004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ea typeface="+mj-ea"/>
                  <a:cs typeface="Times New Roman" panose="02020603050405020304" pitchFamily="18" charset="0"/>
                </a:rPr>
                <a:t>X</a:t>
              </a:r>
            </a:p>
          </p:txBody>
        </p:sp>
      </p:grpSp>
      <p:sp>
        <p:nvSpPr>
          <p:cNvPr id="24" name="标题 1"/>
          <p:cNvSpPr>
            <a:spLocks noGrp="1"/>
          </p:cNvSpPr>
          <p:nvPr>
            <p:ph type="title"/>
          </p:nvPr>
        </p:nvSpPr>
        <p:spPr>
          <a:xfrm>
            <a:off x="558622" y="219100"/>
            <a:ext cx="5040560" cy="535334"/>
          </a:xfrm>
        </p:spPr>
        <p:txBody>
          <a:bodyPr/>
          <a:lstStyle/>
          <a:p>
            <a:r>
              <a:rPr lang="en-US" altLang="zh-CN" sz="2800" dirty="0" smtClean="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a:t>
            </a:r>
            <a:r>
              <a:rPr lang="en-US" altLang="zh-CN" sz="2800" dirty="0" smtClean="0">
                <a:latin typeface="Times New Roman" panose="02020603050405020304" pitchFamily="18" charset="0"/>
                <a:cs typeface="Times New Roman" panose="02020603050405020304" pitchFamily="18" charset="0"/>
              </a:rPr>
              <a:t>N</a:t>
            </a:r>
            <a:r>
              <a:rPr lang="en-US" altLang="zh-CN" sz="2800" dirty="0" smtClean="0">
                <a:latin typeface="Times New Roman" panose="02020603050405020304" pitchFamily="18" charset="0"/>
                <a:cs typeface="Times New Roman" panose="02020603050405020304" pitchFamily="18" charset="0"/>
                <a:sym typeface="+mn-ea"/>
              </a:rPr>
              <a:t>aming </a:t>
            </a:r>
            <a:r>
              <a:rPr lang="en-US" altLang="zh-CN" sz="2800" dirty="0">
                <a:latin typeface="Times New Roman" panose="02020603050405020304" pitchFamily="18" charset="0"/>
                <a:cs typeface="Times New Roman" panose="02020603050405020304" pitchFamily="18" charset="0"/>
                <a:sym typeface="+mn-ea"/>
              </a:rPr>
              <a:t>rules</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8072120" y="963930"/>
            <a:ext cx="604520" cy="380365"/>
          </a:xfrm>
          <a:prstGeom prst="rect">
            <a:avLst/>
          </a:prstGeom>
          <a:noFill/>
          <a:ln>
            <a:solidFill>
              <a:srgbClr val="00B0F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smtClean="0">
                <a:solidFill>
                  <a:schemeClr val="bg1"/>
                </a:solidFill>
                <a:latin typeface="Times New Roman" panose="02020603050405020304" pitchFamily="18" charset="0"/>
                <a:ea typeface="+mj-ea"/>
                <a:cs typeface="Times New Roman" panose="02020603050405020304" pitchFamily="18" charset="0"/>
              </a:rPr>
              <a:t>T</a:t>
            </a:r>
            <a:endParaRPr lang="zh-CN" altLang="en-US" sz="1600" dirty="0">
              <a:solidFill>
                <a:schemeClr val="bg1"/>
              </a:solidFill>
              <a:latin typeface="Times New Roman" panose="02020603050405020304" pitchFamily="18" charset="0"/>
              <a:ea typeface="+mj-ea"/>
              <a:cs typeface="Times New Roman" panose="02020603050405020304" pitchFamily="18" charset="0"/>
            </a:endParaRPr>
          </a:p>
        </p:txBody>
      </p:sp>
      <p:graphicFrame>
        <p:nvGraphicFramePr>
          <p:cNvPr id="7" name="表格 6"/>
          <p:cNvGraphicFramePr/>
          <p:nvPr>
            <p:custDataLst>
              <p:tags r:id="rId8"/>
            </p:custDataLst>
            <p:extLst>
              <p:ext uri="{D42A27DB-BD31-4B8C-83A1-F6EECF244321}">
                <p14:modId xmlns:p14="http://schemas.microsoft.com/office/powerpoint/2010/main" val="1425688867"/>
              </p:ext>
            </p:extLst>
          </p:nvPr>
        </p:nvGraphicFramePr>
        <p:xfrm>
          <a:off x="7452320" y="3505572"/>
          <a:ext cx="1457325" cy="955040"/>
        </p:xfrm>
        <a:graphic>
          <a:graphicData uri="http://schemas.openxmlformats.org/drawingml/2006/table">
            <a:tbl>
              <a:tblPr firstRow="1" bandRow="1">
                <a:tableStyleId>{F5AB1C69-6EDB-4FF4-983F-18BD219EF322}</a:tableStyleId>
              </a:tblPr>
              <a:tblGrid>
                <a:gridCol w="451485"/>
                <a:gridCol w="1005840"/>
              </a:tblGrid>
              <a:tr h="274320">
                <a:tc gridSpan="2">
                  <a:txBody>
                    <a:bodyPr/>
                    <a:lstStyle/>
                    <a:p>
                      <a:pPr algn="ctr">
                        <a:buNone/>
                      </a:pPr>
                      <a:r>
                        <a:rPr lang="zh-CN" altLang="en-US" sz="1200" b="1" kern="1200" dirty="0" smtClean="0">
                          <a:solidFill>
                            <a:srgbClr val="FFFFFF"/>
                          </a:solidFill>
                          <a:effectLst/>
                          <a:latin typeface="Times New Roman" panose="02020603050405020304" charset="0"/>
                          <a:ea typeface="+mn-ea"/>
                          <a:cs typeface="Times New Roman" panose="02020603050405020304" charset="0"/>
                          <a:sym typeface="+mn-ea"/>
                        </a:rPr>
                        <a:t>Feature </a:t>
                      </a:r>
                      <a:r>
                        <a:rPr lang="en-US" altLang="zh-CN" sz="1200" dirty="0" smtClean="0">
                          <a:latin typeface="Times New Roman" panose="02020603050405020304" charset="0"/>
                          <a:cs typeface="Times New Roman" panose="02020603050405020304" charset="0"/>
                        </a:rPr>
                        <a:t>3</a:t>
                      </a:r>
                      <a:endParaRPr lang="zh-CN" altLang="en-US" sz="1200" b="1" kern="1200" dirty="0">
                        <a:solidFill>
                          <a:schemeClr val="lt1"/>
                        </a:solidFill>
                        <a:latin typeface="Times New Roman" panose="02020603050405020304" charset="0"/>
                        <a:ea typeface="+mn-ea"/>
                        <a:cs typeface="Times New Roman" panose="02020603050405020304" charset="0"/>
                      </a:endParaRPr>
                    </a:p>
                  </a:txBody>
                  <a:tcPr/>
                </a:tc>
                <a:tc hMerge="1">
                  <a:txBody>
                    <a:bodyPr/>
                    <a:lstStyle/>
                    <a:p>
                      <a:endParaRPr lang="zh-CN"/>
                    </a:p>
                  </a:txBody>
                  <a:tcPr/>
                </a:tc>
              </a:tr>
              <a:tr h="340360">
                <a:tc>
                  <a:txBody>
                    <a:bodyPr/>
                    <a:lstStyle/>
                    <a:p>
                      <a:pPr marL="0" algn="ctr" defTabSz="914400" rtl="0" eaLnBrk="1" fontAlgn="t" latinLnBrk="0" hangingPunct="1">
                        <a:spcAft>
                          <a:spcPts val="0"/>
                        </a:spcAft>
                        <a:buNone/>
                      </a:pPr>
                      <a:r>
                        <a:rPr lang="zh-CN" altLang="en-US" sz="1200" kern="0" dirty="0">
                          <a:solidFill>
                            <a:schemeClr val="accent1"/>
                          </a:solidFill>
                          <a:effectLst/>
                          <a:latin typeface="+mn-lt"/>
                          <a:ea typeface="+mn-ea"/>
                          <a:cs typeface="+mn-cs"/>
                        </a:rPr>
                        <a:t>T</a:t>
                      </a:r>
                    </a:p>
                  </a:txBody>
                  <a:tcPr marL="9529" marR="9529" marT="9474" marB="0" anchor="ctr"/>
                </a:tc>
                <a:tc>
                  <a:txBody>
                    <a:bodyPr/>
                    <a:lstStyle/>
                    <a:p>
                      <a:pPr marL="0" algn="ctr" defTabSz="914400" rtl="0" eaLnBrk="1" fontAlgn="t" latinLnBrk="0" hangingPunct="1">
                        <a:spcAft>
                          <a:spcPts val="0"/>
                        </a:spcAft>
                        <a:buNone/>
                      </a:pPr>
                      <a:r>
                        <a:rPr lang="en-US" altLang="zh-CN" sz="1200" u="none" strike="noStrike" kern="0" dirty="0" smtClean="0">
                          <a:solidFill>
                            <a:schemeClr val="accent1"/>
                          </a:solidFill>
                          <a:effectLst/>
                          <a:latin typeface="Times New Roman" panose="02020603050405020304" pitchFamily="18" charset="0"/>
                          <a:ea typeface="+mn-ea"/>
                          <a:cs typeface="Times New Roman" panose="02020603050405020304" pitchFamily="18" charset="0"/>
                        </a:rPr>
                        <a:t>Touch panel </a:t>
                      </a:r>
                      <a:endParaRPr lang="zh-CN" altLang="en-US" sz="1200" u="none" strike="noStrike" kern="0" dirty="0">
                        <a:solidFill>
                          <a:schemeClr val="accent1"/>
                        </a:solidFill>
                        <a:effectLst/>
                        <a:latin typeface="Times New Roman" panose="02020603050405020304" pitchFamily="18" charset="0"/>
                        <a:ea typeface="+mn-ea"/>
                        <a:cs typeface="Times New Roman" panose="02020603050405020304" pitchFamily="18" charset="0"/>
                      </a:endParaRPr>
                    </a:p>
                  </a:txBody>
                  <a:tcPr marL="9529" marR="9529" marT="9474" marB="0" anchor="ctr"/>
                </a:tc>
              </a:tr>
              <a:tr h="340360">
                <a:tc>
                  <a:txBody>
                    <a:bodyPr/>
                    <a:lstStyle/>
                    <a:p>
                      <a:pPr marL="0" algn="ctr" defTabSz="914400" rtl="0" eaLnBrk="1" fontAlgn="t" latinLnBrk="0" hangingPunct="1">
                        <a:spcAft>
                          <a:spcPts val="0"/>
                        </a:spcAft>
                        <a:buNone/>
                      </a:pPr>
                      <a:r>
                        <a:rPr lang="zh-CN" altLang="en-US" sz="1200" kern="0" dirty="0">
                          <a:solidFill>
                            <a:schemeClr val="accent1"/>
                          </a:solidFill>
                          <a:effectLst/>
                          <a:latin typeface="+mn-lt"/>
                          <a:ea typeface="+mn-ea"/>
                          <a:cs typeface="+mn-cs"/>
                        </a:rPr>
                        <a:t>/</a:t>
                      </a:r>
                    </a:p>
                  </a:txBody>
                  <a:tcPr marL="9529" marR="9529" marT="9474" marB="0" anchor="ctr"/>
                </a:tc>
                <a:tc>
                  <a:txBody>
                    <a:bodyPr/>
                    <a:lstStyle/>
                    <a:p>
                      <a:pPr marL="0" algn="ctr" defTabSz="914400" rtl="0" eaLnBrk="1" fontAlgn="t" latinLnBrk="0" hangingPunct="1">
                        <a:spcAft>
                          <a:spcPts val="0"/>
                        </a:spcAft>
                        <a:buNone/>
                      </a:pPr>
                      <a:r>
                        <a:rPr lang="en-US" altLang="zh-CN" sz="1200" u="none" strike="noStrike" kern="0" dirty="0" smtClean="0">
                          <a:solidFill>
                            <a:schemeClr val="accent1"/>
                          </a:solidFill>
                          <a:effectLst/>
                          <a:latin typeface="Times New Roman" panose="02020603050405020304" pitchFamily="18" charset="0"/>
                          <a:ea typeface="+mn-ea"/>
                          <a:cs typeface="Times New Roman" panose="02020603050405020304" pitchFamily="18" charset="0"/>
                        </a:rPr>
                        <a:t>Button screen</a:t>
                      </a:r>
                      <a:endParaRPr lang="zh-CN" altLang="en-US" sz="1200" u="none" strike="noStrike" kern="0" dirty="0">
                        <a:solidFill>
                          <a:schemeClr val="accent1"/>
                        </a:solidFill>
                        <a:effectLst/>
                        <a:latin typeface="Times New Roman" panose="02020603050405020304" pitchFamily="18" charset="0"/>
                        <a:ea typeface="+mn-ea"/>
                        <a:cs typeface="Times New Roman" panose="02020603050405020304" pitchFamily="18" charset="0"/>
                      </a:endParaRPr>
                    </a:p>
                  </a:txBody>
                  <a:tcPr marL="9529" marR="9529" marT="9474" marB="0" anchor="ctr"/>
                </a:tc>
              </a:tr>
            </a:tbl>
          </a:graphicData>
        </a:graphic>
      </p:graphicFrame>
      <p:sp>
        <p:nvSpPr>
          <p:cNvPr id="25" name="矩形 24"/>
          <p:cNvSpPr/>
          <p:nvPr/>
        </p:nvSpPr>
        <p:spPr>
          <a:xfrm>
            <a:off x="5256719" y="961619"/>
            <a:ext cx="395401" cy="369332"/>
          </a:xfrm>
          <a:prstGeom prst="rect">
            <a:avLst/>
          </a:prstGeom>
        </p:spPr>
        <p:txBody>
          <a:bodyPr wrap="square">
            <a:spAutoFit/>
          </a:bodyPr>
          <a:lstStyle/>
          <a:p>
            <a:r>
              <a:rPr lang="en-US" altLang="zh-CN" b="1" dirty="0" smtClean="0">
                <a:solidFill>
                  <a:schemeClr val="bg1"/>
                </a:solidFill>
                <a:latin typeface="Times New Roman" panose="02020603050405020304" pitchFamily="18" charset="0"/>
                <a:ea typeface="+mj-ea"/>
                <a:cs typeface="Times New Roman" panose="02020603050405020304" pitchFamily="18" charset="0"/>
              </a:rPr>
              <a:t>—</a:t>
            </a:r>
            <a:endParaRPr lang="en-US" altLang="zh-CN" b="1" dirty="0">
              <a:solidFill>
                <a:schemeClr val="bg1"/>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4993" y="121196"/>
            <a:ext cx="8064500" cy="720000"/>
          </a:xfrm>
        </p:spPr>
        <p:txBody>
          <a:bodyPr/>
          <a:lstStyle/>
          <a:p>
            <a:r>
              <a:rPr lang="en-US" altLang="zh-CN" sz="2800" dirty="0" smtClean="0">
                <a:latin typeface="Times New Roman" panose="02020603050405020304" charset="0"/>
                <a:ea typeface="微软雅黑" panose="020B0503020204020204" pitchFamily="34" charset="-122"/>
                <a:cs typeface="Times New Roman" panose="02020603050405020304" charset="0"/>
              </a:rPr>
              <a:t>2.Product  </a:t>
            </a:r>
            <a:r>
              <a:rPr lang="en-US" altLang="zh-CN" sz="2800" dirty="0">
                <a:latin typeface="Times New Roman" panose="02020603050405020304" charset="0"/>
                <a:ea typeface="微软雅黑" panose="020B0503020204020204" pitchFamily="34" charset="-122"/>
                <a:cs typeface="Times New Roman" panose="02020603050405020304" charset="0"/>
              </a:rPr>
              <a:t>description </a:t>
            </a:r>
            <a:endParaRPr lang="zh-CN" altLang="en-US" sz="2800" dirty="0"/>
          </a:p>
        </p:txBody>
      </p:sp>
      <p:sp>
        <p:nvSpPr>
          <p:cNvPr id="8" name="TextBox 7"/>
          <p:cNvSpPr txBox="1"/>
          <p:nvPr/>
        </p:nvSpPr>
        <p:spPr>
          <a:xfrm>
            <a:off x="575310" y="644704"/>
            <a:ext cx="8568690" cy="1492716"/>
          </a:xfrm>
          <a:prstGeom prst="rect">
            <a:avLst/>
          </a:prstGeom>
          <a:noFill/>
        </p:spPr>
        <p:txBody>
          <a:bodyPr wrap="square" rtlCol="0">
            <a:spAutoFit/>
          </a:bodyPr>
          <a:lstStyle/>
          <a:p>
            <a:pPr>
              <a:lnSpc>
                <a:spcPct val="130000"/>
              </a:lnSpc>
              <a:defRPr/>
            </a:pPr>
            <a:r>
              <a:rPr lang="en-US" altLang="zh-CN" sz="1200" b="1" kern="0" dirty="0">
                <a:solidFill>
                  <a:schemeClr val="bg1"/>
                </a:solidFill>
                <a:latin typeface="Times New Roman" panose="02020603050405020304" charset="0"/>
                <a:ea typeface="+mj-ea"/>
                <a:cs typeface="Times New Roman" panose="02020603050405020304" charset="0"/>
              </a:rPr>
              <a:t>S7 </a:t>
            </a:r>
            <a:r>
              <a:rPr lang="en-US" altLang="zh-CN" sz="1200" b="1" kern="0" dirty="0" smtClean="0">
                <a:solidFill>
                  <a:schemeClr val="bg1"/>
                </a:solidFill>
                <a:latin typeface="Times New Roman" panose="02020603050405020304" charset="0"/>
                <a:ea typeface="+mj-ea"/>
                <a:cs typeface="Times New Roman" panose="02020603050405020304" charset="0"/>
              </a:rPr>
              <a:t>intelligent </a:t>
            </a:r>
            <a:r>
              <a:rPr lang="en-US" altLang="zh-CN" sz="1200" b="1" kern="0" dirty="0">
                <a:solidFill>
                  <a:schemeClr val="bg1"/>
                </a:solidFill>
                <a:latin typeface="Times New Roman" panose="02020603050405020304" charset="0"/>
                <a:ea typeface="+mj-ea"/>
                <a:cs typeface="Times New Roman" panose="02020603050405020304" charset="0"/>
              </a:rPr>
              <a:t>control computerized post bed roller feed sewing </a:t>
            </a:r>
            <a:r>
              <a:rPr lang="en-US" altLang="zh-CN" sz="1200" b="1" kern="0" dirty="0" smtClean="0">
                <a:solidFill>
                  <a:schemeClr val="bg1"/>
                </a:solidFill>
                <a:latin typeface="Times New Roman" panose="02020603050405020304" charset="0"/>
                <a:ea typeface="+mj-ea"/>
                <a:cs typeface="Times New Roman" panose="02020603050405020304" charset="0"/>
              </a:rPr>
              <a:t>machine</a:t>
            </a:r>
            <a:r>
              <a:rPr lang="zh-CN" altLang="en-US" sz="1200" b="1" kern="0" dirty="0" smtClean="0">
                <a:solidFill>
                  <a:schemeClr val="bg1"/>
                </a:solidFill>
                <a:latin typeface="Times New Roman" panose="02020603050405020304" charset="0"/>
                <a:ea typeface="+mj-ea"/>
                <a:cs typeface="Times New Roman" panose="02020603050405020304" charset="0"/>
              </a:rPr>
              <a:t>，</a:t>
            </a:r>
            <a:r>
              <a:rPr lang="en-US" altLang="zh-CN" sz="1200" b="1" kern="0" dirty="0" smtClean="0">
                <a:solidFill>
                  <a:schemeClr val="bg1"/>
                </a:solidFill>
                <a:latin typeface="Times New Roman" panose="02020603050405020304" charset="0"/>
                <a:ea typeface="+mj-ea"/>
                <a:cs typeface="Times New Roman" panose="02020603050405020304" charset="0"/>
              </a:rPr>
              <a:t>It </a:t>
            </a:r>
            <a:r>
              <a:rPr lang="en-US" altLang="zh-CN" sz="1200" b="1" kern="0" dirty="0">
                <a:solidFill>
                  <a:schemeClr val="bg1"/>
                </a:solidFill>
                <a:latin typeface="Times New Roman" panose="02020603050405020304" charset="0"/>
                <a:ea typeface="+mj-ea"/>
                <a:cs typeface="Times New Roman" panose="02020603050405020304" charset="0"/>
              </a:rPr>
              <a:t>also adopts Jack new design and equips with stepper motor controlled feeding system. formed by main shaft servo motor and three stepper </a:t>
            </a:r>
            <a:r>
              <a:rPr lang="en-US" altLang="zh-CN" sz="1200" b="1" kern="0" dirty="0" smtClean="0">
                <a:solidFill>
                  <a:schemeClr val="bg1"/>
                </a:solidFill>
                <a:latin typeface="Times New Roman" panose="02020603050405020304" charset="0"/>
                <a:ea typeface="+mj-ea"/>
                <a:cs typeface="Times New Roman" panose="02020603050405020304" charset="0"/>
              </a:rPr>
              <a:t>motors</a:t>
            </a:r>
            <a:r>
              <a:rPr lang="en-US" altLang="zh-CN" sz="1200" b="1" kern="0" dirty="0">
                <a:solidFill>
                  <a:schemeClr val="bg1"/>
                </a:solidFill>
                <a:latin typeface="Times New Roman" panose="02020603050405020304" charset="0"/>
                <a:ea typeface="+mj-ea"/>
                <a:cs typeface="Times New Roman" panose="02020603050405020304" charset="0"/>
              </a:rPr>
              <a:t>.</a:t>
            </a:r>
            <a:r>
              <a:rPr lang="en-US" altLang="zh-CN" sz="1200" b="1" kern="0" dirty="0" smtClean="0">
                <a:solidFill>
                  <a:schemeClr val="bg1"/>
                </a:solidFill>
                <a:latin typeface="Times New Roman" panose="02020603050405020304" charset="0"/>
                <a:ea typeface="+mj-ea"/>
                <a:cs typeface="Times New Roman" panose="02020603050405020304" charset="0"/>
              </a:rPr>
              <a:t> </a:t>
            </a:r>
            <a:r>
              <a:rPr lang="en-US" altLang="zh-CN" sz="1200" b="1" kern="0" dirty="0">
                <a:solidFill>
                  <a:schemeClr val="bg1"/>
                </a:solidFill>
                <a:latin typeface="Times New Roman" panose="02020603050405020304" charset="0"/>
                <a:ea typeface="+mj-ea"/>
                <a:cs typeface="Times New Roman" panose="02020603050405020304" charset="0"/>
              </a:rPr>
              <a:t>It has many automatic functions like trimmer, reverse sewing, auto presser foot lifter, as well as other functions like touch panel, rotary type presser foot pressure adjustment device, digitized needle gauge adjustment, multi-needle gauge switch system </a:t>
            </a:r>
            <a:r>
              <a:rPr lang="en-US" altLang="zh-CN" sz="1200" b="1" kern="0" dirty="0" err="1">
                <a:solidFill>
                  <a:schemeClr val="bg1"/>
                </a:solidFill>
                <a:latin typeface="Times New Roman" panose="02020603050405020304" charset="0"/>
                <a:ea typeface="+mj-ea"/>
                <a:cs typeface="Times New Roman" panose="02020603050405020304" charset="0"/>
              </a:rPr>
              <a:t>etc</a:t>
            </a:r>
            <a:r>
              <a:rPr lang="en-US" altLang="zh-CN" sz="1200" b="1" kern="0" dirty="0">
                <a:solidFill>
                  <a:schemeClr val="bg1"/>
                </a:solidFill>
                <a:latin typeface="Times New Roman" panose="02020603050405020304" charset="0"/>
                <a:ea typeface="+mj-ea"/>
                <a:cs typeface="Times New Roman" panose="02020603050405020304" charset="0"/>
              </a:rPr>
              <a:t>, Super value-added functions like short thread remaining function, bobbin thread detection function &amp; </a:t>
            </a:r>
            <a:r>
              <a:rPr lang="en-US" altLang="zh-CN" sz="1200" b="1" kern="0" dirty="0" err="1">
                <a:solidFill>
                  <a:schemeClr val="bg1"/>
                </a:solidFill>
                <a:latin typeface="Times New Roman" panose="02020603050405020304" charset="0"/>
                <a:ea typeface="+mj-ea"/>
                <a:cs typeface="Times New Roman" panose="02020603050405020304" charset="0"/>
              </a:rPr>
              <a:t>IoT</a:t>
            </a:r>
            <a:r>
              <a:rPr lang="en-US" altLang="zh-CN" sz="1200" b="1" kern="0" dirty="0">
                <a:solidFill>
                  <a:schemeClr val="bg1"/>
                </a:solidFill>
                <a:latin typeface="Times New Roman" panose="02020603050405020304" charset="0"/>
                <a:ea typeface="+mj-ea"/>
                <a:cs typeface="Times New Roman" panose="02020603050405020304" charset="0"/>
              </a:rPr>
              <a:t> function is also optional.</a:t>
            </a:r>
            <a:endParaRPr lang="zh-CN" altLang="zh-CN" sz="1200" b="1" kern="0" dirty="0">
              <a:solidFill>
                <a:schemeClr val="bg1"/>
              </a:solidFill>
              <a:latin typeface="Times New Roman" panose="02020603050405020304" charset="0"/>
              <a:ea typeface="+mj-ea"/>
              <a:cs typeface="Times New Roman" panose="02020603050405020304" charset="0"/>
            </a:endParaRPr>
          </a:p>
          <a:p>
            <a:pPr>
              <a:lnSpc>
                <a:spcPct val="130000"/>
              </a:lnSpc>
              <a:defRPr/>
            </a:pPr>
            <a:r>
              <a:rPr lang="en-US" altLang="zh-CN" sz="1000" b="1" dirty="0">
                <a:solidFill>
                  <a:srgbClr val="FFFF00"/>
                </a:solidFill>
                <a:latin typeface="Times New Roman" panose="02020603050405020304" charset="0"/>
                <a:cs typeface="Times New Roman" panose="02020603050405020304" charset="0"/>
                <a:sym typeface="+mn-ea"/>
              </a:rPr>
              <a:t>The factory and optimum speed of single needle machine is 2200RPM,double needle is 1800RPM</a:t>
            </a:r>
            <a:endParaRPr lang="en-US" altLang="zh-CN" sz="1000" b="1" dirty="0">
              <a:solidFill>
                <a:srgbClr val="FFFF00"/>
              </a:solidFill>
              <a:latin typeface="Times New Roman" panose="02020603050405020304" charset="0"/>
              <a:cs typeface="Times New Roman" panose="02020603050405020304" charset="0"/>
            </a:endParaRPr>
          </a:p>
        </p:txBody>
      </p:sp>
      <p:graphicFrame>
        <p:nvGraphicFramePr>
          <p:cNvPr id="3" name="表格 2"/>
          <p:cNvGraphicFramePr>
            <a:graphicFrameLocks noGrp="1"/>
          </p:cNvGraphicFramePr>
          <p:nvPr>
            <p:custDataLst>
              <p:tags r:id="rId1"/>
            </p:custDataLst>
            <p:extLst>
              <p:ext uri="{D42A27DB-BD31-4B8C-83A1-F6EECF244321}">
                <p14:modId xmlns:p14="http://schemas.microsoft.com/office/powerpoint/2010/main" val="3106687314"/>
              </p:ext>
            </p:extLst>
          </p:nvPr>
        </p:nvGraphicFramePr>
        <p:xfrm>
          <a:off x="683568" y="2155728"/>
          <a:ext cx="6696743" cy="3006028"/>
        </p:xfrm>
        <a:graphic>
          <a:graphicData uri="http://schemas.openxmlformats.org/drawingml/2006/table">
            <a:tbl>
              <a:tblPr firstRow="1" firstCol="1" lastRow="1" lastCol="1" bandRow="1" bandCol="1"/>
              <a:tblGrid>
                <a:gridCol w="1944216"/>
                <a:gridCol w="2376264"/>
                <a:gridCol w="2376263"/>
              </a:tblGrid>
              <a:tr h="219013">
                <a:tc>
                  <a:txBody>
                    <a:bodyPr/>
                    <a:lstStyle/>
                    <a:p>
                      <a:pPr algn="ctr">
                        <a:spcAft>
                          <a:spcPts val="0"/>
                        </a:spcAft>
                      </a:pPr>
                      <a:r>
                        <a:rPr lang="en-US" altLang="zh-CN" sz="1100" b="1" kern="0" dirty="0" smtClean="0">
                          <a:solidFill>
                            <a:schemeClr val="bg1"/>
                          </a:solidFill>
                          <a:effectLst/>
                          <a:latin typeface="Times New Roman" panose="02020603050405020304" pitchFamily="18" charset="0"/>
                          <a:ea typeface="+mj-ea"/>
                          <a:cs typeface="Times New Roman" panose="02020603050405020304" pitchFamily="18" charset="0"/>
                        </a:rPr>
                        <a:t>model</a:t>
                      </a:r>
                      <a:endParaRPr lang="zh-CN" sz="1100" b="1" kern="0" dirty="0">
                        <a:solidFill>
                          <a:schemeClr val="bg1"/>
                        </a:solidFill>
                        <a:effectLst/>
                        <a:latin typeface="Times New Roman" panose="02020603050405020304" pitchFamily="18" charset="0"/>
                        <a:ea typeface="+mj-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spcAft>
                          <a:spcPts val="0"/>
                        </a:spcAft>
                      </a:pPr>
                      <a:r>
                        <a:rPr lang="en-US" altLang="zh-CN" sz="1100" b="1" kern="0" dirty="0" smtClean="0">
                          <a:solidFill>
                            <a:schemeClr val="bg1"/>
                          </a:solidFill>
                          <a:effectLst/>
                          <a:latin typeface="Times New Roman" panose="02020603050405020304" pitchFamily="18" charset="0"/>
                          <a:ea typeface="+mj-ea"/>
                          <a:cs typeface="Times New Roman" panose="02020603050405020304" pitchFamily="18" charset="0"/>
                        </a:rPr>
                        <a:t>S7-91</a:t>
                      </a:r>
                      <a:r>
                        <a:rPr lang="en-US" sz="1100" b="1" kern="0" dirty="0" smtClean="0">
                          <a:solidFill>
                            <a:schemeClr val="bg1"/>
                          </a:solidFill>
                          <a:effectLst/>
                          <a:latin typeface="Times New Roman" panose="02020603050405020304" pitchFamily="18" charset="0"/>
                          <a:ea typeface="+mj-ea"/>
                          <a:cs typeface="Times New Roman" panose="02020603050405020304" pitchFamily="18" charset="0"/>
                        </a:rPr>
                        <a:t> (</a:t>
                      </a:r>
                      <a:r>
                        <a:rPr lang="en-US" altLang="zh-CN" sz="1100" b="1" kern="0" dirty="0" smtClean="0">
                          <a:solidFill>
                            <a:schemeClr val="bg1"/>
                          </a:solidFill>
                          <a:effectLst/>
                          <a:latin typeface="Times New Roman" panose="02020603050405020304" pitchFamily="18" charset="0"/>
                          <a:ea typeface="+mn-ea"/>
                          <a:cs typeface="Times New Roman" panose="02020603050405020304" pitchFamily="18" charset="0"/>
                          <a:sym typeface="+mn-ea"/>
                        </a:rPr>
                        <a:t>single needle</a:t>
                      </a:r>
                      <a:r>
                        <a:rPr lang="en-US" sz="1100" b="1" kern="0" dirty="0" smtClean="0">
                          <a:solidFill>
                            <a:schemeClr val="bg1"/>
                          </a:solidFill>
                          <a:effectLst/>
                          <a:latin typeface="Times New Roman" panose="02020603050405020304" pitchFamily="18" charset="0"/>
                          <a:ea typeface="+mj-ea"/>
                          <a:cs typeface="Times New Roman" panose="02020603050405020304" pitchFamily="18" charset="0"/>
                        </a:rPr>
                        <a:t>)</a:t>
                      </a:r>
                      <a:endParaRPr lang="en-US" sz="1100" b="1" kern="0" dirty="0">
                        <a:solidFill>
                          <a:schemeClr val="bg1"/>
                        </a:solidFill>
                        <a:effectLst/>
                        <a:latin typeface="Times New Roman" panose="02020603050405020304" pitchFamily="18" charset="0"/>
                        <a:ea typeface="+mj-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spcAft>
                          <a:spcPts val="0"/>
                        </a:spcAft>
                      </a:pPr>
                      <a:r>
                        <a:rPr lang="en-US" altLang="zh-CN" sz="1100" b="1" kern="0" dirty="0" smtClean="0">
                          <a:solidFill>
                            <a:schemeClr val="bg1"/>
                          </a:solidFill>
                          <a:effectLst/>
                          <a:latin typeface="Times New Roman" panose="02020603050405020304" pitchFamily="18" charset="0"/>
                          <a:ea typeface="+mj-ea"/>
                          <a:cs typeface="Times New Roman" panose="02020603050405020304" pitchFamily="18" charset="0"/>
                        </a:rPr>
                        <a:t>S7-</a:t>
                      </a:r>
                      <a:r>
                        <a:rPr lang="en-US" sz="1100" b="1" kern="0" dirty="0" smtClean="0">
                          <a:solidFill>
                            <a:schemeClr val="bg1"/>
                          </a:solidFill>
                          <a:effectLst/>
                          <a:latin typeface="Times New Roman" panose="02020603050405020304" pitchFamily="18" charset="0"/>
                          <a:ea typeface="+mj-ea"/>
                          <a:cs typeface="Times New Roman" panose="02020603050405020304" pitchFamily="18" charset="0"/>
                        </a:rPr>
                        <a:t>92(</a:t>
                      </a:r>
                      <a:r>
                        <a:rPr lang="en-US" altLang="zh-CN" sz="1100" b="1" kern="0" dirty="0" smtClean="0">
                          <a:solidFill>
                            <a:schemeClr val="bg1"/>
                          </a:solidFill>
                          <a:effectLst/>
                          <a:latin typeface="Times New Roman" panose="02020603050405020304" pitchFamily="18" charset="0"/>
                          <a:ea typeface="+mn-ea"/>
                          <a:cs typeface="Times New Roman" panose="02020603050405020304" pitchFamily="18" charset="0"/>
                          <a:sym typeface="+mn-ea"/>
                        </a:rPr>
                        <a:t>double needle</a:t>
                      </a:r>
                      <a:r>
                        <a:rPr lang="en-US" sz="1100" b="1" kern="0" dirty="0" smtClean="0">
                          <a:solidFill>
                            <a:schemeClr val="bg1"/>
                          </a:solidFill>
                          <a:effectLst/>
                          <a:latin typeface="Times New Roman" panose="02020603050405020304" pitchFamily="18" charset="0"/>
                          <a:ea typeface="+mj-ea"/>
                          <a:cs typeface="Times New Roman" panose="02020603050405020304" pitchFamily="18" charset="0"/>
                        </a:rPr>
                        <a:t>)</a:t>
                      </a:r>
                      <a:endParaRPr lang="en-US" sz="1100" b="1" kern="0" dirty="0">
                        <a:solidFill>
                          <a:schemeClr val="bg1"/>
                        </a:solidFill>
                        <a:effectLst/>
                        <a:latin typeface="Times New Roman" panose="02020603050405020304" pitchFamily="18" charset="0"/>
                        <a:ea typeface="+mj-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167640">
                <a:tc>
                  <a:txBody>
                    <a:bodyPr/>
                    <a:lstStyle/>
                    <a:p>
                      <a:pPr algn="just">
                        <a:spcAft>
                          <a:spcPts val="0"/>
                        </a:spcAft>
                      </a:pPr>
                      <a:r>
                        <a:rPr lang="en-US" altLang="zh-CN" sz="1200" kern="0" dirty="0">
                          <a:solidFill>
                            <a:schemeClr val="bg1"/>
                          </a:solidFill>
                          <a:effectLst/>
                          <a:latin typeface="Times New Roman" panose="02020603050405020304" charset="0"/>
                          <a:ea typeface="+mj-ea"/>
                          <a:cs typeface="Times New Roman" panose="02020603050405020304" charset="0"/>
                          <a:sym typeface="+mn-ea"/>
                        </a:rPr>
                        <a:t>stitch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a:solidFill>
                            <a:schemeClr val="bg1"/>
                          </a:solidFill>
                          <a:effectLst/>
                          <a:latin typeface="Times New Roman" panose="02020603050405020304" charset="0"/>
                          <a:ea typeface="+mj-ea"/>
                          <a:cs typeface="Times New Roman" panose="02020603050405020304" charset="0"/>
                        </a:rPr>
                        <a:t>301</a:t>
                      </a:r>
                      <a:r>
                        <a:rPr lang="zh-CN" sz="1100" kern="0" dirty="0" smtClean="0">
                          <a:solidFill>
                            <a:schemeClr val="bg1"/>
                          </a:solidFill>
                          <a:effectLst/>
                          <a:latin typeface="Times New Roman" panose="02020603050405020304" charset="0"/>
                          <a:ea typeface="+mj-ea"/>
                          <a:cs typeface="Times New Roman" panose="02020603050405020304" charset="0"/>
                        </a:rPr>
                        <a:t>（</a:t>
                      </a:r>
                      <a:r>
                        <a:rPr lang="en-US" altLang="zh-CN" sz="1100" kern="0" dirty="0" smtClean="0">
                          <a:solidFill>
                            <a:schemeClr val="bg1"/>
                          </a:solidFill>
                          <a:effectLst/>
                          <a:latin typeface="Times New Roman" panose="02020603050405020304" charset="0"/>
                          <a:ea typeface="+mn-ea"/>
                          <a:cs typeface="Times New Roman" panose="02020603050405020304" charset="0"/>
                        </a:rPr>
                        <a:t>lock stitch</a:t>
                      </a:r>
                      <a:r>
                        <a:rPr lang="zh-CN" sz="1100" kern="0" dirty="0" smtClean="0">
                          <a:solidFill>
                            <a:schemeClr val="bg1"/>
                          </a:solidFill>
                          <a:effectLst/>
                          <a:latin typeface="Times New Roman" panose="02020603050405020304" charset="0"/>
                          <a:ea typeface="+mj-ea"/>
                          <a:cs typeface="Times New Roman" panose="02020603050405020304" charset="0"/>
                        </a:rPr>
                        <a:t>）</a:t>
                      </a:r>
                      <a:endParaRPr lang="zh-CN" sz="1100" kern="100" dirty="0">
                        <a:solidFill>
                          <a:schemeClr val="bg1"/>
                        </a:solidFill>
                        <a:effectLst/>
                        <a:latin typeface="Times New Roman" panose="02020603050405020304" charset="0"/>
                        <a:ea typeface="+mj-ea"/>
                        <a:cs typeface="Times New Roman" panose="020206030504050203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a:solidFill>
                            <a:schemeClr val="bg1"/>
                          </a:solidFill>
                          <a:effectLst/>
                          <a:latin typeface="Times New Roman" panose="02020603050405020304" charset="0"/>
                          <a:ea typeface="+mj-ea"/>
                          <a:cs typeface="Times New Roman" panose="02020603050405020304" charset="0"/>
                        </a:rPr>
                        <a:t>301</a:t>
                      </a:r>
                      <a:r>
                        <a:rPr lang="zh-CN" sz="1100" kern="0" dirty="0" smtClean="0">
                          <a:solidFill>
                            <a:schemeClr val="bg1"/>
                          </a:solidFill>
                          <a:effectLst/>
                          <a:latin typeface="Times New Roman" panose="02020603050405020304" charset="0"/>
                          <a:ea typeface="+mj-ea"/>
                          <a:cs typeface="Times New Roman" panose="02020603050405020304" charset="0"/>
                        </a:rPr>
                        <a:t>（</a:t>
                      </a:r>
                      <a:r>
                        <a:rPr lang="en-US" altLang="zh-CN" sz="1100" kern="0" dirty="0" smtClean="0">
                          <a:solidFill>
                            <a:schemeClr val="bg1"/>
                          </a:solidFill>
                          <a:effectLst/>
                          <a:latin typeface="Times New Roman" panose="02020603050405020304" charset="0"/>
                          <a:ea typeface="+mn-ea"/>
                          <a:cs typeface="Times New Roman" panose="02020603050405020304" charset="0"/>
                        </a:rPr>
                        <a:t>lock stitch</a:t>
                      </a:r>
                      <a:r>
                        <a:rPr lang="zh-CN" sz="1100" kern="0" dirty="0" smtClean="0">
                          <a:solidFill>
                            <a:schemeClr val="bg1"/>
                          </a:solidFill>
                          <a:effectLst/>
                          <a:latin typeface="Times New Roman" panose="02020603050405020304" charset="0"/>
                          <a:ea typeface="+mj-ea"/>
                          <a:cs typeface="Times New Roman" panose="02020603050405020304" charset="0"/>
                        </a:rPr>
                        <a:t>）</a:t>
                      </a:r>
                      <a:endParaRPr lang="zh-CN" sz="1100" kern="100" dirty="0">
                        <a:solidFill>
                          <a:schemeClr val="bg1"/>
                        </a:solidFill>
                        <a:effectLst/>
                        <a:latin typeface="Times New Roman" panose="02020603050405020304" charset="0"/>
                        <a:ea typeface="+mj-ea"/>
                        <a:cs typeface="Times New Roman" panose="020206030504050203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695">
                <a:tc>
                  <a:txBody>
                    <a:bodyPr/>
                    <a:lstStyle/>
                    <a:p>
                      <a:pPr algn="just">
                        <a:spcAft>
                          <a:spcPts val="0"/>
                        </a:spcAft>
                      </a:pPr>
                      <a:r>
                        <a:rPr lang="en-US" altLang="zh-CN" sz="1200" kern="0" dirty="0" smtClean="0">
                          <a:solidFill>
                            <a:schemeClr val="bg1"/>
                          </a:solidFill>
                          <a:effectLst/>
                          <a:latin typeface="Times New Roman" panose="02020603050405020304" charset="0"/>
                          <a:ea typeface="+mj-ea"/>
                          <a:cs typeface="Times New Roman" panose="02020603050405020304" charset="0"/>
                        </a:rPr>
                        <a:t>factory /max speed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smtClean="0">
                          <a:solidFill>
                            <a:schemeClr val="bg1"/>
                          </a:solidFill>
                          <a:effectLst/>
                          <a:latin typeface="Times New Roman" panose="02020603050405020304" charset="0"/>
                          <a:ea typeface="+mj-ea"/>
                          <a:cs typeface="Times New Roman" panose="02020603050405020304" charset="0"/>
                        </a:rPr>
                        <a:t>2200rpm/2500rpm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smtClean="0">
                          <a:solidFill>
                            <a:schemeClr val="bg1"/>
                          </a:solidFill>
                          <a:effectLst/>
                          <a:latin typeface="Times New Roman" panose="02020603050405020304" charset="0"/>
                          <a:ea typeface="+mj-ea"/>
                          <a:cs typeface="Times New Roman" panose="02020603050405020304" charset="0"/>
                        </a:rPr>
                        <a:t>1800rpm/2200rpm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640">
                <a:tc>
                  <a:txBody>
                    <a:bodyPr/>
                    <a:lstStyle/>
                    <a:p>
                      <a:pPr algn="just">
                        <a:spcAft>
                          <a:spcPts val="0"/>
                        </a:spcAft>
                      </a:pPr>
                      <a:r>
                        <a:rPr lang="en-US" altLang="zh-CN" sz="1200" kern="0" dirty="0" smtClean="0">
                          <a:solidFill>
                            <a:schemeClr val="bg1"/>
                          </a:solidFill>
                          <a:effectLst/>
                          <a:latin typeface="Times New Roman" panose="02020603050405020304" charset="0"/>
                          <a:ea typeface="+mj-ea"/>
                          <a:cs typeface="Times New Roman" panose="02020603050405020304" charset="0"/>
                          <a:sym typeface="+mn-ea"/>
                        </a:rPr>
                        <a:t>presser foot lifting</a:t>
                      </a:r>
                      <a:r>
                        <a:rPr lang="en-US" altLang="zh-CN" sz="1200" kern="0" dirty="0" smtClean="0">
                          <a:solidFill>
                            <a:schemeClr val="bg1"/>
                          </a:solidFill>
                          <a:effectLst/>
                          <a:latin typeface="Times New Roman" panose="02020603050405020304" charset="0"/>
                          <a:ea typeface="+mj-ea"/>
                          <a:cs typeface="Times New Roman" panose="02020603050405020304" charset="0"/>
                        </a:rPr>
                        <a:t>  mode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altLang="zh-CN" sz="1100" kern="0" dirty="0" smtClean="0">
                          <a:solidFill>
                            <a:schemeClr val="bg1"/>
                          </a:solidFill>
                          <a:effectLst/>
                          <a:latin typeface="Times New Roman" panose="02020603050405020304" charset="0"/>
                          <a:ea typeface="+mn-ea"/>
                          <a:cs typeface="Times New Roman" panose="02020603050405020304" charset="0"/>
                        </a:rPr>
                        <a:t>by hand</a:t>
                      </a:r>
                      <a:r>
                        <a:rPr lang="zh-CN" altLang="zh-CN" sz="1100" kern="0" dirty="0" smtClean="0">
                          <a:solidFill>
                            <a:schemeClr val="bg1"/>
                          </a:solidFill>
                          <a:effectLst/>
                          <a:latin typeface="Times New Roman" panose="02020603050405020304" charset="0"/>
                          <a:ea typeface="+mn-ea"/>
                          <a:cs typeface="Times New Roman" panose="02020603050405020304" charset="0"/>
                        </a:rPr>
                        <a:t>、</a:t>
                      </a:r>
                      <a:r>
                        <a:rPr lang="en-US" altLang="zh-CN" sz="1100" kern="0" dirty="0" smtClean="0">
                          <a:solidFill>
                            <a:schemeClr val="bg1"/>
                          </a:solidFill>
                          <a:effectLst/>
                          <a:latin typeface="Times New Roman" panose="02020603050405020304" charset="0"/>
                          <a:ea typeface="+mn-ea"/>
                          <a:cs typeface="Times New Roman" panose="02020603050405020304" charset="0"/>
                        </a:rPr>
                        <a:t>knee</a:t>
                      </a:r>
                      <a:r>
                        <a:rPr lang="zh-CN" altLang="zh-CN" sz="1100" kern="0" dirty="0" smtClean="0">
                          <a:solidFill>
                            <a:schemeClr val="bg1"/>
                          </a:solidFill>
                          <a:effectLst/>
                          <a:latin typeface="Times New Roman" panose="02020603050405020304" charset="0"/>
                          <a:ea typeface="+mn-ea"/>
                          <a:cs typeface="Times New Roman" panose="02020603050405020304" charset="0"/>
                        </a:rPr>
                        <a:t>、</a:t>
                      </a:r>
                      <a:r>
                        <a:rPr lang="en-US" altLang="zh-CN" sz="1100" kern="0" dirty="0" smtClean="0">
                          <a:solidFill>
                            <a:schemeClr val="bg1"/>
                          </a:solidFill>
                          <a:effectLst/>
                          <a:latin typeface="Times New Roman" panose="02020603050405020304" charset="0"/>
                          <a:ea typeface="+mn-ea"/>
                          <a:cs typeface="Times New Roman" panose="02020603050405020304" charset="0"/>
                        </a:rPr>
                        <a:t>automatic</a:t>
                      </a:r>
                      <a:endParaRPr lang="en-US" altLang="zh-CN" sz="1100" kern="0" dirty="0">
                        <a:solidFill>
                          <a:schemeClr val="bg1"/>
                        </a:solidFill>
                        <a:effectLst/>
                        <a:latin typeface="Times New Roman" panose="02020603050405020304" charset="0"/>
                        <a:ea typeface="+mn-ea"/>
                        <a:cs typeface="Times New Roman" panose="020206030504050203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altLang="zh-CN" sz="1100" kern="0" dirty="0" smtClean="0">
                          <a:solidFill>
                            <a:schemeClr val="bg1"/>
                          </a:solidFill>
                          <a:effectLst/>
                          <a:latin typeface="Times New Roman" panose="02020603050405020304" charset="0"/>
                          <a:ea typeface="+mn-ea"/>
                          <a:cs typeface="Times New Roman" panose="02020603050405020304" charset="0"/>
                        </a:rPr>
                        <a:t>by hand</a:t>
                      </a:r>
                      <a:r>
                        <a:rPr lang="zh-CN" altLang="zh-CN" sz="1100" kern="0" dirty="0" smtClean="0">
                          <a:solidFill>
                            <a:schemeClr val="bg1"/>
                          </a:solidFill>
                          <a:effectLst/>
                          <a:latin typeface="Times New Roman" panose="02020603050405020304" charset="0"/>
                          <a:ea typeface="+mn-ea"/>
                          <a:cs typeface="Times New Roman" panose="02020603050405020304" charset="0"/>
                        </a:rPr>
                        <a:t>、</a:t>
                      </a:r>
                      <a:r>
                        <a:rPr lang="en-US" altLang="zh-CN" sz="1100" kern="0" dirty="0" smtClean="0">
                          <a:solidFill>
                            <a:schemeClr val="bg1"/>
                          </a:solidFill>
                          <a:effectLst/>
                          <a:latin typeface="Times New Roman" panose="02020603050405020304" charset="0"/>
                          <a:ea typeface="+mn-ea"/>
                          <a:cs typeface="Times New Roman" panose="02020603050405020304" charset="0"/>
                        </a:rPr>
                        <a:t>knee</a:t>
                      </a:r>
                      <a:r>
                        <a:rPr lang="zh-CN" altLang="zh-CN" sz="1100" kern="0" dirty="0" smtClean="0">
                          <a:solidFill>
                            <a:schemeClr val="bg1"/>
                          </a:solidFill>
                          <a:effectLst/>
                          <a:latin typeface="Times New Roman" panose="02020603050405020304" charset="0"/>
                          <a:ea typeface="+mn-ea"/>
                          <a:cs typeface="Times New Roman" panose="02020603050405020304" charset="0"/>
                        </a:rPr>
                        <a:t>、</a:t>
                      </a:r>
                      <a:r>
                        <a:rPr lang="en-US" altLang="zh-CN" sz="1100" kern="0" dirty="0" smtClean="0">
                          <a:solidFill>
                            <a:schemeClr val="bg1"/>
                          </a:solidFill>
                          <a:effectLst/>
                          <a:latin typeface="Times New Roman" panose="02020603050405020304" charset="0"/>
                          <a:ea typeface="+mn-ea"/>
                          <a:cs typeface="Times New Roman" panose="02020603050405020304" charset="0"/>
                        </a:rPr>
                        <a:t>automatic</a:t>
                      </a:r>
                      <a:endParaRPr lang="en-US" altLang="zh-CN" sz="1100" kern="0" dirty="0">
                        <a:solidFill>
                          <a:schemeClr val="bg1"/>
                        </a:solidFill>
                        <a:effectLst/>
                        <a:latin typeface="Times New Roman" panose="02020603050405020304" charset="0"/>
                        <a:ea typeface="+mn-ea"/>
                        <a:cs typeface="Times New Roman" panose="020206030504050203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640">
                <a:tc>
                  <a:txBody>
                    <a:bodyPr/>
                    <a:lstStyle/>
                    <a:p>
                      <a:pPr algn="just">
                        <a:spcAft>
                          <a:spcPts val="0"/>
                        </a:spcAft>
                      </a:pPr>
                      <a:r>
                        <a:rPr lang="en-US" altLang="zh-CN" sz="1200" kern="0" dirty="0" smtClean="0">
                          <a:solidFill>
                            <a:schemeClr val="bg1"/>
                          </a:solidFill>
                          <a:effectLst/>
                          <a:latin typeface="Times New Roman" panose="02020603050405020304" charset="0"/>
                          <a:ea typeface="+mj-ea"/>
                          <a:cs typeface="Times New Roman" panose="02020603050405020304" charset="0"/>
                          <a:sym typeface="+mn-ea"/>
                        </a:rPr>
                        <a:t>presser foot lifting height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zh-CN" sz="1100" kern="0" dirty="0" smtClean="0">
                          <a:solidFill>
                            <a:schemeClr val="bg1"/>
                          </a:solidFill>
                          <a:effectLst/>
                          <a:latin typeface="Times New Roman" panose="02020603050405020304" charset="0"/>
                          <a:ea typeface="+mn-ea"/>
                          <a:cs typeface="Times New Roman" panose="02020603050405020304" charset="0"/>
                        </a:rPr>
                        <a:t>by hand 6mm/knee 12mm /auto 10mm</a:t>
                      </a:r>
                      <a:endParaRPr lang="en-US" altLang="zh-CN" sz="1100" kern="0" dirty="0">
                        <a:solidFill>
                          <a:schemeClr val="bg1"/>
                        </a:solidFill>
                        <a:effectLst/>
                        <a:latin typeface="Times New Roman" panose="02020603050405020304" charset="0"/>
                        <a:ea typeface="+mn-ea"/>
                        <a:cs typeface="Times New Roman" panose="020206030504050203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zh-CN" sz="1100" kern="0" dirty="0" smtClean="0">
                          <a:solidFill>
                            <a:schemeClr val="bg1"/>
                          </a:solidFill>
                          <a:effectLst/>
                          <a:latin typeface="Times New Roman" panose="02020603050405020304" charset="0"/>
                          <a:ea typeface="+mn-ea"/>
                          <a:cs typeface="Times New Roman" panose="02020603050405020304" charset="0"/>
                        </a:rPr>
                        <a:t>by hand 6mm/knee 12mm /auto 10mm</a:t>
                      </a:r>
                      <a:endParaRPr lang="en-US" altLang="zh-CN" sz="1100" kern="0" dirty="0">
                        <a:solidFill>
                          <a:schemeClr val="bg1"/>
                        </a:solidFill>
                        <a:effectLst/>
                        <a:latin typeface="Times New Roman" panose="02020603050405020304" charset="0"/>
                        <a:ea typeface="+mn-ea"/>
                        <a:cs typeface="Times New Roman" panose="020206030504050203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640">
                <a:tc>
                  <a:txBody>
                    <a:bodyPr/>
                    <a:lstStyle/>
                    <a:p>
                      <a:pPr algn="just">
                        <a:spcAft>
                          <a:spcPts val="0"/>
                        </a:spcAft>
                      </a:pPr>
                      <a:r>
                        <a:rPr lang="en-US" altLang="zh-CN" sz="1200" kern="0" dirty="0" smtClean="0">
                          <a:solidFill>
                            <a:schemeClr val="bg1"/>
                          </a:solidFill>
                          <a:effectLst/>
                          <a:latin typeface="Times New Roman" panose="02020603050405020304" charset="0"/>
                          <a:ea typeface="+mj-ea"/>
                          <a:cs typeface="Times New Roman" panose="02020603050405020304" charset="0"/>
                        </a:rPr>
                        <a:t>auto trimmer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100" kern="0" dirty="0">
                          <a:solidFill>
                            <a:schemeClr val="bg1"/>
                          </a:solidFill>
                          <a:effectLst/>
                          <a:latin typeface="Times New Roman" panose="02020603050405020304" charset="0"/>
                          <a:ea typeface="+mj-ea"/>
                          <a:cs typeface="Times New Roman" panose="0202060305040502030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100" kern="0">
                          <a:solidFill>
                            <a:schemeClr val="bg1"/>
                          </a:solidFill>
                          <a:effectLst/>
                          <a:latin typeface="Times New Roman" panose="02020603050405020304" charset="0"/>
                          <a:ea typeface="+mj-ea"/>
                          <a:cs typeface="Times New Roman" panose="0202060305040502030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640">
                <a:tc>
                  <a:txBody>
                    <a:bodyPr/>
                    <a:lstStyle/>
                    <a:p>
                      <a:pPr algn="just">
                        <a:spcAft>
                          <a:spcPts val="0"/>
                        </a:spcAft>
                        <a:buClrTx/>
                        <a:buSzTx/>
                        <a:buFontTx/>
                      </a:pPr>
                      <a:r>
                        <a:rPr lang="en-US" altLang="zh-CN" sz="1200" kern="0" dirty="0" smtClean="0">
                          <a:solidFill>
                            <a:schemeClr val="bg1"/>
                          </a:solidFill>
                          <a:effectLst/>
                          <a:latin typeface="Times New Roman" panose="02020603050405020304" charset="0"/>
                          <a:ea typeface="+mj-ea"/>
                          <a:cs typeface="Times New Roman" panose="02020603050405020304" charset="0"/>
                        </a:rPr>
                        <a:t>auto reverse and reinforce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100" kern="0" dirty="0">
                          <a:solidFill>
                            <a:schemeClr val="bg1"/>
                          </a:solidFill>
                          <a:effectLst/>
                          <a:latin typeface="Times New Roman" panose="02020603050405020304" charset="0"/>
                          <a:ea typeface="+mj-ea"/>
                          <a:cs typeface="Times New Roman" panose="0202060305040502030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100" kern="0">
                          <a:solidFill>
                            <a:schemeClr val="bg1"/>
                          </a:solidFill>
                          <a:effectLst/>
                          <a:latin typeface="Times New Roman" panose="02020603050405020304" charset="0"/>
                          <a:ea typeface="+mj-ea"/>
                          <a:cs typeface="Times New Roman" panose="0202060305040502030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640">
                <a:tc>
                  <a:txBody>
                    <a:bodyPr/>
                    <a:lstStyle/>
                    <a:p>
                      <a:pPr algn="just">
                        <a:spcAft>
                          <a:spcPts val="0"/>
                        </a:spcAft>
                        <a:buClrTx/>
                        <a:buSzTx/>
                        <a:buFontTx/>
                      </a:pPr>
                      <a:r>
                        <a:rPr lang="en-US" altLang="zh-CN" sz="1200" kern="0" dirty="0" smtClean="0">
                          <a:solidFill>
                            <a:schemeClr val="bg1"/>
                          </a:solidFill>
                          <a:effectLst/>
                          <a:latin typeface="Times New Roman" panose="02020603050405020304" charset="0"/>
                          <a:ea typeface="+mj-ea"/>
                          <a:cs typeface="Times New Roman" panose="02020603050405020304" charset="0"/>
                        </a:rPr>
                        <a:t>maximun reinforce stitches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smtClean="0">
                          <a:solidFill>
                            <a:schemeClr val="bg1"/>
                          </a:solidFill>
                          <a:effectLst/>
                          <a:latin typeface="Times New Roman" panose="02020603050405020304" charset="0"/>
                          <a:ea typeface="+mj-ea"/>
                          <a:cs typeface="Times New Roman" panose="02020603050405020304" charset="0"/>
                        </a:rPr>
                        <a:t>15</a:t>
                      </a:r>
                      <a:endParaRPr lang="en-US" sz="1100" kern="0" dirty="0">
                        <a:solidFill>
                          <a:schemeClr val="bg1"/>
                        </a:solidFill>
                        <a:effectLst/>
                        <a:latin typeface="Times New Roman" panose="02020603050405020304" charset="0"/>
                        <a:ea typeface="+mj-ea"/>
                        <a:cs typeface="Times New Roman" panose="020206030504050203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smtClean="0">
                          <a:solidFill>
                            <a:schemeClr val="bg1"/>
                          </a:solidFill>
                          <a:effectLst/>
                          <a:latin typeface="Times New Roman" panose="02020603050405020304" charset="0"/>
                          <a:ea typeface="+mj-ea"/>
                          <a:cs typeface="Times New Roman" panose="02020603050405020304" charset="0"/>
                        </a:rPr>
                        <a:t>15</a:t>
                      </a:r>
                      <a:endParaRPr lang="en-US" sz="1100" kern="0" dirty="0">
                        <a:solidFill>
                          <a:schemeClr val="bg1"/>
                        </a:solidFill>
                        <a:effectLst/>
                        <a:latin typeface="Times New Roman" panose="02020603050405020304" charset="0"/>
                        <a:ea typeface="+mj-ea"/>
                        <a:cs typeface="Times New Roman" panose="020206030504050203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640">
                <a:tc>
                  <a:txBody>
                    <a:bodyPr/>
                    <a:lstStyle/>
                    <a:p>
                      <a:pPr algn="just">
                        <a:spcAft>
                          <a:spcPts val="0"/>
                        </a:spcAft>
                      </a:pPr>
                      <a:r>
                        <a:rPr lang="en-US" altLang="zh-CN" sz="1200" kern="0" dirty="0">
                          <a:solidFill>
                            <a:schemeClr val="bg1"/>
                          </a:solidFill>
                          <a:effectLst/>
                          <a:latin typeface="Times New Roman" panose="02020603050405020304" charset="0"/>
                          <a:ea typeface="+mj-ea"/>
                          <a:cs typeface="Times New Roman" panose="02020603050405020304" charset="0"/>
                        </a:rPr>
                        <a:t>needle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smtClean="0">
                          <a:solidFill>
                            <a:schemeClr val="bg1"/>
                          </a:solidFill>
                          <a:effectLst/>
                          <a:latin typeface="Times New Roman" panose="02020603050405020304" charset="0"/>
                          <a:ea typeface="+mj-ea"/>
                          <a:cs typeface="Times New Roman" panose="02020603050405020304" charset="0"/>
                        </a:rPr>
                        <a:t>DP</a:t>
                      </a:r>
                      <a:r>
                        <a:rPr lang="en-US" altLang="zh-CN" sz="1100" kern="0" dirty="0" smtClean="0">
                          <a:solidFill>
                            <a:schemeClr val="bg1"/>
                          </a:solidFill>
                          <a:effectLst/>
                          <a:latin typeface="Times New Roman" panose="02020603050405020304" charset="0"/>
                          <a:ea typeface="+mj-ea"/>
                          <a:cs typeface="Times New Roman" panose="02020603050405020304" charset="0"/>
                        </a:rPr>
                        <a:t>×</a:t>
                      </a:r>
                      <a:r>
                        <a:rPr lang="en-US" sz="1100" kern="0" dirty="0" smtClean="0">
                          <a:solidFill>
                            <a:schemeClr val="bg1"/>
                          </a:solidFill>
                          <a:effectLst/>
                          <a:latin typeface="Times New Roman" panose="02020603050405020304" charset="0"/>
                          <a:ea typeface="+mj-ea"/>
                          <a:cs typeface="Times New Roman" panose="02020603050405020304" charset="0"/>
                        </a:rPr>
                        <a:t>5#16</a:t>
                      </a:r>
                      <a:endParaRPr lang="en-US" sz="1100" kern="0" dirty="0">
                        <a:solidFill>
                          <a:schemeClr val="bg1"/>
                        </a:solidFill>
                        <a:effectLst/>
                        <a:latin typeface="Times New Roman" panose="02020603050405020304" charset="0"/>
                        <a:ea typeface="+mj-ea"/>
                        <a:cs typeface="Times New Roman" panose="020206030504050203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smtClean="0">
                          <a:solidFill>
                            <a:schemeClr val="bg1"/>
                          </a:solidFill>
                          <a:effectLst/>
                          <a:latin typeface="Times New Roman" panose="02020603050405020304" charset="0"/>
                          <a:ea typeface="+mj-ea"/>
                          <a:cs typeface="Times New Roman" panose="02020603050405020304" charset="0"/>
                        </a:rPr>
                        <a:t>DP</a:t>
                      </a:r>
                      <a:r>
                        <a:rPr lang="en-US" altLang="zh-CN" sz="1100" kern="0" dirty="0" smtClean="0">
                          <a:solidFill>
                            <a:schemeClr val="bg1"/>
                          </a:solidFill>
                          <a:effectLst/>
                          <a:latin typeface="Times New Roman" panose="02020603050405020304" charset="0"/>
                          <a:ea typeface="+mj-ea"/>
                          <a:cs typeface="Times New Roman" panose="02020603050405020304" charset="0"/>
                        </a:rPr>
                        <a:t>×</a:t>
                      </a:r>
                      <a:r>
                        <a:rPr lang="en-US" sz="1100" kern="0" dirty="0" smtClean="0">
                          <a:solidFill>
                            <a:schemeClr val="bg1"/>
                          </a:solidFill>
                          <a:effectLst/>
                          <a:latin typeface="Times New Roman" panose="02020603050405020304" charset="0"/>
                          <a:ea typeface="+mj-ea"/>
                          <a:cs typeface="Times New Roman" panose="02020603050405020304" charset="0"/>
                        </a:rPr>
                        <a:t>5#16</a:t>
                      </a:r>
                      <a:endParaRPr lang="en-US" sz="1100" kern="0" dirty="0">
                        <a:solidFill>
                          <a:schemeClr val="bg1"/>
                        </a:solidFill>
                        <a:effectLst/>
                        <a:latin typeface="Times New Roman" panose="02020603050405020304" charset="0"/>
                        <a:ea typeface="+mj-ea"/>
                        <a:cs typeface="Times New Roman" panose="020206030504050203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640">
                <a:tc>
                  <a:txBody>
                    <a:bodyPr/>
                    <a:lstStyle/>
                    <a:p>
                      <a:pPr algn="just">
                        <a:spcAft>
                          <a:spcPts val="0"/>
                        </a:spcAft>
                      </a:pPr>
                      <a:r>
                        <a:rPr lang="en-US" altLang="zh-CN" sz="1200" kern="0">
                          <a:solidFill>
                            <a:schemeClr val="bg1"/>
                          </a:solidFill>
                          <a:effectLst/>
                          <a:latin typeface="Times New Roman" panose="02020603050405020304" charset="0"/>
                          <a:ea typeface="+mj-ea"/>
                          <a:cs typeface="Times New Roman" panose="02020603050405020304" charset="0"/>
                        </a:rPr>
                        <a:t>maximun stitch length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smtClean="0">
                          <a:solidFill>
                            <a:schemeClr val="bg1"/>
                          </a:solidFill>
                          <a:effectLst/>
                          <a:latin typeface="Times New Roman" panose="02020603050405020304" charset="0"/>
                          <a:ea typeface="+mj-ea"/>
                          <a:cs typeface="Times New Roman" panose="02020603050405020304" charset="0"/>
                        </a:rPr>
                        <a:t>7mm</a:t>
                      </a:r>
                      <a:endParaRPr lang="en-US" sz="1100" kern="0" dirty="0">
                        <a:solidFill>
                          <a:schemeClr val="bg1"/>
                        </a:solidFill>
                        <a:effectLst/>
                        <a:latin typeface="Times New Roman" panose="02020603050405020304" charset="0"/>
                        <a:ea typeface="+mj-ea"/>
                        <a:cs typeface="Times New Roman" panose="020206030504050203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smtClean="0">
                          <a:solidFill>
                            <a:schemeClr val="bg1"/>
                          </a:solidFill>
                          <a:effectLst/>
                          <a:latin typeface="Times New Roman" panose="02020603050405020304" charset="0"/>
                          <a:ea typeface="+mj-ea"/>
                          <a:cs typeface="Times New Roman" panose="02020603050405020304" charset="0"/>
                        </a:rPr>
                        <a:t>5mm</a:t>
                      </a:r>
                      <a:endParaRPr lang="en-US" sz="1100" kern="0" dirty="0">
                        <a:solidFill>
                          <a:schemeClr val="bg1"/>
                        </a:solidFill>
                        <a:effectLst/>
                        <a:latin typeface="Times New Roman" panose="02020603050405020304" charset="0"/>
                        <a:ea typeface="+mj-ea"/>
                        <a:cs typeface="Times New Roman" panose="020206030504050203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640">
                <a:tc>
                  <a:txBody>
                    <a:bodyPr/>
                    <a:lstStyle/>
                    <a:p>
                      <a:pPr algn="just">
                        <a:spcAft>
                          <a:spcPts val="0"/>
                        </a:spcAft>
                      </a:pPr>
                      <a:r>
                        <a:rPr lang="en-US" altLang="zh-CN" sz="1200" kern="0" dirty="0">
                          <a:solidFill>
                            <a:schemeClr val="bg1"/>
                          </a:solidFill>
                          <a:effectLst/>
                          <a:latin typeface="Times New Roman" panose="02020603050405020304" charset="0"/>
                          <a:ea typeface="+mj-ea"/>
                          <a:cs typeface="Times New Roman" panose="02020603050405020304" charset="0"/>
                        </a:rPr>
                        <a:t>needle bar stroke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a:solidFill>
                            <a:schemeClr val="bg1"/>
                          </a:solidFill>
                          <a:effectLst/>
                          <a:latin typeface="Times New Roman" panose="02020603050405020304" charset="0"/>
                          <a:ea typeface="+mj-ea"/>
                          <a:cs typeface="Times New Roman" panose="02020603050405020304" charset="0"/>
                        </a:rPr>
                        <a:t>41 mm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a:solidFill>
                            <a:schemeClr val="bg1"/>
                          </a:solidFill>
                          <a:effectLst/>
                          <a:latin typeface="Times New Roman" panose="02020603050405020304" charset="0"/>
                          <a:ea typeface="+mj-ea"/>
                          <a:cs typeface="Times New Roman" panose="02020603050405020304" charset="0"/>
                        </a:rPr>
                        <a:t>41 mm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640">
                <a:tc>
                  <a:txBody>
                    <a:bodyPr/>
                    <a:lstStyle/>
                    <a:p>
                      <a:pPr algn="just">
                        <a:spcAft>
                          <a:spcPts val="0"/>
                        </a:spcAft>
                      </a:pPr>
                      <a:r>
                        <a:rPr lang="en-US" altLang="zh-CN" sz="1200" kern="0" dirty="0">
                          <a:solidFill>
                            <a:schemeClr val="bg1"/>
                          </a:solidFill>
                          <a:effectLst/>
                          <a:latin typeface="Times New Roman" panose="02020603050405020304" charset="0"/>
                          <a:ea typeface="+mj-ea"/>
                          <a:cs typeface="Times New Roman" panose="02020603050405020304" charset="0"/>
                          <a:sym typeface="+mn-ea"/>
                        </a:rPr>
                        <a:t>d</a:t>
                      </a:r>
                      <a:r>
                        <a:rPr lang="zh-CN" sz="1200" kern="0" dirty="0">
                          <a:solidFill>
                            <a:schemeClr val="bg1"/>
                          </a:solidFill>
                          <a:effectLst/>
                          <a:latin typeface="Times New Roman" panose="02020603050405020304" charset="0"/>
                          <a:ea typeface="+mj-ea"/>
                          <a:cs typeface="Times New Roman" panose="02020603050405020304" charset="0"/>
                          <a:sym typeface="+mn-ea"/>
                        </a:rPr>
                        <a:t>rive mode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zh-CN" sz="1100" kern="0" dirty="0" smtClean="0">
                          <a:solidFill>
                            <a:schemeClr val="bg1"/>
                          </a:solidFill>
                          <a:effectLst/>
                          <a:latin typeface="Times New Roman" panose="02020603050405020304" charset="0"/>
                          <a:ea typeface="+mn-ea"/>
                          <a:cs typeface="+mn-cs"/>
                        </a:rPr>
                        <a:t>e</a:t>
                      </a:r>
                      <a:r>
                        <a:rPr lang="zh-CN" altLang="zh-CN" sz="1100" kern="0" dirty="0" smtClean="0">
                          <a:solidFill>
                            <a:schemeClr val="bg1"/>
                          </a:solidFill>
                          <a:effectLst/>
                          <a:latin typeface="Times New Roman" panose="02020603050405020304" charset="0"/>
                          <a:ea typeface="+mn-ea"/>
                          <a:cs typeface="+mn-cs"/>
                        </a:rPr>
                        <a:t>mbedded direct drive servo motor</a:t>
                      </a:r>
                      <a:endParaRPr lang="zh-CN" altLang="zh-CN" sz="1100" kern="0" dirty="0">
                        <a:solidFill>
                          <a:schemeClr val="bg1"/>
                        </a:solidFill>
                        <a:effectLst/>
                        <a:latin typeface="Times New Roman" panose="0202060305040502030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zh-CN" sz="1100" kern="0" dirty="0" smtClean="0">
                          <a:solidFill>
                            <a:schemeClr val="bg1"/>
                          </a:solidFill>
                          <a:effectLst/>
                          <a:latin typeface="Times New Roman" panose="02020603050405020304" charset="0"/>
                          <a:ea typeface="+mn-ea"/>
                          <a:cs typeface="+mn-cs"/>
                        </a:rPr>
                        <a:t>e</a:t>
                      </a:r>
                      <a:r>
                        <a:rPr lang="zh-CN" altLang="zh-CN" sz="1100" kern="0" dirty="0" smtClean="0">
                          <a:solidFill>
                            <a:schemeClr val="bg1"/>
                          </a:solidFill>
                          <a:effectLst/>
                          <a:latin typeface="Times New Roman" panose="02020603050405020304" charset="0"/>
                          <a:ea typeface="+mn-ea"/>
                          <a:cs typeface="+mn-cs"/>
                        </a:rPr>
                        <a:t>mbedded direct drive servo motor</a:t>
                      </a:r>
                      <a:endParaRPr lang="zh-CN" altLang="zh-CN" sz="1100" kern="0" dirty="0">
                        <a:solidFill>
                          <a:schemeClr val="bg1"/>
                        </a:solidFill>
                        <a:effectLst/>
                        <a:latin typeface="Times New Roman" panose="0202060305040502030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640">
                <a:tc>
                  <a:txBody>
                    <a:bodyPr/>
                    <a:lstStyle/>
                    <a:p>
                      <a:pPr algn="just">
                        <a:spcAft>
                          <a:spcPts val="0"/>
                        </a:spcAft>
                      </a:pPr>
                      <a:r>
                        <a:rPr lang="en-US" altLang="zh-CN" sz="1200" kern="0" dirty="0">
                          <a:solidFill>
                            <a:schemeClr val="bg1"/>
                          </a:solidFill>
                          <a:effectLst/>
                          <a:latin typeface="Times New Roman" panose="02020603050405020304" charset="0"/>
                          <a:ea typeface="+mj-ea"/>
                          <a:cs typeface="Times New Roman" panose="02020603050405020304" charset="0"/>
                        </a:rPr>
                        <a:t>operating voltage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a:solidFill>
                            <a:schemeClr val="bg1"/>
                          </a:solidFill>
                          <a:effectLst/>
                          <a:latin typeface="Times New Roman" panose="02020603050405020304" charset="0"/>
                          <a:ea typeface="+mj-ea"/>
                          <a:cs typeface="Times New Roman" panose="02020603050405020304" charset="0"/>
                        </a:rPr>
                        <a:t>220V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a:solidFill>
                            <a:schemeClr val="bg1"/>
                          </a:solidFill>
                          <a:effectLst/>
                          <a:latin typeface="Times New Roman" panose="02020603050405020304" charset="0"/>
                          <a:ea typeface="+mj-ea"/>
                          <a:cs typeface="Times New Roman" panose="02020603050405020304" charset="0"/>
                        </a:rPr>
                        <a:t>220V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640">
                <a:tc>
                  <a:txBody>
                    <a:bodyPr/>
                    <a:lstStyle/>
                    <a:p>
                      <a:pPr algn="just">
                        <a:spcAft>
                          <a:spcPts val="0"/>
                        </a:spcAft>
                      </a:pPr>
                      <a:r>
                        <a:rPr lang="en-US" altLang="zh-CN" sz="1200" kern="0">
                          <a:solidFill>
                            <a:schemeClr val="bg1"/>
                          </a:solidFill>
                          <a:effectLst/>
                          <a:latin typeface="Times New Roman" panose="02020603050405020304" charset="0"/>
                          <a:ea typeface="+mj-ea"/>
                          <a:cs typeface="Times New Roman" panose="02020603050405020304" charset="0"/>
                        </a:rPr>
                        <a:t>d</a:t>
                      </a:r>
                      <a:r>
                        <a:rPr lang="zh-CN" sz="1200" kern="0">
                          <a:solidFill>
                            <a:schemeClr val="bg1"/>
                          </a:solidFill>
                          <a:effectLst/>
                          <a:latin typeface="Times New Roman" panose="02020603050405020304" charset="0"/>
                          <a:ea typeface="+mj-ea"/>
                          <a:cs typeface="Times New Roman" panose="02020603050405020304" charset="0"/>
                        </a:rPr>
                        <a:t>riving power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a:solidFill>
                            <a:schemeClr val="bg1"/>
                          </a:solidFill>
                          <a:effectLst/>
                          <a:latin typeface="Times New Roman" panose="02020603050405020304" charset="0"/>
                          <a:ea typeface="+mj-ea"/>
                          <a:cs typeface="Times New Roman" panose="02020603050405020304" charset="0"/>
                        </a:rPr>
                        <a:t>750W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kern="0" dirty="0">
                          <a:solidFill>
                            <a:schemeClr val="bg1"/>
                          </a:solidFill>
                          <a:effectLst/>
                          <a:latin typeface="Times New Roman" panose="02020603050405020304" charset="0"/>
                          <a:ea typeface="+mj-ea"/>
                          <a:cs typeface="Times New Roman" panose="02020603050405020304" charset="0"/>
                        </a:rPr>
                        <a:t>750W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640">
                <a:tc>
                  <a:txBody>
                    <a:bodyPr/>
                    <a:lstStyle/>
                    <a:p>
                      <a:pPr algn="just">
                        <a:spcAft>
                          <a:spcPts val="0"/>
                        </a:spcAft>
                      </a:pPr>
                      <a:r>
                        <a:rPr lang="en-US" altLang="zh-CN" sz="1200" kern="0" dirty="0">
                          <a:solidFill>
                            <a:schemeClr val="bg1"/>
                          </a:solidFill>
                          <a:effectLst/>
                          <a:latin typeface="Times New Roman" panose="02020603050405020304" charset="0"/>
                          <a:ea typeface="+mj-ea"/>
                          <a:cs typeface="Times New Roman" panose="02020603050405020304" charset="0"/>
                          <a:sym typeface="+mn-ea"/>
                        </a:rPr>
                        <a:t>the way to add oil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zh-CN" sz="1100" kern="0" dirty="0" smtClean="0">
                          <a:solidFill>
                            <a:schemeClr val="bg1"/>
                          </a:solidFill>
                          <a:effectLst/>
                          <a:latin typeface="Times New Roman" panose="02020603050405020304" charset="0"/>
                          <a:ea typeface="+mn-ea"/>
                          <a:cs typeface="Times New Roman" panose="02020603050405020304" charset="0"/>
                          <a:sym typeface="+mn-ea"/>
                        </a:rPr>
                        <a:t>hook automatic add oil</a:t>
                      </a:r>
                      <a:endParaRPr lang="en-US" altLang="zh-CN" sz="1100" kern="0" dirty="0">
                        <a:solidFill>
                          <a:schemeClr val="bg1"/>
                        </a:solidFill>
                        <a:effectLst/>
                        <a:latin typeface="Times New Roman" panose="02020603050405020304" charset="0"/>
                        <a:ea typeface="+mn-ea"/>
                        <a:cs typeface="Times New Roman" panose="02020603050405020304" charset="0"/>
                        <a:sym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zh-CN" sz="1100" kern="0" dirty="0" smtClean="0">
                          <a:solidFill>
                            <a:schemeClr val="bg1"/>
                          </a:solidFill>
                          <a:effectLst/>
                          <a:latin typeface="Times New Roman" panose="02020603050405020304" charset="0"/>
                          <a:ea typeface="+mn-ea"/>
                          <a:cs typeface="Times New Roman" panose="02020603050405020304" charset="0"/>
                          <a:sym typeface="+mn-ea"/>
                        </a:rPr>
                        <a:t>hook automatic add oil</a:t>
                      </a:r>
                      <a:endParaRPr lang="en-US" altLang="zh-CN" sz="1100" kern="0" dirty="0">
                        <a:solidFill>
                          <a:schemeClr val="bg1"/>
                        </a:solidFill>
                        <a:effectLst/>
                        <a:latin typeface="Times New Roman" panose="02020603050405020304" charset="0"/>
                        <a:ea typeface="+mn-ea"/>
                        <a:cs typeface="Times New Roman" panose="02020603050405020304" charset="0"/>
                        <a:sym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pPr algn="just">
                        <a:spcAft>
                          <a:spcPts val="0"/>
                        </a:spcAft>
                      </a:pPr>
                      <a:r>
                        <a:rPr lang="en-US" altLang="zh-CN" sz="1200" kern="0" dirty="0">
                          <a:solidFill>
                            <a:schemeClr val="bg1"/>
                          </a:solidFill>
                          <a:effectLst/>
                          <a:latin typeface="Times New Roman" panose="02020603050405020304" charset="0"/>
                          <a:ea typeface="+mj-ea"/>
                        </a:rPr>
                        <a:t>a</a:t>
                      </a:r>
                      <a:r>
                        <a:rPr lang="zh-CN" sz="1200" kern="0" dirty="0">
                          <a:solidFill>
                            <a:schemeClr val="bg1"/>
                          </a:solidFill>
                          <a:effectLst/>
                          <a:latin typeface="Times New Roman" panose="02020603050405020304" charset="0"/>
                          <a:ea typeface="+mj-ea"/>
                        </a:rPr>
                        <a:t>utomatic control mode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zh-CN" sz="1100" kern="100" dirty="0" smtClean="0">
                          <a:solidFill>
                            <a:schemeClr val="bg1"/>
                          </a:solidFill>
                          <a:effectLst/>
                          <a:latin typeface="Times New Roman" panose="02020603050405020304" charset="0"/>
                          <a:ea typeface="+mn-ea"/>
                          <a:cs typeface="Times New Roman" panose="02020603050405020304" charset="0"/>
                        </a:rPr>
                        <a:t>stepper motors</a:t>
                      </a:r>
                      <a:r>
                        <a:rPr lang="zh-CN" altLang="en-US" sz="1100" kern="0" dirty="0" smtClean="0">
                          <a:solidFill>
                            <a:schemeClr val="bg1"/>
                          </a:solidFill>
                          <a:effectLst/>
                          <a:latin typeface="Times New Roman" panose="02020603050405020304" charset="0"/>
                          <a:ea typeface="+mj-ea"/>
                        </a:rPr>
                        <a:t>、</a:t>
                      </a:r>
                      <a:r>
                        <a:rPr lang="en-US" altLang="zh-CN" sz="1100" kern="100" dirty="0" smtClean="0">
                          <a:solidFill>
                            <a:schemeClr val="bg1"/>
                          </a:solidFill>
                          <a:effectLst/>
                          <a:latin typeface="Times New Roman" panose="02020603050405020304" charset="0"/>
                          <a:ea typeface="+mn-ea"/>
                          <a:cs typeface="Times New Roman" panose="02020603050405020304" charset="0"/>
                        </a:rPr>
                        <a:t>electromagnet</a:t>
                      </a:r>
                      <a:endParaRPr lang="en-US" altLang="zh-CN" sz="1100" kern="100" dirty="0">
                        <a:solidFill>
                          <a:schemeClr val="bg1"/>
                        </a:solidFill>
                        <a:effectLst/>
                        <a:latin typeface="Times New Roman" panose="02020603050405020304" charset="0"/>
                        <a:ea typeface="+mn-ea"/>
                        <a:cs typeface="Times New Roman" panose="020206030504050203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zh-CN" sz="1100" kern="100" dirty="0" smtClean="0">
                          <a:solidFill>
                            <a:schemeClr val="bg1"/>
                          </a:solidFill>
                          <a:effectLst/>
                          <a:latin typeface="Times New Roman" panose="02020603050405020304" charset="0"/>
                          <a:ea typeface="+mn-ea"/>
                          <a:cs typeface="Times New Roman" panose="02020603050405020304" charset="0"/>
                        </a:rPr>
                        <a:t>stepper motors</a:t>
                      </a:r>
                      <a:r>
                        <a:rPr lang="zh-CN" altLang="en-US" sz="1100" kern="0" dirty="0" smtClean="0">
                          <a:solidFill>
                            <a:schemeClr val="bg1"/>
                          </a:solidFill>
                          <a:effectLst/>
                          <a:latin typeface="Times New Roman" panose="02020603050405020304" charset="0"/>
                          <a:ea typeface="+mn-ea"/>
                          <a:cs typeface="+mn-cs"/>
                        </a:rPr>
                        <a:t>、</a:t>
                      </a:r>
                      <a:r>
                        <a:rPr lang="en-US" altLang="zh-CN" sz="1100" kern="100" dirty="0" smtClean="0">
                          <a:solidFill>
                            <a:schemeClr val="bg1"/>
                          </a:solidFill>
                          <a:effectLst/>
                          <a:latin typeface="Times New Roman" panose="02020603050405020304" charset="0"/>
                          <a:ea typeface="+mn-ea"/>
                          <a:cs typeface="Times New Roman" panose="02020603050405020304" charset="0"/>
                        </a:rPr>
                        <a:t>electromagnet</a:t>
                      </a:r>
                      <a:endParaRPr lang="en-US" altLang="zh-CN" sz="1100" kern="100" dirty="0">
                        <a:solidFill>
                          <a:schemeClr val="bg1"/>
                        </a:solidFill>
                        <a:effectLst/>
                        <a:latin typeface="Times New Roman" panose="02020603050405020304" charset="0"/>
                        <a:ea typeface="+mn-ea"/>
                        <a:cs typeface="Times New Roman" panose="020206030504050203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433" y="252000"/>
            <a:ext cx="8064500" cy="589276"/>
          </a:xfrm>
        </p:spPr>
        <p:txBody>
          <a:bodyPr/>
          <a:lstStyle/>
          <a:p>
            <a:r>
              <a:rPr lang="en-US" altLang="zh-CN" sz="2800" dirty="0" smtClean="0">
                <a:effectLst/>
                <a:latin typeface="Times New Roman" panose="02020603050405020304" charset="0"/>
                <a:ea typeface="+mn-ea"/>
                <a:cs typeface="Times New Roman" panose="02020603050405020304" charset="0"/>
                <a:sym typeface="+mn-ea"/>
              </a:rPr>
              <a:t>2.Product  description</a:t>
            </a:r>
            <a:r>
              <a:rPr lang="en-US" altLang="zh-CN" sz="2800" dirty="0">
                <a:latin typeface="微软雅黑" panose="020B0503020204020204" pitchFamily="34" charset="-122"/>
                <a:ea typeface="微软雅黑" panose="020B0503020204020204" pitchFamily="34" charset="-122"/>
              </a:rPr>
              <a:t>-</a:t>
            </a:r>
            <a:r>
              <a:rPr lang="en-US" altLang="zh-CN" sz="2800" dirty="0" smtClean="0">
                <a:effectLst/>
                <a:latin typeface="Times New Roman" panose="02020603050405020304" charset="0"/>
                <a:ea typeface="+mn-ea"/>
                <a:cs typeface="Times New Roman" panose="02020603050405020304" charset="0"/>
                <a:sym typeface="+mn-ea"/>
              </a:rPr>
              <a:t>Applicable sewing products</a:t>
            </a:r>
            <a:br>
              <a:rPr lang="en-US" altLang="zh-CN" sz="2800" dirty="0" smtClean="0">
                <a:effectLst/>
                <a:latin typeface="Times New Roman" panose="02020603050405020304" charset="0"/>
                <a:ea typeface="+mn-ea"/>
                <a:cs typeface="Times New Roman" panose="02020603050405020304" charset="0"/>
                <a:sym typeface="+mn-ea"/>
              </a:rPr>
            </a:br>
            <a:endParaRPr lang="zh-CN" altLang="en-US" sz="28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600106" y="913155"/>
            <a:ext cx="7944213" cy="707886"/>
          </a:xfrm>
          <a:prstGeom prst="rect">
            <a:avLst/>
          </a:prstGeom>
          <a:noFill/>
        </p:spPr>
        <p:txBody>
          <a:bodyPr wrap="square" rtlCol="0">
            <a:spAutoFit/>
          </a:bodyPr>
          <a:lstStyle/>
          <a:p>
            <a:r>
              <a:rPr lang="en-US" altLang="zh-CN" sz="2000" dirty="0" smtClean="0">
                <a:solidFill>
                  <a:schemeClr val="bg1"/>
                </a:solidFill>
                <a:latin typeface="Times New Roman" panose="02020603050405020304" charset="0"/>
                <a:ea typeface="+mj-ea"/>
                <a:cs typeface="Times New Roman" panose="02020603050405020304" charset="0"/>
              </a:rPr>
              <a:t>It is suitable for vamp sewing of </a:t>
            </a:r>
            <a:r>
              <a:rPr lang="en-US" altLang="zh-CN" sz="2000" dirty="0" smtClean="0">
                <a:solidFill>
                  <a:schemeClr val="bg1"/>
                </a:solidFill>
                <a:latin typeface="Times New Roman" panose="02020603050405020304" charset="0"/>
                <a:ea typeface="+mj-ea"/>
                <a:cs typeface="Times New Roman" panose="02020603050405020304" charset="0"/>
                <a:sym typeface="+mn-ea"/>
              </a:rPr>
              <a:t>genuine </a:t>
            </a:r>
            <a:r>
              <a:rPr lang="en-US" altLang="zh-CN" sz="2000" dirty="0" smtClean="0">
                <a:solidFill>
                  <a:schemeClr val="bg1"/>
                </a:solidFill>
                <a:latin typeface="Times New Roman" panose="02020603050405020304" charset="0"/>
                <a:ea typeface="+mj-ea"/>
                <a:cs typeface="Times New Roman" panose="02020603050405020304" charset="0"/>
              </a:rPr>
              <a:t>leather shoes, casual shoes, children's shoes, </a:t>
            </a:r>
            <a:r>
              <a:rPr lang="en-US" altLang="zh-CN" sz="2000" dirty="0" smtClean="0">
                <a:solidFill>
                  <a:schemeClr val="bg1"/>
                </a:solidFill>
                <a:latin typeface="Times New Roman" panose="02020603050405020304" charset="0"/>
                <a:ea typeface="+mj-ea"/>
                <a:cs typeface="Times New Roman" panose="02020603050405020304" charset="0"/>
                <a:sym typeface="+mn-ea"/>
              </a:rPr>
              <a:t>sneakers</a:t>
            </a:r>
            <a:r>
              <a:rPr lang="en-US" altLang="zh-CN" sz="2000" dirty="0" smtClean="0">
                <a:solidFill>
                  <a:schemeClr val="bg1"/>
                </a:solidFill>
                <a:latin typeface="Times New Roman" panose="02020603050405020304" charset="0"/>
                <a:ea typeface="+mj-ea"/>
                <a:cs typeface="Times New Roman" panose="02020603050405020304" charset="0"/>
              </a:rPr>
              <a:t>, beach sandals, labor shoes, etc.</a:t>
            </a:r>
            <a:endParaRPr lang="en-US" altLang="zh-CN" sz="2000" dirty="0">
              <a:solidFill>
                <a:schemeClr val="bg1"/>
              </a:solidFill>
              <a:latin typeface="Times New Roman" panose="02020603050405020304" charset="0"/>
              <a:ea typeface="+mj-ea"/>
              <a:cs typeface="Times New Roman" panose="02020603050405020304" charset="0"/>
            </a:endParaRPr>
          </a:p>
        </p:txBody>
      </p:sp>
      <p:sp>
        <p:nvSpPr>
          <p:cNvPr id="20" name="矩形 19"/>
          <p:cNvSpPr/>
          <p:nvPr/>
        </p:nvSpPr>
        <p:spPr>
          <a:xfrm>
            <a:off x="127000" y="2125980"/>
            <a:ext cx="3103880" cy="369332"/>
          </a:xfrm>
          <a:prstGeom prst="rect">
            <a:avLst/>
          </a:prstGeom>
          <a:noFill/>
        </p:spPr>
        <p:txBody>
          <a:bodyPr wrap="square" rtlCol="0">
            <a:spAutoFit/>
          </a:bodyPr>
          <a:lstStyle/>
          <a:p>
            <a:pPr algn="ctr"/>
            <a:r>
              <a:rPr lang="zh-CN" altLang="en-US"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genuine </a:t>
            </a:r>
            <a:r>
              <a:rPr lang="zh-CN" altLang="en-US"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leather shoes</a:t>
            </a:r>
          </a:p>
        </p:txBody>
      </p:sp>
      <p:sp>
        <p:nvSpPr>
          <p:cNvPr id="24" name="矩形 23"/>
          <p:cNvSpPr/>
          <p:nvPr/>
        </p:nvSpPr>
        <p:spPr>
          <a:xfrm>
            <a:off x="5072066" y="2136795"/>
            <a:ext cx="1460656" cy="369332"/>
          </a:xfrm>
          <a:prstGeom prst="rect">
            <a:avLst/>
          </a:prstGeom>
        </p:spPr>
        <p:txBody>
          <a:bodyPr wrap="none">
            <a:spAutoFit/>
          </a:bodyPr>
          <a:lstStyle/>
          <a:p>
            <a:pPr algn="l"/>
            <a:r>
              <a:rPr lang="zh-CN" altLang="en-US"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beach </a:t>
            </a:r>
            <a:r>
              <a:rPr lang="zh-CN" altLang="en-US"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sandals</a:t>
            </a:r>
          </a:p>
        </p:txBody>
      </p:sp>
      <p:sp>
        <p:nvSpPr>
          <p:cNvPr id="4" name="矩形 3"/>
          <p:cNvSpPr/>
          <p:nvPr/>
        </p:nvSpPr>
        <p:spPr>
          <a:xfrm>
            <a:off x="3295015" y="2137410"/>
            <a:ext cx="1132205" cy="369332"/>
          </a:xfrm>
          <a:prstGeom prst="rect">
            <a:avLst/>
          </a:prstGeom>
          <a:noFill/>
        </p:spPr>
        <p:txBody>
          <a:bodyPr wrap="square" rtlCol="0">
            <a:spAutoFit/>
          </a:bodyPr>
          <a:lstStyle/>
          <a:p>
            <a:pPr algn="ctr"/>
            <a:r>
              <a:rPr lang="zh-CN" altLang="en-US"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sneaker</a:t>
            </a:r>
            <a:r>
              <a:rPr lang="en-US" altLang="zh-CN"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a:t>
            </a:r>
            <a:endParaRPr lang="en-US" altLang="zh-CN"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p:cNvSpPr txBox="1"/>
          <p:nvPr/>
        </p:nvSpPr>
        <p:spPr>
          <a:xfrm>
            <a:off x="7144084" y="2136795"/>
            <a:ext cx="1229824" cy="369332"/>
          </a:xfrm>
          <a:prstGeom prst="rect">
            <a:avLst/>
          </a:prstGeom>
          <a:noFill/>
        </p:spPr>
        <p:txBody>
          <a:bodyPr wrap="none" rtlCol="0">
            <a:spAutoFit/>
          </a:bodyPr>
          <a:lstStyle/>
          <a:p>
            <a:pPr algn="l"/>
            <a:r>
              <a:rPr lang="en-US" altLang="zh-CN"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l</a:t>
            </a:r>
            <a:r>
              <a:rPr lang="zh-CN" altLang="en-US"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abor shoes</a:t>
            </a:r>
          </a:p>
        </p:txBody>
      </p:sp>
      <p:pic>
        <p:nvPicPr>
          <p:cNvPr id="12" name="图片 11" descr="劳保鞋.jpg"/>
          <p:cNvPicPr>
            <a:picLocks noChangeAspect="1"/>
          </p:cNvPicPr>
          <p:nvPr/>
        </p:nvPicPr>
        <p:blipFill>
          <a:blip r:embed="rId2"/>
          <a:stretch>
            <a:fillRect/>
          </a:stretch>
        </p:blipFill>
        <p:spPr>
          <a:xfrm>
            <a:off x="6715140" y="3071814"/>
            <a:ext cx="2125959" cy="1168109"/>
          </a:xfrm>
          <a:prstGeom prst="rect">
            <a:avLst/>
          </a:prstGeom>
        </p:spPr>
      </p:pic>
      <p:pic>
        <p:nvPicPr>
          <p:cNvPr id="18" name="图片 17" descr="沙滩凉鞋.jpg"/>
          <p:cNvPicPr>
            <a:picLocks noChangeAspect="1"/>
          </p:cNvPicPr>
          <p:nvPr/>
        </p:nvPicPr>
        <p:blipFill>
          <a:blip r:embed="rId3"/>
          <a:srcRect/>
          <a:stretch>
            <a:fillRect/>
          </a:stretch>
        </p:blipFill>
        <p:spPr>
          <a:xfrm>
            <a:off x="4714876" y="3071814"/>
            <a:ext cx="1857388" cy="1153832"/>
          </a:xfrm>
          <a:prstGeom prst="rect">
            <a:avLst/>
          </a:prstGeom>
        </p:spPr>
      </p:pic>
      <p:pic>
        <p:nvPicPr>
          <p:cNvPr id="19" name="图片 18" descr="运动鞋.jpg"/>
          <p:cNvPicPr>
            <a:picLocks noChangeAspect="1"/>
          </p:cNvPicPr>
          <p:nvPr/>
        </p:nvPicPr>
        <p:blipFill>
          <a:blip r:embed="rId4"/>
          <a:srcRect/>
          <a:stretch>
            <a:fillRect/>
          </a:stretch>
        </p:blipFill>
        <p:spPr>
          <a:xfrm>
            <a:off x="3071802" y="3071814"/>
            <a:ext cx="1450740" cy="1143008"/>
          </a:xfrm>
          <a:prstGeom prst="rect">
            <a:avLst/>
          </a:prstGeom>
        </p:spPr>
      </p:pic>
      <p:pic>
        <p:nvPicPr>
          <p:cNvPr id="22" name="图片 21" descr="真皮鞋.jpg"/>
          <p:cNvPicPr>
            <a:picLocks noChangeAspect="1"/>
          </p:cNvPicPr>
          <p:nvPr/>
        </p:nvPicPr>
        <p:blipFill>
          <a:blip r:embed="rId5"/>
          <a:srcRect/>
          <a:stretch>
            <a:fillRect/>
          </a:stretch>
        </p:blipFill>
        <p:spPr>
          <a:xfrm>
            <a:off x="571472" y="3071814"/>
            <a:ext cx="2214578" cy="1132455"/>
          </a:xfrm>
          <a:prstGeom prst="rect">
            <a:avLst/>
          </a:prstGeom>
        </p:spPr>
      </p:pic>
    </p:spTree>
    <p:extLst>
      <p:ext uri="{BB962C8B-B14F-4D97-AF65-F5344CB8AC3E}">
        <p14:creationId xmlns:p14="http://schemas.microsoft.com/office/powerpoint/2010/main" val="3210215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2966" y="203661"/>
            <a:ext cx="8712323" cy="720000"/>
          </a:xfrm>
        </p:spPr>
        <p:txBody>
          <a:bodyPr/>
          <a:lstStyle/>
          <a:p>
            <a:r>
              <a:rPr lang="en-US" altLang="zh-CN" sz="2800" dirty="0" smtClean="0">
                <a:latin typeface="Times New Roman" panose="02020603050405020304" charset="0"/>
                <a:cs typeface="Times New Roman" panose="02020603050405020304" charset="0"/>
              </a:rPr>
              <a:t>3.</a:t>
            </a:r>
            <a:r>
              <a:rPr lang="en-US" altLang="zh-CN" sz="2800" dirty="0" smtClean="0">
                <a:latin typeface="Times New Roman" panose="02020603050405020304" charset="0"/>
                <a:cs typeface="Times New Roman" panose="02020603050405020304" charset="0"/>
                <a:sym typeface="+mn-ea"/>
              </a:rPr>
              <a:t>Product  </a:t>
            </a:r>
            <a:r>
              <a:rPr lang="en-US" altLang="zh-CN" sz="2800" dirty="0">
                <a:latin typeface="Times New Roman" panose="02020603050405020304" charset="0"/>
                <a:cs typeface="Times New Roman" panose="02020603050405020304" charset="0"/>
                <a:sym typeface="+mn-ea"/>
              </a:rPr>
              <a:t>description-detail technical </a:t>
            </a:r>
            <a:r>
              <a:rPr lang="en-US" altLang="zh-CN" sz="2800" dirty="0" smtClean="0">
                <a:latin typeface="Times New Roman" panose="02020603050405020304" charset="0"/>
                <a:cs typeface="Times New Roman" panose="02020603050405020304" charset="0"/>
                <a:sym typeface="+mn-ea"/>
              </a:rPr>
              <a:t>parameters</a:t>
            </a:r>
            <a:endParaRPr lang="zh-CN" altLang="en-US" sz="2800" dirty="0"/>
          </a:p>
        </p:txBody>
      </p:sp>
      <p:graphicFrame>
        <p:nvGraphicFramePr>
          <p:cNvPr id="4" name="表格 3"/>
          <p:cNvGraphicFramePr>
            <a:graphicFrameLocks noGrp="1"/>
          </p:cNvGraphicFramePr>
          <p:nvPr>
            <p:custDataLst>
              <p:tags r:id="rId1"/>
            </p:custDataLst>
            <p:extLst>
              <p:ext uri="{D42A27DB-BD31-4B8C-83A1-F6EECF244321}">
                <p14:modId xmlns:p14="http://schemas.microsoft.com/office/powerpoint/2010/main" val="1670831263"/>
              </p:ext>
            </p:extLst>
          </p:nvPr>
        </p:nvGraphicFramePr>
        <p:xfrm>
          <a:off x="251520" y="1271345"/>
          <a:ext cx="8712967" cy="2306235"/>
        </p:xfrm>
        <a:graphic>
          <a:graphicData uri="http://schemas.openxmlformats.org/drawingml/2006/table">
            <a:tbl>
              <a:tblPr>
                <a:tableStyleId>{BDBED569-4797-4DF1-A0F4-6AAB3CD982D8}</a:tableStyleId>
              </a:tblPr>
              <a:tblGrid>
                <a:gridCol w="864096"/>
                <a:gridCol w="1008112"/>
                <a:gridCol w="611037"/>
                <a:gridCol w="974165"/>
                <a:gridCol w="757725"/>
                <a:gridCol w="757725"/>
                <a:gridCol w="482189"/>
                <a:gridCol w="607740"/>
                <a:gridCol w="511256"/>
                <a:gridCol w="515019"/>
                <a:gridCol w="1047840"/>
                <a:gridCol w="576063"/>
              </a:tblGrid>
              <a:tr h="422509">
                <a:tc>
                  <a:txBody>
                    <a:bodyPr/>
                    <a:lstStyle/>
                    <a:p>
                      <a:pPr marL="0" algn="ctr" defTabSz="914400" rtl="0" eaLnBrk="1" fontAlgn="ctr" latinLnBrk="0" hangingPunct="1"/>
                      <a:r>
                        <a:rPr lang="en-US" altLang="zh-CN" sz="1100" b="0" i="0" u="none" strike="noStrike" kern="1200" dirty="0" smtClean="0">
                          <a:solidFill>
                            <a:schemeClr val="bg1"/>
                          </a:solidFill>
                          <a:effectLst/>
                          <a:latin typeface="Times New Roman" panose="02020603050405020304" charset="0"/>
                          <a:cs typeface="Times New Roman" panose="02020603050405020304" charset="0"/>
                        </a:rPr>
                        <a:t>Machine model</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100" b="0" i="0" u="none" strike="noStrike" kern="1200" dirty="0" smtClean="0">
                          <a:solidFill>
                            <a:schemeClr val="bg1"/>
                          </a:solidFill>
                          <a:effectLst/>
                          <a:latin typeface="Times New Roman" panose="02020603050405020304" charset="0"/>
                          <a:cs typeface="Times New Roman" panose="02020603050405020304" charset="0"/>
                        </a:rPr>
                        <a:t>Needle</a:t>
                      </a:r>
                    </a:p>
                    <a:p>
                      <a:pPr marL="0" marR="0" indent="0" algn="ctr" defTabSz="914400" rtl="0" eaLnBrk="1" fontAlgn="ctr" latinLnBrk="0" hangingPunct="1">
                        <a:lnSpc>
                          <a:spcPct val="100000"/>
                        </a:lnSpc>
                        <a:spcBef>
                          <a:spcPts val="0"/>
                        </a:spcBef>
                        <a:spcAft>
                          <a:spcPts val="0"/>
                        </a:spcAft>
                        <a:buClrTx/>
                        <a:buSzTx/>
                        <a:buFontTx/>
                        <a:buNone/>
                        <a:defRPr/>
                      </a:pPr>
                      <a:r>
                        <a:rPr lang="en-US" altLang="zh-CN" sz="1100" b="0" i="0" u="none" strike="noStrike" kern="1200" dirty="0" smtClean="0">
                          <a:solidFill>
                            <a:schemeClr val="bg1"/>
                          </a:solidFill>
                          <a:effectLst/>
                          <a:latin typeface="Times New Roman" panose="02020603050405020304" charset="0"/>
                          <a:cs typeface="Times New Roman" panose="02020603050405020304" charset="0"/>
                        </a:rPr>
                        <a:t>(mm)</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100" kern="0" dirty="0" smtClean="0">
                          <a:solidFill>
                            <a:schemeClr val="bg1"/>
                          </a:solidFill>
                          <a:effectLst/>
                          <a:latin typeface="Times New Roman" panose="02020603050405020304" charset="0"/>
                          <a:ea typeface="+mn-ea"/>
                          <a:cs typeface="Times New Roman" panose="02020603050405020304" charset="0"/>
                        </a:rPr>
                        <a:t>Maximum stitch length </a:t>
                      </a:r>
                    </a:p>
                    <a:p>
                      <a:pPr algn="ctr" fontAlgn="ctr"/>
                      <a:r>
                        <a:rPr lang="zh-CN" altLang="en-US" sz="1100" b="1" u="none" strike="noStrike" dirty="0" smtClean="0">
                          <a:solidFill>
                            <a:schemeClr val="bg2"/>
                          </a:solidFill>
                          <a:effectLst/>
                          <a:latin typeface="Times New Roman" panose="02020603050405020304" charset="0"/>
                          <a:cs typeface="Times New Roman" panose="02020603050405020304" charset="0"/>
                        </a:rPr>
                        <a:t>（</a:t>
                      </a:r>
                      <a:r>
                        <a:rPr lang="zh-CN" altLang="en-US" sz="1100" b="1" u="none" strike="noStrike" dirty="0">
                          <a:solidFill>
                            <a:schemeClr val="bg2"/>
                          </a:solidFill>
                          <a:effectLst/>
                          <a:latin typeface="Times New Roman" panose="02020603050405020304" charset="0"/>
                          <a:cs typeface="Times New Roman" panose="02020603050405020304" charset="0"/>
                        </a:rPr>
                        <a:t>mm）</a:t>
                      </a:r>
                      <a:endParaRPr lang="zh-CN" altLang="en-US" sz="1100" b="1" i="0" u="none" strike="noStrike" dirty="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100" b="0" i="0" u="none" strike="noStrike" kern="1200" dirty="0" smtClean="0">
                          <a:solidFill>
                            <a:schemeClr val="bg1"/>
                          </a:solidFill>
                          <a:effectLst/>
                          <a:latin typeface="Times New Roman" panose="02020603050405020304" charset="0"/>
                          <a:cs typeface="Times New Roman" panose="02020603050405020304" charset="0"/>
                        </a:rPr>
                        <a:t>Presser foot listing height</a:t>
                      </a:r>
                    </a:p>
                    <a:p>
                      <a:pPr algn="ctr" fontAlgn="ctr"/>
                      <a:r>
                        <a:rPr lang="zh-CN" altLang="en-US" sz="1100" b="1" u="none" strike="noStrike" dirty="0" smtClean="0">
                          <a:solidFill>
                            <a:schemeClr val="bg2"/>
                          </a:solidFill>
                          <a:effectLst/>
                          <a:latin typeface="Times New Roman" panose="02020603050405020304" charset="0"/>
                          <a:cs typeface="Times New Roman" panose="02020603050405020304" charset="0"/>
                        </a:rPr>
                        <a:t>（</a:t>
                      </a:r>
                      <a:r>
                        <a:rPr lang="zh-CN" altLang="en-US" sz="1100" b="1" u="none" strike="noStrike" dirty="0">
                          <a:solidFill>
                            <a:schemeClr val="bg2"/>
                          </a:solidFill>
                          <a:effectLst/>
                          <a:latin typeface="Times New Roman" panose="02020603050405020304" charset="0"/>
                          <a:cs typeface="Times New Roman" panose="02020603050405020304" charset="0"/>
                        </a:rPr>
                        <a:t>mm）</a:t>
                      </a:r>
                      <a:endParaRPr lang="zh-CN" altLang="en-US" sz="1100" b="1" i="0" u="none" strike="noStrike" dirty="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100" b="0" i="0" u="none" strike="noStrike" kern="1200" dirty="0" smtClean="0">
                          <a:solidFill>
                            <a:schemeClr val="bg1"/>
                          </a:solidFill>
                          <a:effectLst/>
                          <a:latin typeface="Times New Roman" panose="02020603050405020304" charset="0"/>
                          <a:cs typeface="Times New Roman" panose="02020603050405020304" charset="0"/>
                        </a:rPr>
                        <a:t>Needle bar moving range</a:t>
                      </a:r>
                    </a:p>
                    <a:p>
                      <a:pPr marL="0" marR="0" indent="0" algn="ctr" defTabSz="914400" rtl="0" eaLnBrk="1" fontAlgn="ctr" latinLnBrk="0" hangingPunct="1">
                        <a:lnSpc>
                          <a:spcPct val="100000"/>
                        </a:lnSpc>
                        <a:spcBef>
                          <a:spcPts val="0"/>
                        </a:spcBef>
                        <a:spcAft>
                          <a:spcPts val="0"/>
                        </a:spcAft>
                        <a:buClrTx/>
                        <a:buSzTx/>
                        <a:buFontTx/>
                        <a:buNone/>
                        <a:defRPr/>
                      </a:pPr>
                      <a:r>
                        <a:rPr lang="en-US" altLang="zh-CN" sz="1100" b="0" i="0" u="none" strike="noStrike" kern="1200" dirty="0" smtClean="0">
                          <a:solidFill>
                            <a:schemeClr val="bg1"/>
                          </a:solidFill>
                          <a:effectLst/>
                          <a:latin typeface="Times New Roman" panose="02020603050405020304" charset="0"/>
                          <a:cs typeface="Times New Roman" panose="02020603050405020304" charset="0"/>
                        </a:rPr>
                        <a:t>(mm)</a:t>
                      </a:r>
                      <a:endParaRPr lang="zh-CN" altLang="en-US" sz="1100" b="1" i="0" u="none" strike="noStrike" dirty="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100" b="0" i="0" u="none" strike="noStrike" kern="1200" dirty="0" smtClean="0">
                          <a:solidFill>
                            <a:schemeClr val="bg1"/>
                          </a:solidFill>
                          <a:effectLst/>
                          <a:latin typeface="Times New Roman" panose="02020603050405020304" charset="0"/>
                          <a:cs typeface="Times New Roman" panose="02020603050405020304" charset="0"/>
                        </a:rPr>
                        <a:t>Max speed</a:t>
                      </a:r>
                    </a:p>
                    <a:p>
                      <a:pPr algn="ctr" fontAlgn="ctr">
                        <a:buNone/>
                      </a:pPr>
                      <a:r>
                        <a:rPr lang="zh-CN" altLang="en-US" sz="1100" b="1" u="none" strike="noStrike" kern="1200" dirty="0" smtClean="0">
                          <a:solidFill>
                            <a:schemeClr val="bg2"/>
                          </a:solidFill>
                          <a:effectLst/>
                          <a:latin typeface="Times New Roman" panose="02020603050405020304" charset="0"/>
                          <a:ea typeface="+mn-ea"/>
                          <a:cs typeface="Times New Roman" panose="02020603050405020304" charset="0"/>
                        </a:rPr>
                        <a:t>（</a:t>
                      </a:r>
                      <a:r>
                        <a:rPr lang="en-US" altLang="zh-CN" sz="1100" b="1" u="none" strike="noStrike" kern="1200" dirty="0" smtClean="0">
                          <a:solidFill>
                            <a:schemeClr val="bg2"/>
                          </a:solidFill>
                          <a:effectLst/>
                          <a:latin typeface="Times New Roman" panose="02020603050405020304" charset="0"/>
                          <a:ea typeface="+mn-ea"/>
                          <a:cs typeface="Times New Roman" panose="02020603050405020304" charset="0"/>
                        </a:rPr>
                        <a:t>r</a:t>
                      </a:r>
                      <a:r>
                        <a:rPr lang="zh-CN" altLang="en-US" sz="1100" b="1" u="none" strike="noStrike" kern="1200" dirty="0" smtClean="0">
                          <a:solidFill>
                            <a:schemeClr val="bg2"/>
                          </a:solidFill>
                          <a:effectLst/>
                          <a:latin typeface="Times New Roman" panose="02020603050405020304" charset="0"/>
                          <a:ea typeface="+mn-ea"/>
                          <a:cs typeface="Times New Roman" panose="02020603050405020304" charset="0"/>
                        </a:rPr>
                        <a:t>.</a:t>
                      </a:r>
                      <a:r>
                        <a:rPr lang="zh-CN" altLang="en-US" sz="1100" b="1" u="none" strike="noStrike" kern="1200" dirty="0">
                          <a:solidFill>
                            <a:schemeClr val="bg2"/>
                          </a:solidFill>
                          <a:effectLst/>
                          <a:latin typeface="Times New Roman" panose="02020603050405020304" charset="0"/>
                          <a:ea typeface="+mn-ea"/>
                          <a:cs typeface="Times New Roman" panose="02020603050405020304" charset="0"/>
                        </a:rPr>
                        <a:t>p.m）</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marL="0" algn="ctr" defTabSz="914400" rtl="0" eaLnBrk="1" fontAlgn="ctr" latinLnBrk="0" hangingPunct="1"/>
                      <a:r>
                        <a:rPr lang="en-US" altLang="zh-CN" sz="1200" b="0" i="0" u="none" strike="noStrike" kern="1200" dirty="0" smtClean="0">
                          <a:solidFill>
                            <a:schemeClr val="bg1"/>
                          </a:solidFill>
                          <a:effectLst/>
                          <a:latin typeface="Times New Roman" panose="02020603050405020304" charset="0"/>
                          <a:cs typeface="Times New Roman" panose="02020603050405020304" charset="0"/>
                        </a:rPr>
                        <a:t>Auto trimmer</a:t>
                      </a:r>
                    </a:p>
                  </a:txBody>
                  <a:tcPr marL="6724" marR="6724" marT="67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0" i="0" u="none" strike="noStrike" kern="1200" dirty="0" smtClean="0">
                          <a:solidFill>
                            <a:schemeClr val="bg1"/>
                          </a:solidFill>
                          <a:effectLst/>
                          <a:latin typeface="Times New Roman" panose="02020603050405020304" charset="0"/>
                          <a:cs typeface="Times New Roman" panose="02020603050405020304" charset="0"/>
                        </a:rPr>
                        <a:t>Auto presser foot lifter</a:t>
                      </a:r>
                    </a:p>
                  </a:txBody>
                  <a:tcPr marL="6724" marR="6724" marT="67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0" i="0" u="none" strike="noStrike" kern="1200" dirty="0" smtClean="0">
                          <a:solidFill>
                            <a:schemeClr val="bg1"/>
                          </a:solidFill>
                          <a:effectLst/>
                          <a:latin typeface="Times New Roman" panose="02020603050405020304" charset="0"/>
                          <a:cs typeface="Times New Roman" panose="02020603050405020304" charset="0"/>
                        </a:rPr>
                        <a:t>Auto reverse sewing</a:t>
                      </a:r>
                    </a:p>
                  </a:txBody>
                  <a:tcPr marL="6724" marR="6724" marT="67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0" i="0" u="none" strike="noStrike" kern="1200" dirty="0" smtClean="0">
                          <a:solidFill>
                            <a:schemeClr val="bg1"/>
                          </a:solidFill>
                          <a:effectLst/>
                          <a:latin typeface="Times New Roman" panose="02020603050405020304" charset="0"/>
                          <a:cs typeface="Times New Roman" panose="02020603050405020304" charset="0"/>
                        </a:rPr>
                        <a:t>Short thread tail</a:t>
                      </a:r>
                    </a:p>
                  </a:txBody>
                  <a:tcPr marL="6724" marR="6724" marT="67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indent="0" algn="ctr">
                        <a:buNone/>
                      </a:pPr>
                      <a:r>
                        <a:rPr lang="en-US" altLang="zh-CN" sz="1200" b="0" dirty="0" smtClean="0">
                          <a:solidFill>
                            <a:schemeClr val="bg1"/>
                          </a:solidFill>
                          <a:effectLst/>
                          <a:latin typeface="Times New Roman" panose="02020603050405020304" charset="0"/>
                          <a:cs typeface="Times New Roman" panose="02020603050405020304" charset="0"/>
                        </a:rPr>
                        <a:t>Volume(mm)</a:t>
                      </a:r>
                    </a:p>
                  </a:txBody>
                  <a:tcPr marL="12700" marR="12700" marT="127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indent="0" algn="ctr">
                        <a:buNone/>
                      </a:pPr>
                      <a:r>
                        <a:rPr lang="en-US" altLang="zh-CN" sz="1200" b="0" dirty="0" smtClean="0">
                          <a:solidFill>
                            <a:schemeClr val="bg1"/>
                          </a:solidFill>
                          <a:effectLst/>
                          <a:latin typeface="Times New Roman" panose="02020603050405020304" charset="0"/>
                          <a:cs typeface="Times New Roman" panose="02020603050405020304" charset="0"/>
                        </a:rPr>
                        <a:t>Weight(kg)</a:t>
                      </a:r>
                    </a:p>
                  </a:txBody>
                  <a:tcPr marL="12700" marR="12700" marT="127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r>
              <a:tr h="243664">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S7-91-T</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DP×5 9-23#</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5</a:t>
                      </a:r>
                      <a:endParaRPr lang="en-US" altLang="zh-CN" sz="1200" b="0" i="0" u="none" strike="noStrike" dirty="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12</a:t>
                      </a:r>
                      <a:endParaRPr lang="en-US" altLang="zh-CN" sz="120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n-ea"/>
                          <a:cs typeface="Times New Roman" panose="02020603050405020304" charset="0"/>
                        </a:rPr>
                        <a:t>41</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n-ea"/>
                          <a:cs typeface="Times New Roman" panose="02020603050405020304" charset="0"/>
                        </a:rPr>
                        <a:t>2500</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882×375×794</a:t>
                      </a:r>
                      <a:endParaRPr lang="en-US" altLang="zh-CN" sz="1200" b="0" i="0" u="none" strike="noStrike" kern="1200" dirty="0" smtClean="0">
                        <a:solidFill>
                          <a:schemeClr val="bg2"/>
                        </a:solidFill>
                        <a:effectLst/>
                        <a:latin typeface="Times New Roman" panose="02020603050405020304" charset="0"/>
                        <a:ea typeface="+mn-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63/72</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664">
                <a:tc>
                  <a:txBody>
                    <a:bodyPr/>
                    <a:lstStyle/>
                    <a:p>
                      <a:pPr algn="ctr" fontAlgn="ctr">
                        <a:buNone/>
                      </a:pPr>
                      <a:r>
                        <a:rPr lang="en-US" altLang="zh-CN" sz="1200" u="none" strike="noStrike" dirty="0" smtClean="0">
                          <a:solidFill>
                            <a:schemeClr val="bg2"/>
                          </a:solidFill>
                          <a:effectLst/>
                          <a:latin typeface="Times New Roman" panose="02020603050405020304" charset="0"/>
                          <a:cs typeface="Times New Roman" panose="02020603050405020304" charset="0"/>
                        </a:rPr>
                        <a:t>S7-92-T</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kern="1200" dirty="0" smtClean="0">
                          <a:solidFill>
                            <a:schemeClr val="bg2"/>
                          </a:solidFill>
                          <a:effectLst/>
                          <a:latin typeface="Times New Roman" panose="02020603050405020304" charset="0"/>
                          <a:cs typeface="Times New Roman" panose="02020603050405020304" charset="0"/>
                        </a:rPr>
                        <a:t>DP×5 9-23#</a:t>
                      </a:r>
                      <a:endParaRPr lang="en-US" altLang="zh-CN" sz="1200" b="0" i="0" u="none" strike="noStrike" kern="1200" dirty="0" smtClean="0">
                        <a:solidFill>
                          <a:schemeClr val="bg2"/>
                        </a:solidFill>
                        <a:effectLst/>
                        <a:latin typeface="Times New Roman" panose="02020603050405020304" charset="0"/>
                        <a:ea typeface="+mn-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dirty="0">
                          <a:solidFill>
                            <a:schemeClr val="bg2"/>
                          </a:solidFill>
                          <a:effectLst/>
                          <a:latin typeface="Times New Roman" panose="02020603050405020304" charset="0"/>
                          <a:cs typeface="Times New Roman" panose="02020603050405020304" charset="0"/>
                          <a:sym typeface="+mn-ea"/>
                        </a:rPr>
                        <a:t>5</a:t>
                      </a:r>
                      <a:endParaRPr lang="en-US" altLang="zh-CN" sz="1200" b="0" i="0" u="none" strike="noStrike" dirty="0">
                        <a:solidFill>
                          <a:schemeClr val="bg2"/>
                        </a:solidFill>
                        <a:effectLst/>
                        <a:latin typeface="Times New Roman" panose="02020603050405020304" charset="0"/>
                        <a:ea typeface="+mj-ea"/>
                        <a:cs typeface="Times New Roman" panose="02020603050405020304" charset="0"/>
                        <a:sym typeface="+mn-ea"/>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kern="1200" dirty="0" smtClean="0">
                          <a:solidFill>
                            <a:schemeClr val="bg2"/>
                          </a:solidFill>
                          <a:effectLst/>
                          <a:latin typeface="Times New Roman" panose="02020603050405020304" charset="0"/>
                          <a:cs typeface="Times New Roman" panose="02020603050405020304" charset="0"/>
                        </a:rPr>
                        <a:t>12</a:t>
                      </a:r>
                      <a:endParaRPr lang="en-US" altLang="zh-CN" sz="1200" u="none" strike="noStrike" kern="1200" dirty="0" smtClean="0">
                        <a:solidFill>
                          <a:schemeClr val="bg2"/>
                        </a:solidFill>
                        <a:effectLst/>
                        <a:latin typeface="Times New Roman" panose="02020603050405020304" charset="0"/>
                        <a:ea typeface="+mn-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u="none" strike="noStrike" dirty="0" smtClean="0">
                          <a:solidFill>
                            <a:schemeClr val="bg2"/>
                          </a:solidFill>
                          <a:effectLst/>
                          <a:latin typeface="Times New Roman" panose="02020603050405020304" charset="0"/>
                          <a:cs typeface="Times New Roman" panose="02020603050405020304" charset="0"/>
                        </a:rPr>
                        <a:t>41</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u="none" strike="noStrike" dirty="0" smtClean="0">
                          <a:solidFill>
                            <a:schemeClr val="bg2"/>
                          </a:solidFill>
                          <a:effectLst/>
                          <a:latin typeface="Times New Roman" panose="02020603050405020304" charset="0"/>
                          <a:cs typeface="Times New Roman" panose="02020603050405020304" charset="0"/>
                        </a:rPr>
                        <a:t>2200</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882×375×794</a:t>
                      </a:r>
                      <a:endParaRPr lang="en-US" altLang="zh-CN" sz="1200" b="0" i="0" u="none" strike="noStrike" kern="1200" dirty="0" smtClean="0">
                        <a:solidFill>
                          <a:schemeClr val="bg2"/>
                        </a:solidFill>
                        <a:effectLst/>
                        <a:latin typeface="Times New Roman" panose="02020603050405020304" charset="0"/>
                        <a:ea typeface="+mn-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63/72</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664">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S7-91CX-T</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DP×5 9-23#</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5</a:t>
                      </a:r>
                      <a:endParaRPr lang="en-US" altLang="zh-CN" sz="1200" b="0" i="0" u="none" strike="noStrike" dirty="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12</a:t>
                      </a:r>
                      <a:endParaRPr lang="en-US" altLang="zh-CN" sz="120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n-ea"/>
                          <a:cs typeface="Times New Roman" panose="02020603050405020304" charset="0"/>
                        </a:rPr>
                        <a:t>41</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u="none" strike="noStrike" dirty="0" smtClean="0">
                          <a:solidFill>
                            <a:schemeClr val="bg2"/>
                          </a:solidFill>
                          <a:effectLst/>
                          <a:latin typeface="Times New Roman" panose="02020603050405020304" charset="0"/>
                          <a:cs typeface="Times New Roman" panose="02020603050405020304" charset="0"/>
                        </a:rPr>
                        <a:t>2500</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882×375×794</a:t>
                      </a:r>
                      <a:endParaRPr lang="en-US" altLang="zh-CN" sz="1200" b="0" i="0" u="none" strike="noStrike" kern="1200" dirty="0" smtClean="0">
                        <a:solidFill>
                          <a:schemeClr val="bg2"/>
                        </a:solidFill>
                        <a:effectLst/>
                        <a:latin typeface="Times New Roman" panose="02020603050405020304" charset="0"/>
                        <a:ea typeface="+mn-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63/72</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664">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S7-91</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DP×5 9-23#</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5</a:t>
                      </a:r>
                      <a:endParaRPr lang="en-US" altLang="zh-CN" sz="1200" b="0" i="0" u="none" strike="noStrike" dirty="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12</a:t>
                      </a:r>
                      <a:endParaRPr lang="en-US" altLang="zh-CN" sz="120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u="none" strike="noStrike" dirty="0" smtClean="0">
                          <a:solidFill>
                            <a:schemeClr val="bg2"/>
                          </a:solidFill>
                          <a:effectLst/>
                          <a:latin typeface="Times New Roman" panose="02020603050405020304" charset="0"/>
                          <a:cs typeface="Times New Roman" panose="02020603050405020304" charset="0"/>
                        </a:rPr>
                        <a:t>41</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u="none" strike="noStrike" dirty="0" smtClean="0">
                          <a:solidFill>
                            <a:schemeClr val="bg2"/>
                          </a:solidFill>
                          <a:effectLst/>
                          <a:latin typeface="Times New Roman" panose="02020603050405020304" charset="0"/>
                          <a:cs typeface="Times New Roman" panose="02020603050405020304" charset="0"/>
                        </a:rPr>
                        <a:t>2500</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882×375×794</a:t>
                      </a:r>
                      <a:endParaRPr lang="en-US" altLang="zh-CN" sz="1200" b="0" i="0" u="none" strike="noStrike" kern="1200" dirty="0" smtClean="0">
                        <a:solidFill>
                          <a:schemeClr val="bg2"/>
                        </a:solidFill>
                        <a:effectLst/>
                        <a:latin typeface="Times New Roman" panose="02020603050405020304" charset="0"/>
                        <a:ea typeface="+mn-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63/72</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664">
                <a:tc>
                  <a:txBody>
                    <a:bodyPr/>
                    <a:lstStyle/>
                    <a:p>
                      <a:pPr algn="ctr" fontAlgn="ctr">
                        <a:buNone/>
                      </a:pPr>
                      <a:r>
                        <a:rPr lang="en-US" altLang="zh-CN" sz="1200" u="none" strike="noStrike" dirty="0" smtClean="0">
                          <a:solidFill>
                            <a:schemeClr val="bg2"/>
                          </a:solidFill>
                          <a:effectLst/>
                          <a:latin typeface="Times New Roman" panose="02020603050405020304" charset="0"/>
                          <a:cs typeface="Times New Roman" panose="02020603050405020304" charset="0"/>
                        </a:rPr>
                        <a:t>S7-92</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kern="1200" dirty="0" smtClean="0">
                          <a:solidFill>
                            <a:schemeClr val="bg2"/>
                          </a:solidFill>
                          <a:effectLst/>
                          <a:latin typeface="Times New Roman" panose="02020603050405020304" charset="0"/>
                          <a:cs typeface="Times New Roman" panose="02020603050405020304" charset="0"/>
                        </a:rPr>
                        <a:t>DP×5 9-23#</a:t>
                      </a:r>
                      <a:endParaRPr lang="en-US" altLang="zh-CN" sz="1200" b="0" i="0" u="none" strike="noStrike" kern="1200" dirty="0" smtClean="0">
                        <a:solidFill>
                          <a:schemeClr val="bg2"/>
                        </a:solidFill>
                        <a:effectLst/>
                        <a:latin typeface="Times New Roman" panose="02020603050405020304" charset="0"/>
                        <a:ea typeface="+mn-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dirty="0">
                          <a:solidFill>
                            <a:schemeClr val="bg2"/>
                          </a:solidFill>
                          <a:effectLst/>
                          <a:latin typeface="Times New Roman" panose="02020603050405020304" charset="0"/>
                          <a:cs typeface="Times New Roman" panose="02020603050405020304" charset="0"/>
                          <a:sym typeface="+mn-ea"/>
                        </a:rPr>
                        <a:t>5</a:t>
                      </a:r>
                      <a:endParaRPr lang="en-US" altLang="zh-CN" sz="1200" b="0" i="0" u="none" strike="noStrike" dirty="0">
                        <a:solidFill>
                          <a:schemeClr val="bg2"/>
                        </a:solidFill>
                        <a:effectLst/>
                        <a:latin typeface="Times New Roman" panose="02020603050405020304" charset="0"/>
                        <a:ea typeface="+mj-ea"/>
                        <a:cs typeface="Times New Roman" panose="02020603050405020304" charset="0"/>
                        <a:sym typeface="+mn-ea"/>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kern="1200" dirty="0" smtClean="0">
                          <a:solidFill>
                            <a:schemeClr val="bg2"/>
                          </a:solidFill>
                          <a:effectLst/>
                          <a:latin typeface="Times New Roman" panose="02020603050405020304" charset="0"/>
                          <a:cs typeface="Times New Roman" panose="02020603050405020304" charset="0"/>
                        </a:rPr>
                        <a:t>12</a:t>
                      </a:r>
                      <a:endParaRPr lang="en-US" altLang="zh-CN" sz="1200" u="none" strike="noStrike" kern="1200" dirty="0" smtClean="0">
                        <a:solidFill>
                          <a:schemeClr val="bg2"/>
                        </a:solidFill>
                        <a:effectLst/>
                        <a:latin typeface="Times New Roman" panose="02020603050405020304" charset="0"/>
                        <a:ea typeface="+mn-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n-ea"/>
                          <a:cs typeface="Times New Roman" panose="02020603050405020304" charset="0"/>
                        </a:rPr>
                        <a:t>41</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u="none" strike="noStrike" dirty="0" smtClean="0">
                          <a:solidFill>
                            <a:schemeClr val="bg2"/>
                          </a:solidFill>
                          <a:effectLst/>
                          <a:latin typeface="Times New Roman" panose="02020603050405020304" charset="0"/>
                          <a:cs typeface="Times New Roman" panose="02020603050405020304" charset="0"/>
                        </a:rPr>
                        <a:t>2200</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882×375×794</a:t>
                      </a:r>
                      <a:endParaRPr lang="en-US" altLang="zh-CN" sz="1200" b="0" i="0" u="none" strike="noStrike" kern="1200" dirty="0" smtClean="0">
                        <a:solidFill>
                          <a:schemeClr val="bg2"/>
                        </a:solidFill>
                        <a:effectLst/>
                        <a:latin typeface="Times New Roman" panose="02020603050405020304" charset="0"/>
                        <a:ea typeface="+mn-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63/72</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23583">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S7-91CX</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DP×5 9-23#</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5</a:t>
                      </a:r>
                      <a:endParaRPr lang="en-US" altLang="zh-CN" sz="1200" b="0" i="0" u="none" strike="noStrike" dirty="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12</a:t>
                      </a:r>
                      <a:endParaRPr lang="en-US" altLang="zh-CN" sz="120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u="none" strike="noStrike" dirty="0" smtClean="0">
                          <a:solidFill>
                            <a:schemeClr val="bg2"/>
                          </a:solidFill>
                          <a:effectLst/>
                          <a:latin typeface="Times New Roman" panose="02020603050405020304" charset="0"/>
                          <a:cs typeface="Times New Roman" panose="02020603050405020304" charset="0"/>
                        </a:rPr>
                        <a:t>41</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u="none" strike="noStrike" dirty="0" smtClean="0">
                          <a:solidFill>
                            <a:schemeClr val="bg2"/>
                          </a:solidFill>
                          <a:effectLst/>
                          <a:latin typeface="Times New Roman" panose="02020603050405020304" charset="0"/>
                          <a:cs typeface="Times New Roman" panose="02020603050405020304" charset="0"/>
                        </a:rPr>
                        <a:t>2500</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buNone/>
                      </a:pPr>
                      <a:r>
                        <a:rPr lang="en-US" altLang="zh-CN" sz="1200" b="0" i="0" u="none" strike="noStrike" dirty="0" smtClean="0">
                          <a:solidFill>
                            <a:schemeClr val="bg2"/>
                          </a:solidFill>
                          <a:effectLst/>
                          <a:latin typeface="Times New Roman" panose="02020603050405020304" charset="0"/>
                          <a:ea typeface="+mj-ea"/>
                          <a:cs typeface="Times New Roman" panose="02020603050405020304" charset="0"/>
                        </a:rPr>
                        <a:t>√</a:t>
                      </a: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882×375×794</a:t>
                      </a:r>
                      <a:endParaRPr lang="en-US" altLang="zh-CN" sz="1200" b="0" i="0" u="none" strike="noStrike" kern="1200" dirty="0" smtClean="0">
                        <a:solidFill>
                          <a:schemeClr val="bg2"/>
                        </a:solidFill>
                        <a:effectLst/>
                        <a:latin typeface="Times New Roman" panose="02020603050405020304" charset="0"/>
                        <a:ea typeface="+mn-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US" altLang="zh-CN" sz="1200" u="none" strike="noStrike" dirty="0" smtClean="0">
                          <a:solidFill>
                            <a:schemeClr val="bg2"/>
                          </a:solidFill>
                          <a:effectLst/>
                          <a:latin typeface="Times New Roman" panose="02020603050405020304" charset="0"/>
                          <a:cs typeface="Times New Roman" panose="02020603050405020304" charset="0"/>
                        </a:rPr>
                        <a:t>63/72</a:t>
                      </a:r>
                      <a:endParaRPr lang="en-US" altLang="zh-CN" sz="1200" b="0" i="0" u="none" strike="noStrike" dirty="0" smtClean="0">
                        <a:solidFill>
                          <a:schemeClr val="bg2"/>
                        </a:solidFill>
                        <a:effectLst/>
                        <a:latin typeface="Times New Roman" panose="02020603050405020304" charset="0"/>
                        <a:ea typeface="+mj-ea"/>
                        <a:cs typeface="Times New Roman" panose="02020603050405020304" charset="0"/>
                      </a:endParaRPr>
                    </a:p>
                  </a:txBody>
                  <a:tcPr marL="66277" marR="66277" marT="33141" marB="331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539552" y="11430"/>
            <a:ext cx="8064500" cy="720000"/>
          </a:xfrm>
        </p:spPr>
        <p:txBody>
          <a:bodyPr/>
          <a:lstStyle/>
          <a:p>
            <a:r>
              <a:rPr lang="en-US" altLang="zh-CN" sz="3200" dirty="0" smtClean="0">
                <a:latin typeface="Times New Roman" panose="02020603050405020304" charset="0"/>
                <a:cs typeface="Times New Roman" panose="02020603050405020304" charset="0"/>
              </a:rPr>
              <a:t>3.</a:t>
            </a:r>
            <a:r>
              <a:rPr lang="en-US" altLang="zh-CN" sz="3200" dirty="0" smtClean="0">
                <a:latin typeface="Times New Roman" panose="02020603050405020304" charset="0"/>
                <a:cs typeface="Times New Roman" panose="02020603050405020304" charset="0"/>
                <a:sym typeface="+mn-ea"/>
              </a:rPr>
              <a:t>Selling </a:t>
            </a:r>
            <a:r>
              <a:rPr lang="en-US" altLang="zh-CN" sz="3200" dirty="0">
                <a:latin typeface="Times New Roman" panose="02020603050405020304" charset="0"/>
                <a:cs typeface="Times New Roman" panose="02020603050405020304" charset="0"/>
                <a:sym typeface="+mn-ea"/>
              </a:rPr>
              <a:t>Points</a:t>
            </a:r>
            <a:r>
              <a:rPr lang="en-US" altLang="zh-CN" sz="3200" dirty="0">
                <a:latin typeface="Times New Roman" panose="02020603050405020304" charset="0"/>
                <a:cs typeface="Times New Roman" panose="02020603050405020304" charset="0"/>
              </a:rPr>
              <a:t>（1/2）</a:t>
            </a:r>
            <a:endParaRPr lang="zh-CN" altLang="en-US" dirty="0"/>
          </a:p>
        </p:txBody>
      </p:sp>
      <p:graphicFrame>
        <p:nvGraphicFramePr>
          <p:cNvPr id="4" name="表格 3"/>
          <p:cNvGraphicFramePr>
            <a:graphicFrameLocks noGrp="1"/>
          </p:cNvGraphicFramePr>
          <p:nvPr>
            <p:custDataLst>
              <p:tags r:id="rId1"/>
            </p:custDataLst>
            <p:extLst>
              <p:ext uri="{D42A27DB-BD31-4B8C-83A1-F6EECF244321}">
                <p14:modId xmlns:p14="http://schemas.microsoft.com/office/powerpoint/2010/main" val="1654738634"/>
              </p:ext>
            </p:extLst>
          </p:nvPr>
        </p:nvGraphicFramePr>
        <p:xfrm>
          <a:off x="57280" y="579773"/>
          <a:ext cx="9073008" cy="4938072"/>
        </p:xfrm>
        <a:graphic>
          <a:graphicData uri="http://schemas.openxmlformats.org/drawingml/2006/table">
            <a:tbl>
              <a:tblPr>
                <a:tableStyleId>{E8B1032C-EA38-4F05-BA0D-38AFFFC7BED3}</a:tableStyleId>
              </a:tblPr>
              <a:tblGrid>
                <a:gridCol w="288032"/>
                <a:gridCol w="1008112"/>
                <a:gridCol w="1368152"/>
                <a:gridCol w="3581688"/>
                <a:gridCol w="2827024"/>
              </a:tblGrid>
              <a:tr h="213199">
                <a:tc>
                  <a:txBody>
                    <a:bodyPr/>
                    <a:lstStyle/>
                    <a:p>
                      <a:pPr marL="0" algn="ctr" defTabSz="914400" rtl="0" eaLnBrk="1" fontAlgn="ctr" latinLnBrk="0" hangingPunct="1"/>
                      <a:r>
                        <a:rPr lang="en-US" altLang="zh-CN" sz="1400" dirty="0" smtClean="0">
                          <a:solidFill>
                            <a:schemeClr val="bg1"/>
                          </a:solidFill>
                          <a:effectLst/>
                          <a:latin typeface="Times New Roman" panose="02020603050405020304" pitchFamily="18" charset="0"/>
                          <a:cs typeface="Times New Roman" panose="02020603050405020304" pitchFamily="18" charset="0"/>
                          <a:sym typeface="+mn-ea"/>
                        </a:rPr>
                        <a:t>No.</a:t>
                      </a:r>
                      <a:endParaRPr lang="zh-CN" altLang="en-US" sz="1400" b="1" u="none" strike="noStrike" kern="1200"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08" marR="6808" marT="6808" marB="0" anchor="ctr">
                    <a:solidFill>
                      <a:schemeClr val="accent3"/>
                    </a:solidFill>
                  </a:tcPr>
                </a:tc>
                <a:tc>
                  <a:txBody>
                    <a:bodyPr/>
                    <a:lstStyle/>
                    <a:p>
                      <a:pPr marL="0" algn="ctr" defTabSz="914400" rtl="0" eaLnBrk="1" fontAlgn="ctr" latinLnBrk="0" hangingPunct="1"/>
                      <a:r>
                        <a:rPr lang="en-US" altLang="zh-CN" sz="1400" u="none" strike="noStrike" kern="1200" dirty="0" smtClean="0">
                          <a:solidFill>
                            <a:schemeClr val="bg1"/>
                          </a:solidFill>
                          <a:effectLst/>
                          <a:latin typeface="Times New Roman" panose="02020603050405020304" pitchFamily="18" charset="0"/>
                          <a:cs typeface="Times New Roman" panose="02020603050405020304" pitchFamily="18" charset="0"/>
                        </a:rPr>
                        <a:t>Classification</a:t>
                      </a:r>
                    </a:p>
                  </a:txBody>
                  <a:tcPr marL="6808" marR="6808" marT="6808" marB="0" anchor="ctr">
                    <a:solidFill>
                      <a:schemeClr val="accent3"/>
                    </a:solidFill>
                  </a:tcPr>
                </a:tc>
                <a:tc>
                  <a:txBody>
                    <a:bodyPr/>
                    <a:lstStyle/>
                    <a:p>
                      <a:pPr marL="0" algn="ctr" defTabSz="914400" rtl="0" eaLnBrk="1" fontAlgn="ctr" latinLnBrk="0" hangingPunct="1"/>
                      <a:r>
                        <a:rPr lang="en-US" altLang="zh-CN" sz="1400" u="none" strike="noStrike" kern="1200" dirty="0" smtClean="0">
                          <a:solidFill>
                            <a:schemeClr val="bg1"/>
                          </a:solidFill>
                          <a:effectLst/>
                          <a:latin typeface="Times New Roman" panose="02020603050405020304" pitchFamily="18" charset="0"/>
                          <a:cs typeface="Times New Roman" panose="02020603050405020304" pitchFamily="18" charset="0"/>
                        </a:rPr>
                        <a:t>Selling points</a:t>
                      </a:r>
                    </a:p>
                  </a:txBody>
                  <a:tcPr marL="6808" marR="6808" marT="6808" marB="0" anchor="ctr">
                    <a:solidFill>
                      <a:schemeClr val="accent3"/>
                    </a:solidFill>
                  </a:tcPr>
                </a:tc>
                <a:tc>
                  <a:txBody>
                    <a:bodyPr/>
                    <a:lstStyle/>
                    <a:p>
                      <a:pPr marL="0" algn="ctr" defTabSz="914400" rtl="0" eaLnBrk="1" fontAlgn="ctr" latinLnBrk="0" hangingPunct="1"/>
                      <a:r>
                        <a:rPr lang="en-US" altLang="zh-CN" sz="1400" u="none" strike="noStrike" kern="1200" dirty="0" smtClean="0">
                          <a:solidFill>
                            <a:schemeClr val="bg1"/>
                          </a:solidFill>
                          <a:effectLst/>
                          <a:latin typeface="Times New Roman" panose="02020603050405020304" pitchFamily="18" charset="0"/>
                          <a:cs typeface="Times New Roman" panose="02020603050405020304" pitchFamily="18" charset="0"/>
                        </a:rPr>
                        <a:t>Features</a:t>
                      </a:r>
                    </a:p>
                  </a:txBody>
                  <a:tcPr marL="6808" marR="6808" marT="6808" marB="0" anchor="ctr">
                    <a:solidFill>
                      <a:schemeClr val="accent3"/>
                    </a:solidFill>
                  </a:tcPr>
                </a:tc>
                <a:tc>
                  <a:txBody>
                    <a:bodyPr/>
                    <a:lstStyle/>
                    <a:p>
                      <a:pPr algn="ctr" rtl="0" fontAlgn="ctr"/>
                      <a:r>
                        <a:rPr lang="en-US" altLang="zh-CN" sz="1400" i="0" u="none" strike="noStrike" dirty="0" smtClean="0">
                          <a:solidFill>
                            <a:schemeClr val="bg1"/>
                          </a:solidFill>
                          <a:effectLst/>
                          <a:latin typeface="Times New Roman" panose="02020603050405020304" pitchFamily="18" charset="0"/>
                          <a:cs typeface="Times New Roman" panose="02020603050405020304" pitchFamily="18" charset="0"/>
                        </a:rPr>
                        <a:t>Advantages</a:t>
                      </a:r>
                    </a:p>
                  </a:txBody>
                  <a:tcPr marL="6808" marR="6808" marT="6808" marB="0" anchor="ctr">
                    <a:solidFill>
                      <a:schemeClr val="accent3"/>
                    </a:solidFill>
                  </a:tcPr>
                </a:tc>
              </a:tr>
              <a:tr h="537866">
                <a:tc rowSpan="2">
                  <a:txBody>
                    <a:bodyPr/>
                    <a:lstStyle/>
                    <a:p>
                      <a:pPr algn="ctr" fontAlgn="ctr"/>
                      <a:r>
                        <a:rPr lang="zh-CN" altLang="en-US" sz="1200" b="0" i="0" u="none" strike="noStrike"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1</a:t>
                      </a:r>
                    </a:p>
                  </a:txBody>
                  <a:tcPr marL="6808" marR="6808" marT="6808" marB="0" anchor="ctr">
                    <a:noFill/>
                  </a:tcPr>
                </a:tc>
                <a:tc rowSpan="7">
                  <a:txBody>
                    <a:bodyPr/>
                    <a:lstStyle/>
                    <a:p>
                      <a:pPr marL="0" algn="l" defTabSz="914400" rtl="0" eaLnBrk="1" fontAlgn="ctr" latinLnBrk="0" hangingPunct="1"/>
                      <a:r>
                        <a:rPr lang="en-US" altLang="zh-CN" sz="1200" kern="1200" dirty="0" smtClean="0">
                          <a:solidFill>
                            <a:schemeClr val="bg2"/>
                          </a:solidFill>
                          <a:latin typeface="Times New Roman" panose="02020603050405020304" pitchFamily="18" charset="0"/>
                          <a:ea typeface="+mn-ea"/>
                          <a:cs typeface="Times New Roman" panose="02020603050405020304" pitchFamily="18" charset="0"/>
                        </a:rPr>
                        <a:t>Smart and efficient</a:t>
                      </a:r>
                      <a:endParaRPr lang="zh-CN" altLang="en-US" sz="1200" kern="1200" dirty="0" smtClean="0">
                        <a:solidFill>
                          <a:schemeClr val="bg2"/>
                        </a:solidFill>
                        <a:latin typeface="Times New Roman" panose="02020603050405020304" pitchFamily="18" charset="0"/>
                        <a:ea typeface="+mn-ea"/>
                        <a:cs typeface="Times New Roman" panose="02020603050405020304" pitchFamily="18" charset="0"/>
                      </a:endParaRPr>
                    </a:p>
                  </a:txBody>
                  <a:tcPr marL="6808" marR="6808" marT="6808" marB="0" anchor="ctr"/>
                </a:tc>
                <a:tc>
                  <a:txBody>
                    <a:bodyPr/>
                    <a:lstStyle/>
                    <a:p>
                      <a:pPr algn="l" rtl="0" fontAlgn="ctr"/>
                      <a:r>
                        <a:rPr lang="en-US" altLang="zh-CN" sz="1200" kern="1200" dirty="0" smtClean="0">
                          <a:solidFill>
                            <a:schemeClr val="bg1"/>
                          </a:solidFill>
                          <a:latin typeface="Times New Roman" panose="02020603050405020304" pitchFamily="18" charset="0"/>
                          <a:ea typeface="+mn-ea"/>
                          <a:cs typeface="Times New Roman" panose="02020603050405020304" pitchFamily="18" charset="0"/>
                        </a:rPr>
                        <a:t>Stepper motor</a:t>
                      </a:r>
                      <a:endParaRPr lang="zh-CN" altLang="en-US" sz="1200" kern="1200" dirty="0" smtClean="0">
                        <a:solidFill>
                          <a:schemeClr val="bg1"/>
                        </a:solidFill>
                        <a:latin typeface="Times New Roman" panose="02020603050405020304" pitchFamily="18" charset="0"/>
                        <a:ea typeface="+mn-ea"/>
                        <a:cs typeface="Times New Roman" panose="02020603050405020304" pitchFamily="18" charset="0"/>
                      </a:endParaRPr>
                    </a:p>
                    <a:p>
                      <a:pPr algn="l" fontAlgn="ctr"/>
                      <a:r>
                        <a:rPr lang="en-US" altLang="zh-CN" sz="1200" kern="1200" dirty="0" smtClean="0">
                          <a:solidFill>
                            <a:schemeClr val="bg1"/>
                          </a:solidFill>
                          <a:latin typeface="Times New Roman" panose="02020603050405020304" pitchFamily="18" charset="0"/>
                          <a:ea typeface="+mn-ea"/>
                          <a:cs typeface="Times New Roman" panose="02020603050405020304" pitchFamily="18" charset="0"/>
                        </a:rPr>
                        <a:t>drive , intelligent operation</a:t>
                      </a:r>
                      <a:endParaRPr lang="zh-CN" altLang="en-US" sz="1200" kern="1200" dirty="0" smtClean="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c>
                  <a:txBody>
                    <a:bodyPr/>
                    <a:lstStyle/>
                    <a:p>
                      <a:pPr algn="l" rtl="0" fontAlgn="ctr"/>
                      <a:r>
                        <a:rPr lang="en-US" altLang="zh-CN" sz="1200" dirty="0" smtClean="0">
                          <a:solidFill>
                            <a:schemeClr val="bg1"/>
                          </a:solidFill>
                          <a:latin typeface="Times New Roman" panose="02020603050405020304" pitchFamily="18" charset="0"/>
                          <a:cs typeface="Times New Roman" panose="02020603050405020304" pitchFamily="18" charset="0"/>
                        </a:rPr>
                        <a:t>Up &amp; down roller and needle are all controlled by independent stepper motor</a:t>
                      </a:r>
                      <a:endParaRPr lang="zh-CN" altLang="en-US" sz="1200" i="0" u="none" strike="noStrike"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08" marR="6808" marT="6808" marB="0" anchor="ct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altLang="zh-CN" sz="1200" dirty="0" smtClean="0">
                          <a:solidFill>
                            <a:schemeClr val="bg1"/>
                          </a:solidFill>
                          <a:latin typeface="Times New Roman" panose="02020603050405020304" pitchFamily="18" charset="0"/>
                          <a:cs typeface="Times New Roman" panose="02020603050405020304" pitchFamily="18" charset="0"/>
                        </a:rPr>
                        <a:t>same needle gauge and high accurate reverse sewing , more stable</a:t>
                      </a:r>
                      <a:endParaRPr lang="zh-CN" altLang="en-US" sz="1200" u="none" strike="noStrike" kern="1200"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08" marR="6808" marT="6808" marB="0" anchor="ctr"/>
                </a:tc>
              </a:tr>
              <a:tr h="87318">
                <a:tc vMerge="1">
                  <a:txBody>
                    <a:bodyPr/>
                    <a:lstStyle/>
                    <a:p>
                      <a:endParaRPr lang="zh-CN" altLang="en-US"/>
                    </a:p>
                  </a:txBody>
                  <a:tcPr/>
                </a:tc>
                <a:tc vMerge="1">
                  <a:txBody>
                    <a:bodyPr/>
                    <a:lstStyle/>
                    <a:p>
                      <a:endParaRPr lang="zh-CN" altLang="en-US"/>
                    </a:p>
                  </a:txBody>
                  <a:tcPr/>
                </a:tc>
                <a:tc rowSpan="2">
                  <a:txBody>
                    <a:bodyPr/>
                    <a:lstStyle/>
                    <a:p>
                      <a:pPr marL="0" algn="l" defTabSz="914400" rtl="0" eaLnBrk="1" fontAlgn="ctr" latinLnBrk="0" hangingPunct="1">
                        <a:buNone/>
                      </a:pPr>
                      <a:r>
                        <a:rPr lang="en-US" altLang="zh-CN" sz="1200" kern="1200" dirty="0" smtClean="0">
                          <a:solidFill>
                            <a:schemeClr val="bg2"/>
                          </a:solidFill>
                          <a:latin typeface="Times New Roman" panose="02020603050405020304" pitchFamily="18" charset="0"/>
                          <a:ea typeface="+mn-ea"/>
                          <a:cs typeface="Times New Roman" panose="02020603050405020304" pitchFamily="18" charset="0"/>
                        </a:rPr>
                        <a:t>Pressure adjustment ,</a:t>
                      </a:r>
                    </a:p>
                    <a:p>
                      <a:pPr marL="0" algn="l" defTabSz="914400" rtl="0" eaLnBrk="1" fontAlgn="ctr" latinLnBrk="0" hangingPunct="1">
                        <a:buNone/>
                      </a:pPr>
                      <a:r>
                        <a:rPr lang="en-US" altLang="zh-CN" sz="1200" kern="1200" dirty="0" smtClean="0">
                          <a:solidFill>
                            <a:schemeClr val="bg2"/>
                          </a:solidFill>
                          <a:latin typeface="Times New Roman" panose="02020603050405020304" pitchFamily="18" charset="0"/>
                          <a:ea typeface="+mn-ea"/>
                          <a:cs typeface="Times New Roman" panose="02020603050405020304" pitchFamily="18" charset="0"/>
                        </a:rPr>
                        <a:t>easy to adjust</a:t>
                      </a:r>
                      <a:endParaRPr lang="zh-CN" altLang="en-US" sz="1200" kern="1200" dirty="0" smtClean="0">
                        <a:solidFill>
                          <a:schemeClr val="bg2"/>
                        </a:solidFill>
                        <a:latin typeface="Times New Roman" panose="02020603050405020304" pitchFamily="18" charset="0"/>
                        <a:ea typeface="+mn-ea"/>
                        <a:cs typeface="Times New Roman" panose="02020603050405020304" pitchFamily="18" charset="0"/>
                      </a:endParaRPr>
                    </a:p>
                  </a:txBody>
                  <a:tcPr marL="6808" marR="6808" marT="6808" marB="0" anchor="ctr"/>
                </a:tc>
                <a:tc rowSpan="2">
                  <a:txBody>
                    <a:bodyPr/>
                    <a:lstStyle/>
                    <a:p>
                      <a:pPr marL="0" algn="l" defTabSz="914400" rtl="0" eaLnBrk="1" latinLnBrk="0" hangingPunct="1"/>
                      <a:r>
                        <a:rPr lang="en-US" altLang="zh-CN" sz="1200" kern="1200" dirty="0" smtClean="0">
                          <a:solidFill>
                            <a:schemeClr val="bg1"/>
                          </a:solidFill>
                          <a:latin typeface="Times New Roman" panose="02020603050405020304" pitchFamily="18" charset="0"/>
                          <a:ea typeface="+mn-ea"/>
                          <a:cs typeface="Times New Roman" panose="02020603050405020304" pitchFamily="18" charset="0"/>
                        </a:rPr>
                        <a:t>Rotary type pressure adjustment screw is available to achieve simple, direct  adjustment.</a:t>
                      </a:r>
                      <a:endParaRPr lang="zh-CN" altLang="zh-CN" sz="1200" kern="1200" dirty="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c rowSpan="2">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altLang="zh-CN" sz="1200" kern="1200" dirty="0" smtClean="0">
                          <a:solidFill>
                            <a:schemeClr val="bg1"/>
                          </a:solidFill>
                          <a:latin typeface="Times New Roman" panose="02020603050405020304" pitchFamily="18" charset="0"/>
                          <a:ea typeface="+mn-ea"/>
                          <a:cs typeface="Times New Roman" panose="02020603050405020304" pitchFamily="18" charset="0"/>
                        </a:rPr>
                        <a:t>pressure adjustment more precise and easier</a:t>
                      </a:r>
                      <a:endParaRPr lang="zh-CN" altLang="en-US" sz="1200" kern="1200" dirty="0" smtClean="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r>
              <a:tr h="273457">
                <a:tc rowSpan="2">
                  <a:txBody>
                    <a:bodyPr/>
                    <a:lstStyle/>
                    <a:p>
                      <a:pPr algn="ctr" rtl="0" fontAlgn="ctr"/>
                      <a:r>
                        <a:rPr lang="zh-CN" altLang="en-US" sz="1200" b="0" i="0" u="none" strike="noStrike"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2</a:t>
                      </a:r>
                    </a:p>
                  </a:txBody>
                  <a:tcPr marL="6808" marR="6808" marT="6808" marB="0" anchor="ctr">
                    <a:noFill/>
                  </a:tcPr>
                </a:tc>
                <a:tc vMerge="1">
                  <a:txBody>
                    <a:bodyPr/>
                    <a:lstStyle/>
                    <a:p>
                      <a:endParaRPr lang="zh-CN"/>
                    </a:p>
                  </a:txBody>
                  <a:tcPr/>
                </a:tc>
                <a:tc vMerge="1">
                  <a:txBody>
                    <a:bodyPr/>
                    <a:lstStyle/>
                    <a:p>
                      <a:pPr marL="0" algn="l" defTabSz="914400" rtl="0" eaLnBrk="1" fontAlgn="ctr" latinLnBrk="0" hangingPunct="1">
                        <a:buNone/>
                      </a:pPr>
                      <a:endParaRPr lang="zh-CN" altLang="en-US" sz="1200" kern="1200" dirty="0" smtClean="0">
                        <a:solidFill>
                          <a:schemeClr val="bg2"/>
                        </a:solidFill>
                        <a:latin typeface="Times New Roman" panose="02020603050405020304" charset="0"/>
                        <a:ea typeface="+mn-ea"/>
                        <a:cs typeface="Times New Roman" panose="02020603050405020304" charset="0"/>
                      </a:endParaRPr>
                    </a:p>
                  </a:txBody>
                  <a:tcPr marL="6808" marR="6808" marT="6808" marB="0" anchor="ctr"/>
                </a:tc>
                <a:tc vMerge="1">
                  <a:txBody>
                    <a:bodyPr/>
                    <a:lstStyle/>
                    <a:p>
                      <a:pPr marL="0" algn="l" defTabSz="914400" rtl="0" eaLnBrk="1" latinLnBrk="0" hangingPunct="1"/>
                      <a:endParaRPr lang="zh-CN" altLang="zh-CN" sz="1200" kern="1200" dirty="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c vMerge="1">
                  <a:txBody>
                    <a:bodyPr/>
                    <a:lstStyle/>
                    <a:p>
                      <a:pPr marL="0" marR="0" indent="0" algn="l" defTabSz="914400" rtl="0" eaLnBrk="1" fontAlgn="ctr" latinLnBrk="0" hangingPunct="1">
                        <a:lnSpc>
                          <a:spcPct val="100000"/>
                        </a:lnSpc>
                        <a:spcBef>
                          <a:spcPts val="0"/>
                        </a:spcBef>
                        <a:spcAft>
                          <a:spcPts val="0"/>
                        </a:spcAft>
                        <a:buClrTx/>
                        <a:buSzTx/>
                        <a:buFontTx/>
                        <a:buNone/>
                        <a:defRPr/>
                      </a:pPr>
                      <a:endParaRPr lang="zh-CN" altLang="en-US" sz="1200" kern="1200" dirty="0" smtClean="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r>
              <a:tr h="122699">
                <a:tc vMerge="1">
                  <a:txBody>
                    <a:bodyPr/>
                    <a:lstStyle/>
                    <a:p>
                      <a:endParaRPr lang="zh-CN" altLang="en-US"/>
                    </a:p>
                  </a:txBody>
                  <a:tcPr/>
                </a:tc>
                <a:tc vMerge="1">
                  <a:txBody>
                    <a:bodyPr/>
                    <a:lstStyle/>
                    <a:p>
                      <a:endParaRPr lang="zh-CN" altLang="en-US"/>
                    </a:p>
                  </a:txBody>
                  <a:tcPr/>
                </a:tc>
                <a:tc rowSpan="2">
                  <a:txBody>
                    <a:bodyPr/>
                    <a:lstStyle/>
                    <a:p>
                      <a:pPr marL="0" algn="l" defTabSz="914400" rtl="0" eaLnBrk="1" fontAlgn="ctr" latinLnBrk="0" hangingPunct="1">
                        <a:buClrTx/>
                        <a:buSzTx/>
                        <a:buNone/>
                      </a:pPr>
                      <a:r>
                        <a:rPr lang="en-US" altLang="zh-CN" sz="1200" kern="1200" dirty="0" smtClean="0">
                          <a:solidFill>
                            <a:schemeClr val="bg2"/>
                          </a:solidFill>
                          <a:latin typeface="Times New Roman" panose="02020603050405020304" pitchFamily="18" charset="0"/>
                          <a:ea typeface="+mn-ea"/>
                          <a:cs typeface="Times New Roman" panose="02020603050405020304" pitchFamily="18" charset="0"/>
                          <a:sym typeface="+mn-ea"/>
                        </a:rPr>
                        <a:t>Different stitch gauge, free switching</a:t>
                      </a:r>
                      <a:endParaRPr lang="zh-CN" altLang="en-US" sz="1200" kern="1200" dirty="0" smtClean="0">
                        <a:solidFill>
                          <a:schemeClr val="bg2"/>
                        </a:solidFill>
                        <a:latin typeface="Times New Roman" panose="02020603050405020304" pitchFamily="18" charset="0"/>
                        <a:ea typeface="+mn-ea"/>
                        <a:cs typeface="Times New Roman" panose="02020603050405020304" pitchFamily="18" charset="0"/>
                      </a:endParaRPr>
                    </a:p>
                  </a:txBody>
                  <a:tcPr marL="6808" marR="6808" marT="6808" marB="0" anchor="ctr"/>
                </a:tc>
                <a:tc rowSpan="2">
                  <a:txBody>
                    <a:bodyPr/>
                    <a:lstStyle/>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altLang="zh-CN" sz="1200" kern="1200" dirty="0" smtClean="0">
                          <a:solidFill>
                            <a:schemeClr val="bg1"/>
                          </a:solidFill>
                          <a:latin typeface="Times New Roman" panose="02020603050405020304" pitchFamily="18" charset="0"/>
                          <a:ea typeface="+mn-ea"/>
                          <a:cs typeface="Times New Roman" panose="02020603050405020304" pitchFamily="18" charset="0"/>
                        </a:rPr>
                        <a:t>Sewing gauge can be digitize adjusted under programmable sewing mode based on different sewing demands.</a:t>
                      </a:r>
                      <a:endParaRPr lang="zh-CN" altLang="zh-CN" sz="1200" kern="1200" dirty="0" smtClean="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c rowSpan="2">
                  <a:txBody>
                    <a:bodyPr/>
                    <a:lstStyle/>
                    <a:p>
                      <a:pPr indent="0">
                        <a:lnSpc>
                          <a:spcPct val="150000"/>
                        </a:lnSpc>
                        <a:buFont typeface="Wingdings" panose="05000000000000000000" pitchFamily="2" charset="2"/>
                        <a:buNone/>
                      </a:pPr>
                      <a:r>
                        <a:rPr lang="en-US" altLang="zh-CN" sz="1200" kern="1200" dirty="0" smtClean="0">
                          <a:solidFill>
                            <a:schemeClr val="bg1"/>
                          </a:solidFill>
                          <a:latin typeface="Times New Roman" panose="02020603050405020304" pitchFamily="18" charset="0"/>
                          <a:ea typeface="+mn-ea"/>
                          <a:cs typeface="Times New Roman" panose="02020603050405020304" pitchFamily="18" charset="0"/>
                          <a:sym typeface="+mn-ea"/>
                        </a:rPr>
                        <a:t>Solve the problem that the stitch length becomes smaller when </a:t>
                      </a:r>
                      <a:r>
                        <a:rPr lang="en-US" altLang="zh-CN" sz="1200" kern="1200" dirty="0" smtClean="0">
                          <a:solidFill>
                            <a:schemeClr val="bg1"/>
                          </a:solidFill>
                          <a:latin typeface="Times New Roman" panose="02020603050405020304" pitchFamily="18" charset="0"/>
                          <a:ea typeface="+mn-ea"/>
                          <a:cs typeface="Times New Roman" panose="02020603050405020304" pitchFamily="18" charset="0"/>
                        </a:rPr>
                        <a:t>corner</a:t>
                      </a:r>
                      <a:r>
                        <a:rPr lang="en-US" altLang="zh-CN" sz="1200" kern="1200" dirty="0" smtClean="0">
                          <a:solidFill>
                            <a:schemeClr val="bg1"/>
                          </a:solidFill>
                          <a:latin typeface="Times New Roman" panose="02020603050405020304" pitchFamily="18" charset="0"/>
                          <a:ea typeface="+mn-ea"/>
                          <a:cs typeface="Times New Roman" panose="02020603050405020304" pitchFamily="18" charset="0"/>
                          <a:sym typeface="+mn-ea"/>
                        </a:rPr>
                        <a:t> sewing, and realize the perfect overlap of stitches.</a:t>
                      </a:r>
                      <a:endParaRPr lang="zh-CN" altLang="en-US" sz="1200" kern="1200" dirty="0" smtClean="0">
                        <a:solidFill>
                          <a:schemeClr val="bg1"/>
                        </a:solidFill>
                        <a:latin typeface="Times New Roman" panose="02020603050405020304" pitchFamily="18" charset="0"/>
                        <a:ea typeface="+mn-ea"/>
                        <a:cs typeface="Times New Roman" panose="02020603050405020304" pitchFamily="18" charset="0"/>
                        <a:sym typeface="+mn-ea"/>
                      </a:endParaRPr>
                    </a:p>
                  </a:txBody>
                  <a:tcPr marL="6808" marR="6808" marT="6808" marB="0" anchor="ctr"/>
                </a:tc>
              </a:tr>
              <a:tr h="648952">
                <a:tc rowSpan="2">
                  <a:txBody>
                    <a:bodyPr/>
                    <a:lstStyle/>
                    <a:p>
                      <a:pPr algn="ctr" rtl="0" fontAlgn="ctr">
                        <a:buNone/>
                      </a:pPr>
                      <a:r>
                        <a:rPr lang="en-US" altLang="zh-CN" sz="1200" b="0" i="0" u="none" strike="noStrike"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3</a:t>
                      </a:r>
                    </a:p>
                  </a:txBody>
                  <a:tcPr marL="6808" marR="6808" marT="6808" marB="0" anchor="ctr">
                    <a:noFill/>
                  </a:tcPr>
                </a:tc>
                <a:tc vMerge="1">
                  <a:txBody>
                    <a:bodyPr/>
                    <a:lstStyle/>
                    <a:p>
                      <a:endParaRPr lang="zh-CN"/>
                    </a:p>
                  </a:txBody>
                  <a:tcPr/>
                </a:tc>
                <a:tc vMerge="1">
                  <a:txBody>
                    <a:bodyPr/>
                    <a:lstStyle/>
                    <a:p>
                      <a:pPr marL="0" algn="l" defTabSz="914400" rtl="0" eaLnBrk="1" fontAlgn="ctr" latinLnBrk="0" hangingPunct="1">
                        <a:buClrTx/>
                        <a:buSzTx/>
                        <a:buNone/>
                      </a:pPr>
                      <a:endParaRPr lang="zh-CN" altLang="en-US" sz="1200" kern="1200" dirty="0" smtClean="0">
                        <a:solidFill>
                          <a:schemeClr val="bg2"/>
                        </a:solidFill>
                        <a:latin typeface="Times New Roman" panose="02020603050405020304" charset="0"/>
                        <a:ea typeface="+mn-ea"/>
                        <a:cs typeface="Times New Roman" panose="02020603050405020304" charset="0"/>
                      </a:endParaRPr>
                    </a:p>
                  </a:txBody>
                  <a:tcPr marL="6808" marR="6808" marT="6808" marB="0" anchor="ctr"/>
                </a:tc>
                <a:tc vMerge="1">
                  <a:txBody>
                    <a:bodyPr/>
                    <a:lstStyle/>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zh-CN" altLang="zh-CN" sz="1200" kern="1200" dirty="0" smtClean="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c vMerge="1">
                  <a:txBody>
                    <a:bodyPr/>
                    <a:lstStyle/>
                    <a:p>
                      <a:pPr indent="0">
                        <a:lnSpc>
                          <a:spcPct val="150000"/>
                        </a:lnSpc>
                        <a:buFont typeface="Wingdings" panose="05000000000000000000" pitchFamily="2" charset="2"/>
                        <a:buNone/>
                      </a:pPr>
                      <a:endParaRPr lang="zh-CN" altLang="en-US" sz="1200" kern="1200" dirty="0" smtClean="0">
                        <a:solidFill>
                          <a:schemeClr val="bg1"/>
                        </a:solidFill>
                        <a:latin typeface="Times New Roman" panose="02020603050405020304" pitchFamily="18" charset="0"/>
                        <a:ea typeface="+mn-ea"/>
                        <a:cs typeface="Times New Roman" panose="02020603050405020304" pitchFamily="18" charset="0"/>
                        <a:sym typeface="+mn-ea"/>
                      </a:endParaRPr>
                    </a:p>
                  </a:txBody>
                  <a:tcPr marL="6808" marR="6808" marT="6808" marB="0" anchor="ctr"/>
                </a:tc>
              </a:tr>
              <a:tr h="0">
                <a:tc vMerge="1">
                  <a:txBody>
                    <a:bodyPr/>
                    <a:lstStyle/>
                    <a:p>
                      <a:endParaRPr lang="zh-CN" altLang="en-US"/>
                    </a:p>
                  </a:txBody>
                  <a:tcPr/>
                </a:tc>
                <a:tc vMerge="1">
                  <a:txBody>
                    <a:bodyPr/>
                    <a:lstStyle/>
                    <a:p>
                      <a:endParaRPr lang="zh-CN" altLang="en-US"/>
                    </a:p>
                  </a:txBody>
                  <a:tcPr/>
                </a:tc>
                <a:tc rowSpan="2">
                  <a:txBody>
                    <a:bodyPr/>
                    <a:lstStyle/>
                    <a:p>
                      <a:pPr algn="l" fontAlgn="ctr"/>
                      <a:r>
                        <a:rPr lang="en-US" altLang="zh-CN" sz="1200" kern="1200" dirty="0" smtClean="0">
                          <a:solidFill>
                            <a:schemeClr val="bg2"/>
                          </a:solidFill>
                          <a:latin typeface="Times New Roman" panose="02020603050405020304" pitchFamily="18" charset="0"/>
                          <a:ea typeface="+mn-ea"/>
                          <a:cs typeface="Times New Roman" panose="02020603050405020304" pitchFamily="18" charset="0"/>
                        </a:rPr>
                        <a:t>Electromechanical integration, energy saving efficiency</a:t>
                      </a:r>
                      <a:endParaRPr lang="zh-CN" altLang="en-US" sz="1200" kern="1200" dirty="0" smtClean="0">
                        <a:solidFill>
                          <a:schemeClr val="bg2"/>
                        </a:solidFill>
                        <a:latin typeface="Times New Roman" panose="02020603050405020304" pitchFamily="18" charset="0"/>
                        <a:ea typeface="+mn-ea"/>
                        <a:cs typeface="Times New Roman" panose="02020603050405020304" pitchFamily="18" charset="0"/>
                      </a:endParaRPr>
                    </a:p>
                  </a:txBody>
                  <a:tcPr marL="6808" marR="6808" marT="6808" marB="0" anchor="ctr"/>
                </a:tc>
                <a:tc rowSpan="2">
                  <a:txBody>
                    <a:bodyPr/>
                    <a:lstStyle/>
                    <a:p>
                      <a:pPr algn="l" rtl="0" fontAlgn="ctr"/>
                      <a:r>
                        <a:rPr lang="en-US" altLang="zh-CN" sz="1200" dirty="0" smtClean="0">
                          <a:solidFill>
                            <a:schemeClr val="bg1"/>
                          </a:solidFill>
                          <a:latin typeface="Times New Roman" panose="02020603050405020304" pitchFamily="18" charset="0"/>
                          <a:cs typeface="Times New Roman" panose="02020603050405020304" pitchFamily="18" charset="0"/>
                        </a:rPr>
                        <a:t>Automatic functions like trimmer, reverse sewing, auto presser foot lifter, electromechanical integration. </a:t>
                      </a:r>
                      <a:endParaRPr lang="zh-CN" altLang="en-US" sz="1200" b="0" i="0" u="none" strike="noStrike"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08" marR="6808" marT="6808" marB="0" anchor="ctr"/>
                </a:tc>
                <a:tc rowSpan="2">
                  <a:txBody>
                    <a:bodyPr/>
                    <a:lstStyle/>
                    <a:p>
                      <a:pPr indent="0">
                        <a:buFont typeface="Wingdings" panose="05000000000000000000" pitchFamily="2" charset="2"/>
                        <a:buNone/>
                      </a:pPr>
                      <a:r>
                        <a:rPr lang="en-US" altLang="zh-CN" sz="1200" dirty="0" smtClean="0">
                          <a:solidFill>
                            <a:schemeClr val="bg1"/>
                          </a:solidFill>
                          <a:latin typeface="Times New Roman" panose="02020603050405020304" pitchFamily="18" charset="0"/>
                          <a:cs typeface="Times New Roman" panose="02020603050405020304" pitchFamily="18" charset="0"/>
                        </a:rPr>
                        <a:t>The maintenance is simple, and the automatic operation efficiency is high, and the production is fast.</a:t>
                      </a:r>
                      <a:endParaRPr lang="zh-CN" altLang="en-US" sz="1200" dirty="0">
                        <a:solidFill>
                          <a:schemeClr val="bg1"/>
                        </a:solidFill>
                        <a:latin typeface="Times New Roman" panose="02020603050405020304" pitchFamily="18" charset="0"/>
                        <a:cs typeface="Times New Roman" panose="02020603050405020304" pitchFamily="18" charset="0"/>
                      </a:endParaRPr>
                    </a:p>
                  </a:txBody>
                  <a:tcPr marL="6808" marR="6808" marT="6808" marB="0" anchor="ctr"/>
                </a:tc>
              </a:tr>
              <a:tr h="506678">
                <a:tc>
                  <a:txBody>
                    <a:bodyPr/>
                    <a:lstStyle/>
                    <a:p>
                      <a:pPr algn="ctr" rtl="0" fontAlgn="ctr">
                        <a:buNone/>
                      </a:pPr>
                      <a:r>
                        <a:rPr lang="en-US" altLang="zh-CN" sz="1200" b="0" i="0" u="none" strike="noStrike"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4</a:t>
                      </a:r>
                    </a:p>
                  </a:txBody>
                  <a:tcPr marL="6808" marR="6808" marT="6808" marB="0" anchor="ctr">
                    <a:noFill/>
                  </a:tcPr>
                </a:tc>
                <a:tc vMerge="1">
                  <a:txBody>
                    <a:bodyPr/>
                    <a:lstStyle/>
                    <a:p>
                      <a:endParaRPr lang="zh-CN" altLang="en-US"/>
                    </a:p>
                  </a:txBody>
                  <a:tcPr/>
                </a:tc>
                <a:tc vMerge="1">
                  <a:txBody>
                    <a:bodyPr/>
                    <a:lstStyle/>
                    <a:p>
                      <a:pPr algn="l" fontAlgn="ctr"/>
                      <a:endParaRPr lang="zh-CN" altLang="en-US" sz="1200" kern="1200" dirty="0" smtClean="0">
                        <a:solidFill>
                          <a:schemeClr val="bg2"/>
                        </a:solidFill>
                        <a:latin typeface="Times New Roman" panose="02020603050405020304" charset="0"/>
                        <a:ea typeface="+mn-ea"/>
                        <a:cs typeface="Times New Roman" panose="02020603050405020304" charset="0"/>
                      </a:endParaRPr>
                    </a:p>
                  </a:txBody>
                  <a:tcPr marL="6808" marR="6808" marT="6808" marB="0" anchor="ctr"/>
                </a:tc>
                <a:tc vMerge="1">
                  <a:txBody>
                    <a:bodyPr/>
                    <a:lstStyle/>
                    <a:p>
                      <a:pPr algn="l" rtl="0" fontAlgn="ctr"/>
                      <a:endParaRPr lang="zh-CN" altLang="en-US" sz="1200" b="0" i="0" u="none" strike="noStrike" dirty="0" smtClean="0">
                        <a:solidFill>
                          <a:schemeClr val="bg1"/>
                        </a:solidFill>
                        <a:latin typeface="微软雅黑" panose="020B0503020204020204" pitchFamily="34" charset="-122"/>
                        <a:ea typeface="微软雅黑" panose="020B0503020204020204" pitchFamily="34" charset="-122"/>
                      </a:endParaRPr>
                    </a:p>
                  </a:txBody>
                  <a:tcPr marL="6808" marR="6808" marT="6808" marB="0" anchor="ctr"/>
                </a:tc>
                <a:tc vMerge="1">
                  <a:txBody>
                    <a:bodyPr/>
                    <a:lstStyle/>
                    <a:p>
                      <a:pPr indent="0">
                        <a:buFont typeface="Wingdings" panose="05000000000000000000" pitchFamily="2" charset="2"/>
                        <a:buNone/>
                      </a:pPr>
                      <a:endParaRPr lang="zh-CN" altLang="en-US" sz="1200" dirty="0">
                        <a:solidFill>
                          <a:schemeClr val="bg1"/>
                        </a:solidFill>
                        <a:latin typeface="Times New Roman" panose="02020603050405020304" pitchFamily="18" charset="0"/>
                        <a:cs typeface="Times New Roman" panose="02020603050405020304" pitchFamily="18" charset="0"/>
                      </a:endParaRPr>
                    </a:p>
                  </a:txBody>
                  <a:tcPr marL="6808" marR="6808" marT="6808" marB="0" anchor="ctr"/>
                </a:tc>
              </a:tr>
              <a:tr h="537866">
                <a:tc rowSpan="2">
                  <a:txBody>
                    <a:bodyPr/>
                    <a:lstStyle/>
                    <a:p>
                      <a:pPr algn="ctr" rtl="0" fontAlgn="ctr"/>
                      <a:r>
                        <a:rPr lang="en-US" altLang="zh-CN" sz="1200" b="0" i="0" u="none" strike="noStrike"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5</a:t>
                      </a:r>
                    </a:p>
                  </a:txBody>
                  <a:tcPr marL="6808" marR="6808" marT="6808" marB="0" anchor="ctr">
                    <a:noFill/>
                  </a:tcPr>
                </a:tc>
                <a:tc rowSpan="7">
                  <a:txBody>
                    <a:bodyPr/>
                    <a:lstStyle/>
                    <a:p>
                      <a:r>
                        <a:rPr lang="zh-CN" altLang="en-US" sz="1200" kern="1200" dirty="0" smtClean="0">
                          <a:solidFill>
                            <a:schemeClr val="bg1"/>
                          </a:solidFill>
                          <a:latin typeface="Times New Roman" panose="02020603050405020304" pitchFamily="18" charset="0"/>
                          <a:ea typeface="+mn-ea"/>
                          <a:cs typeface="Times New Roman" panose="02020603050405020304" pitchFamily="18" charset="0"/>
                          <a:sym typeface="+mn-ea"/>
                        </a:rPr>
                        <a:t>Exellent performace</a:t>
                      </a:r>
                      <a:endParaRPr lang="zh-CN" altLang="en-US" sz="1200" kern="1200" dirty="0" smtClean="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noFill/>
                  </a:tcPr>
                </a:tc>
                <a:tc>
                  <a:txBody>
                    <a:bodyPr/>
                    <a:lstStyle/>
                    <a:p>
                      <a:pPr algn="l" fontAlgn="ctr">
                        <a:buClrTx/>
                        <a:buSzTx/>
                        <a:buFontTx/>
                      </a:pPr>
                      <a:r>
                        <a:rPr lang="en-US" altLang="zh-CN" sz="1200" kern="1200" dirty="0" smtClean="0">
                          <a:solidFill>
                            <a:schemeClr val="bg2"/>
                          </a:solidFill>
                          <a:latin typeface="Times New Roman" panose="02020603050405020304" pitchFamily="18" charset="0"/>
                          <a:ea typeface="+mn-ea"/>
                          <a:cs typeface="Times New Roman" panose="02020603050405020304" pitchFamily="18" charset="0"/>
                        </a:rPr>
                        <a:t>High accurate stitch</a:t>
                      </a:r>
                      <a:endParaRPr lang="zh-CN" altLang="en-US" sz="1200" kern="1200" dirty="0" smtClean="0">
                        <a:solidFill>
                          <a:schemeClr val="bg2"/>
                        </a:solidFill>
                        <a:latin typeface="Times New Roman" panose="02020603050405020304" pitchFamily="18" charset="0"/>
                        <a:ea typeface="+mn-ea"/>
                        <a:cs typeface="Times New Roman" panose="02020603050405020304" pitchFamily="18" charset="0"/>
                      </a:endParaRPr>
                    </a:p>
                  </a:txBody>
                  <a:tcPr marL="6808" marR="6808" marT="6808" marB="0" anchor="c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dirty="0" smtClean="0">
                          <a:solidFill>
                            <a:schemeClr val="bg1"/>
                          </a:solidFill>
                          <a:latin typeface="Times New Roman" panose="02020603050405020304" pitchFamily="18" charset="0"/>
                          <a:cs typeface="Times New Roman" panose="02020603050405020304" pitchFamily="18" charset="0"/>
                        </a:rPr>
                        <a:t>Reverse sewing are mainly optimized through mechanical and electronic control, and the rate of overlap is further improved.</a:t>
                      </a:r>
                      <a:endParaRPr lang="zh-CN" altLang="en-US" sz="1200" b="0" i="0" u="none" strike="noStrike"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08" marR="6808" marT="6808"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dirty="0" smtClean="0">
                          <a:solidFill>
                            <a:schemeClr val="bg1"/>
                          </a:solidFill>
                          <a:latin typeface="Times New Roman" panose="02020603050405020304" pitchFamily="18" charset="0"/>
                          <a:cs typeface="Times New Roman" panose="02020603050405020304" pitchFamily="18" charset="0"/>
                        </a:rPr>
                        <a:t>It more accurate to stitch heavy stitches on sewing multi-layer thick materials.</a:t>
                      </a:r>
                      <a:endParaRPr lang="zh-CN" altLang="en-US" sz="1200" dirty="0" smtClean="0">
                        <a:solidFill>
                          <a:schemeClr val="bg1"/>
                        </a:solidFill>
                        <a:latin typeface="Times New Roman" panose="02020603050405020304" pitchFamily="18" charset="0"/>
                        <a:cs typeface="Times New Roman" panose="02020603050405020304" pitchFamily="18" charset="0"/>
                      </a:endParaRPr>
                    </a:p>
                  </a:txBody>
                  <a:tcPr marL="6808" marR="6808" marT="6808" marB="0" anchor="ctr"/>
                </a:tc>
              </a:tr>
              <a:tr h="0">
                <a:tc vMerge="1">
                  <a:txBody>
                    <a:bodyPr/>
                    <a:lstStyle/>
                    <a:p>
                      <a:endParaRPr lang="zh-CN" altLang="en-US"/>
                    </a:p>
                  </a:txBody>
                  <a:tcPr/>
                </a:tc>
                <a:tc vMerge="1">
                  <a:txBody>
                    <a:bodyPr/>
                    <a:lstStyle/>
                    <a:p>
                      <a:endParaRPr lang="zh-CN" altLang="en-US"/>
                    </a:p>
                  </a:txBody>
                  <a:tcPr/>
                </a:tc>
                <a:tc rowSpan="2">
                  <a:txBody>
                    <a:bodyPr/>
                    <a:lstStyle/>
                    <a:p>
                      <a:pPr algn="l" fontAlgn="ctr">
                        <a:buClrTx/>
                        <a:buSzTx/>
                        <a:buFontTx/>
                      </a:pPr>
                      <a:r>
                        <a:rPr lang="en-US" altLang="zh-CN" sz="1200" kern="1200" dirty="0" smtClean="0">
                          <a:solidFill>
                            <a:schemeClr val="bg2"/>
                          </a:solidFill>
                          <a:latin typeface="Times New Roman" panose="02020603050405020304" pitchFamily="18" charset="0"/>
                          <a:ea typeface="+mn-ea"/>
                          <a:cs typeface="Times New Roman" panose="02020603050405020304" pitchFamily="18" charset="0"/>
                        </a:rPr>
                        <a:t>Strong adaptability, beautiful stitch</a:t>
                      </a:r>
                      <a:endParaRPr lang="zh-CN" altLang="en-US" sz="1200" kern="1200" dirty="0" smtClean="0">
                        <a:solidFill>
                          <a:schemeClr val="bg2"/>
                        </a:solidFill>
                        <a:latin typeface="Times New Roman" panose="02020603050405020304" pitchFamily="18" charset="0"/>
                        <a:ea typeface="+mn-ea"/>
                        <a:cs typeface="Times New Roman" panose="02020603050405020304" pitchFamily="18" charset="0"/>
                      </a:endParaRPr>
                    </a:p>
                  </a:txBody>
                  <a:tcPr marL="6808" marR="6808" marT="6808" marB="0" anchor="ctr">
                    <a:noFill/>
                  </a:tcPr>
                </a:tc>
                <a:tc rowSpan="2">
                  <a:txBody>
                    <a:bodyPr/>
                    <a:lstStyle/>
                    <a:p>
                      <a:pPr marL="0" algn="l" defTabSz="914400" rtl="0" eaLnBrk="1" fontAlgn="ctr" latinLnBrk="0" hangingPunct="1"/>
                      <a:r>
                        <a:rPr lang="en-US" altLang="zh-CN" sz="1200" kern="1200" dirty="0" smtClean="0">
                          <a:solidFill>
                            <a:schemeClr val="bg1"/>
                          </a:solidFill>
                          <a:latin typeface="Times New Roman" panose="02020603050405020304" pitchFamily="18" charset="0"/>
                          <a:ea typeface="+mn-ea"/>
                          <a:cs typeface="Times New Roman" panose="02020603050405020304" pitchFamily="18" charset="0"/>
                        </a:rPr>
                        <a:t>It ensures same needle gauge and high accurate reverse sewing and avoids thread loose during narrow stitch in different sewing part like different fabric thickness, corner sewing, and slope sewing.</a:t>
                      </a:r>
                      <a:endParaRPr lang="zh-CN" altLang="zh-CN" sz="1200" kern="1200" dirty="0" smtClean="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c rowSpan="2">
                  <a:txBody>
                    <a:bodyPr/>
                    <a:lstStyle/>
                    <a:p>
                      <a:pPr marL="0" algn="l" defTabSz="914400" rtl="0" eaLnBrk="1" fontAlgn="ctr" latinLnBrk="0" hangingPunct="1">
                        <a:buClrTx/>
                        <a:buSzTx/>
                        <a:buFontTx/>
                      </a:pPr>
                      <a:r>
                        <a:rPr lang="en-US" altLang="zh-CN" sz="1200" kern="1200" dirty="0" smtClean="0">
                          <a:solidFill>
                            <a:schemeClr val="bg1"/>
                          </a:solidFill>
                          <a:latin typeface="Times New Roman" panose="02020603050405020304" pitchFamily="18" charset="0"/>
                          <a:ea typeface="+mn-ea"/>
                          <a:cs typeface="Times New Roman" panose="02020603050405020304" pitchFamily="18" charset="0"/>
                          <a:sym typeface="+mn-ea"/>
                        </a:rPr>
                        <a:t>Strong adaptability to achieve consistent stitch length and beautiful stitches.</a:t>
                      </a:r>
                      <a:endParaRPr lang="zh-CN" altLang="en-US" sz="1200" kern="1200" dirty="0" smtClean="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r>
              <a:tr h="683769">
                <a:tc rowSpan="2">
                  <a:txBody>
                    <a:bodyPr/>
                    <a:lstStyle/>
                    <a:p>
                      <a:pPr algn="ctr" rtl="0" fontAlgn="ctr"/>
                      <a:r>
                        <a:rPr lang="en-US" altLang="zh-CN" sz="1200" b="0" i="0" u="none" strike="noStrike"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6</a:t>
                      </a:r>
                    </a:p>
                  </a:txBody>
                  <a:tcPr marL="6808" marR="6808" marT="6808" marB="0" anchor="ctr">
                    <a:noFill/>
                  </a:tcPr>
                </a:tc>
                <a:tc vMerge="1">
                  <a:txBody>
                    <a:bodyPr/>
                    <a:lstStyle/>
                    <a:p>
                      <a:endParaRPr lang="zh-CN"/>
                    </a:p>
                  </a:txBody>
                  <a:tcPr marL="6808" marR="6808" marT="6808" marB="0" anchor="ctr"/>
                </a:tc>
                <a:tc vMerge="1">
                  <a:txBody>
                    <a:bodyPr/>
                    <a:lstStyle/>
                    <a:p>
                      <a:pPr algn="l" fontAlgn="ctr">
                        <a:buClrTx/>
                        <a:buSzTx/>
                        <a:buFontTx/>
                      </a:pPr>
                      <a:endParaRPr lang="zh-CN" altLang="en-US" sz="1200" kern="1200" dirty="0" smtClean="0">
                        <a:solidFill>
                          <a:schemeClr val="bg2"/>
                        </a:solidFill>
                        <a:latin typeface="Times New Roman" panose="02020603050405020304" charset="0"/>
                        <a:ea typeface="+mn-ea"/>
                        <a:cs typeface="Times New Roman" panose="02020603050405020304" charset="0"/>
                      </a:endParaRPr>
                    </a:p>
                  </a:txBody>
                  <a:tcPr marL="6808" marR="6808" marT="6808" marB="0" anchor="ctr">
                    <a:noFill/>
                  </a:tcPr>
                </a:tc>
                <a:tc vMerge="1">
                  <a:txBody>
                    <a:bodyPr/>
                    <a:lstStyle/>
                    <a:p>
                      <a:pPr marL="0" algn="l" defTabSz="914400" rtl="0" eaLnBrk="1" fontAlgn="ctr" latinLnBrk="0" hangingPunct="1"/>
                      <a:endParaRPr lang="zh-CN" altLang="zh-CN" sz="1200" kern="1200" dirty="0" smtClean="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c vMerge="1">
                  <a:txBody>
                    <a:bodyPr/>
                    <a:lstStyle/>
                    <a:p>
                      <a:pPr marL="0" algn="l" defTabSz="914400" rtl="0" eaLnBrk="1" fontAlgn="ctr" latinLnBrk="0" hangingPunct="1">
                        <a:buClrTx/>
                        <a:buSzTx/>
                        <a:buFontTx/>
                      </a:pPr>
                      <a:endParaRPr lang="zh-CN" altLang="en-US" sz="1200" kern="1200" dirty="0" smtClean="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r>
              <a:tr h="89807">
                <a:tc vMerge="1">
                  <a:txBody>
                    <a:bodyPr/>
                    <a:lstStyle/>
                    <a:p>
                      <a:endParaRPr lang="zh-CN" altLang="en-US"/>
                    </a:p>
                  </a:txBody>
                  <a:tcPr/>
                </a:tc>
                <a:tc vMerge="1">
                  <a:txBody>
                    <a:bodyPr/>
                    <a:lstStyle/>
                    <a:p>
                      <a:endParaRPr lang="zh-CN" altLang="en-US"/>
                    </a:p>
                  </a:txBody>
                  <a:tcPr/>
                </a:tc>
                <a:tc rowSpan="2">
                  <a:txBody>
                    <a:bodyPr/>
                    <a:lstStyle/>
                    <a:p>
                      <a:pPr algn="l" fontAlgn="ctr">
                        <a:buClrTx/>
                        <a:buSzTx/>
                        <a:buFontTx/>
                      </a:pPr>
                      <a:r>
                        <a:rPr lang="en-US" altLang="zh-CN" sz="1200" kern="1200" dirty="0" smtClean="0">
                          <a:solidFill>
                            <a:schemeClr val="bg1"/>
                          </a:solidFill>
                          <a:latin typeface="Times New Roman" panose="02020603050405020304" pitchFamily="18" charset="0"/>
                          <a:ea typeface="+mn-ea"/>
                          <a:cs typeface="Times New Roman" panose="02020603050405020304" pitchFamily="18" charset="0"/>
                        </a:rPr>
                        <a:t>Short Thread Remaining</a:t>
                      </a:r>
                      <a:endParaRPr lang="zh-CN" altLang="en-US" sz="1200" kern="1200" dirty="0" smtClean="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noFill/>
                  </a:tcPr>
                </a:tc>
                <a:tc rowSpan="2">
                  <a:txBody>
                    <a:bodyPr/>
                    <a:lstStyle/>
                    <a:p>
                      <a:pPr indent="0">
                        <a:lnSpc>
                          <a:spcPct val="150000"/>
                        </a:lnSpc>
                        <a:buFont typeface="Wingdings" panose="05000000000000000000" pitchFamily="2" charset="2"/>
                        <a:buNone/>
                      </a:pPr>
                      <a:r>
                        <a:rPr lang="en-US" altLang="zh-CN" sz="1200" kern="1200" dirty="0" smtClean="0">
                          <a:solidFill>
                            <a:schemeClr val="bg1"/>
                          </a:solidFill>
                          <a:latin typeface="Times New Roman" panose="02020603050405020304" pitchFamily="18" charset="0"/>
                          <a:ea typeface="+mn-ea"/>
                          <a:cs typeface="Times New Roman" panose="02020603050405020304" pitchFamily="18" charset="0"/>
                        </a:rPr>
                        <a:t>The innovative design of the thread trimming mechanism. </a:t>
                      </a:r>
                      <a:endParaRPr lang="en-US" altLang="zh-CN" sz="1200" kern="1200" dirty="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c rowSpan="2">
                  <a:txBody>
                    <a:bodyPr/>
                    <a:lstStyle/>
                    <a:p>
                      <a:pPr indent="0">
                        <a:lnSpc>
                          <a:spcPct val="150000"/>
                        </a:lnSpc>
                        <a:buFont typeface="Wingdings" panose="05000000000000000000" pitchFamily="2" charset="2"/>
                        <a:buNone/>
                      </a:pPr>
                      <a:r>
                        <a:rPr lang="en-US" altLang="zh-CN" sz="1200" kern="1200" dirty="0" smtClean="0">
                          <a:solidFill>
                            <a:schemeClr val="bg1"/>
                          </a:solidFill>
                          <a:latin typeface="Times New Roman" panose="02020603050405020304" pitchFamily="18" charset="0"/>
                          <a:ea typeface="+mn-ea"/>
                          <a:cs typeface="Times New Roman" panose="02020603050405020304" pitchFamily="18" charset="0"/>
                        </a:rPr>
                        <a:t>Within 3mm after thread trimming, no need to trim, saving time and reducing labor cost.</a:t>
                      </a:r>
                      <a:endParaRPr lang="en-US" altLang="zh-CN" sz="1200" kern="1200" dirty="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r>
              <a:tr h="448059">
                <a:tc rowSpan="2">
                  <a:txBody>
                    <a:bodyPr/>
                    <a:lstStyle/>
                    <a:p>
                      <a:pPr algn="ctr" rtl="0" fontAlgn="ctr"/>
                      <a:r>
                        <a:rPr lang="en-US" altLang="zh-CN" sz="1200" b="0" i="0" u="none" strike="noStrike"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7</a:t>
                      </a:r>
                    </a:p>
                  </a:txBody>
                  <a:tcPr marL="6808" marR="6808" marT="6808" marB="0" anchor="ctr">
                    <a:noFill/>
                  </a:tcPr>
                </a:tc>
                <a:tc vMerge="1">
                  <a:txBody>
                    <a:bodyPr/>
                    <a:lstStyle/>
                    <a:p>
                      <a:endParaRPr lang="zh-CN"/>
                    </a:p>
                  </a:txBody>
                  <a:tcPr marL="6808" marR="6808" marT="6808" marB="0" anchor="ctr">
                    <a:solidFill>
                      <a:srgbClr val="FFFF00"/>
                    </a:solidFill>
                  </a:tcPr>
                </a:tc>
                <a:tc vMerge="1">
                  <a:txBody>
                    <a:bodyPr/>
                    <a:lstStyle/>
                    <a:p>
                      <a:pPr algn="l" fontAlgn="ctr">
                        <a:buClrTx/>
                        <a:buSzTx/>
                        <a:buFontTx/>
                      </a:pPr>
                      <a:endParaRPr lang="zh-CN" altLang="en-US" sz="1200" kern="1200" dirty="0" smtClean="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noFill/>
                  </a:tcPr>
                </a:tc>
                <a:tc vMerge="1">
                  <a:txBody>
                    <a:bodyPr/>
                    <a:lstStyle/>
                    <a:p>
                      <a:pPr indent="0">
                        <a:lnSpc>
                          <a:spcPct val="150000"/>
                        </a:lnSpc>
                        <a:buFont typeface="Wingdings" panose="05000000000000000000" pitchFamily="2" charset="2"/>
                        <a:buNone/>
                      </a:pPr>
                      <a:endParaRPr lang="en-US" altLang="zh-CN" sz="1200" kern="1200" dirty="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c vMerge="1">
                  <a:txBody>
                    <a:bodyPr/>
                    <a:lstStyle/>
                    <a:p>
                      <a:pPr indent="0">
                        <a:lnSpc>
                          <a:spcPct val="150000"/>
                        </a:lnSpc>
                        <a:buFont typeface="Wingdings" panose="05000000000000000000" pitchFamily="2" charset="2"/>
                        <a:buNone/>
                      </a:pPr>
                      <a:endParaRPr lang="en-US" altLang="zh-CN" sz="1200" kern="1200" dirty="0">
                        <a:solidFill>
                          <a:schemeClr val="bg1"/>
                        </a:solidFill>
                        <a:latin typeface="Times New Roman" panose="02020603050405020304" pitchFamily="18" charset="0"/>
                        <a:ea typeface="+mn-ea"/>
                        <a:cs typeface="Times New Roman" panose="02020603050405020304" pitchFamily="18" charset="0"/>
                      </a:endParaRPr>
                    </a:p>
                  </a:txBody>
                  <a:tcPr marL="6808" marR="6808" marT="6808" marB="0" anchor="ctr"/>
                </a:tc>
              </a:tr>
              <a:tr h="90830">
                <a:tc vMerge="1">
                  <a:txBody>
                    <a:bodyPr/>
                    <a:lstStyle/>
                    <a:p>
                      <a:endParaRPr lang="zh-CN" altLang="en-US"/>
                    </a:p>
                  </a:txBody>
                  <a:tcPr/>
                </a:tc>
                <a:tc vMerge="1">
                  <a:txBody>
                    <a:bodyPr/>
                    <a:lstStyle/>
                    <a:p>
                      <a:endParaRPr lang="zh-CN" altLang="en-US"/>
                    </a:p>
                  </a:txBody>
                  <a:tcPr/>
                </a:tc>
                <a:tc rowSpan="2">
                  <a:txBody>
                    <a:bodyPr/>
                    <a:lstStyle/>
                    <a:p>
                      <a:pPr algn="l" fontAlgn="ctr">
                        <a:buClrTx/>
                        <a:buSzTx/>
                        <a:buFontTx/>
                      </a:pPr>
                      <a:r>
                        <a:rPr lang="zh-CN" altLang="en-US" sz="1200" kern="1200" dirty="0" smtClean="0">
                          <a:solidFill>
                            <a:schemeClr val="bg1"/>
                          </a:solidFill>
                          <a:latin typeface="Times New Roman" panose="02020603050405020304" pitchFamily="18" charset="0"/>
                          <a:ea typeface="+mn-ea"/>
                          <a:cs typeface="Times New Roman" panose="02020603050405020304" pitchFamily="18" charset="0"/>
                        </a:rPr>
                        <a:t>Strong puncture ability</a:t>
                      </a:r>
                    </a:p>
                  </a:txBody>
                  <a:tcPr marL="6808" marR="6808" marT="6808" marB="0" anchor="ctr"/>
                </a:tc>
                <a:tc rowSpan="2">
                  <a:txBody>
                    <a:bodyPr/>
                    <a:lstStyle/>
                    <a:p>
                      <a:pPr indent="0">
                        <a:lnSpc>
                          <a:spcPct val="150000"/>
                        </a:lnSpc>
                        <a:buFont typeface="Wingdings" panose="05000000000000000000" pitchFamily="2" charset="2"/>
                        <a:buNone/>
                      </a:pPr>
                      <a:r>
                        <a:rPr lang="zh-CN" altLang="en-US" sz="1200" dirty="0" smtClean="0">
                          <a:solidFill>
                            <a:schemeClr val="bg2"/>
                          </a:solidFill>
                          <a:latin typeface="Times New Roman" panose="02020603050405020304" pitchFamily="18" charset="0"/>
                          <a:cs typeface="Times New Roman" panose="02020603050405020304" pitchFamily="18" charset="0"/>
                        </a:rPr>
                        <a:t>It can penetrate more than 110 layers of A4 paper</a:t>
                      </a:r>
                      <a:endParaRPr lang="zh-CN" altLang="en-US" sz="1200" dirty="0">
                        <a:solidFill>
                          <a:schemeClr val="bg2"/>
                        </a:solidFill>
                        <a:latin typeface="Times New Roman" panose="02020603050405020304" pitchFamily="18" charset="0"/>
                        <a:cs typeface="Times New Roman" panose="02020603050405020304" pitchFamily="18" charset="0"/>
                      </a:endParaRPr>
                    </a:p>
                  </a:txBody>
                  <a:tcPr marL="6808" marR="6808" marT="6808" marB="0" anchor="ctr"/>
                </a:tc>
                <a:tc rowSpan="2">
                  <a:txBody>
                    <a:bodyPr/>
                    <a:lstStyle/>
                    <a:p>
                      <a:pPr indent="0">
                        <a:lnSpc>
                          <a:spcPct val="150000"/>
                        </a:lnSpc>
                        <a:buFont typeface="Wingdings" panose="05000000000000000000" pitchFamily="2" charset="2"/>
                        <a:buNone/>
                      </a:pPr>
                      <a:r>
                        <a:rPr lang="en-US" altLang="zh-CN" sz="1200" dirty="0" smtClean="0">
                          <a:solidFill>
                            <a:schemeClr val="bg2"/>
                          </a:solidFill>
                          <a:latin typeface="Times New Roman" panose="02020603050405020304" pitchFamily="18" charset="0"/>
                          <a:cs typeface="Times New Roman" panose="02020603050405020304" pitchFamily="18" charset="0"/>
                        </a:rPr>
                        <a:t>T</a:t>
                      </a:r>
                      <a:r>
                        <a:rPr lang="zh-CN" altLang="en-US" sz="1200" dirty="0" smtClean="0">
                          <a:solidFill>
                            <a:schemeClr val="bg2"/>
                          </a:solidFill>
                          <a:latin typeface="Times New Roman" panose="02020603050405020304" pitchFamily="18" charset="0"/>
                          <a:cs typeface="Times New Roman" panose="02020603050405020304" pitchFamily="18" charset="0"/>
                        </a:rPr>
                        <a:t>he super thick fabric of labor shoes can </a:t>
                      </a:r>
                      <a:r>
                        <a:rPr lang="en-US" altLang="zh-CN" sz="1200" dirty="0" smtClean="0">
                          <a:solidFill>
                            <a:schemeClr val="bg2"/>
                          </a:solidFill>
                          <a:latin typeface="Times New Roman" panose="02020603050405020304" pitchFamily="18" charset="0"/>
                          <a:cs typeface="Times New Roman" panose="02020603050405020304" pitchFamily="18" charset="0"/>
                        </a:rPr>
                        <a:t>sew</a:t>
                      </a:r>
                      <a:r>
                        <a:rPr lang="zh-CN" altLang="en-US" sz="1200" dirty="0" smtClean="0">
                          <a:solidFill>
                            <a:schemeClr val="bg2"/>
                          </a:solidFill>
                          <a:latin typeface="Times New Roman" panose="02020603050405020304" pitchFamily="18" charset="0"/>
                          <a:cs typeface="Times New Roman" panose="02020603050405020304" pitchFamily="18" charset="0"/>
                        </a:rPr>
                        <a:t> easily</a:t>
                      </a:r>
                      <a:r>
                        <a:rPr lang="en-US" altLang="zh-CN" sz="1200" dirty="0" smtClean="0">
                          <a:solidFill>
                            <a:schemeClr val="bg2"/>
                          </a:solidFill>
                          <a:latin typeface="Times New Roman" panose="02020603050405020304" pitchFamily="18" charset="0"/>
                          <a:cs typeface="Times New Roman" panose="02020603050405020304" pitchFamily="18" charset="0"/>
                        </a:rPr>
                        <a:t>.</a:t>
                      </a:r>
                      <a:endParaRPr lang="zh-CN" altLang="en-US" sz="1200" dirty="0">
                        <a:solidFill>
                          <a:schemeClr val="bg2"/>
                        </a:solidFill>
                        <a:latin typeface="Times New Roman" panose="02020603050405020304" pitchFamily="18" charset="0"/>
                        <a:cs typeface="Times New Roman" panose="02020603050405020304" pitchFamily="18" charset="0"/>
                      </a:endParaRPr>
                    </a:p>
                  </a:txBody>
                  <a:tcPr marL="6808" marR="6808" marT="6808" marB="0" anchor="ctr"/>
                </a:tc>
              </a:tr>
              <a:tr h="447036">
                <a:tc>
                  <a:txBody>
                    <a:bodyPr/>
                    <a:lstStyle/>
                    <a:p>
                      <a:pPr algn="ctr" rtl="0" fontAlgn="ctr"/>
                      <a:r>
                        <a:rPr lang="en-US" altLang="zh-CN" sz="1200" b="0" i="0" u="none" strike="noStrike"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8</a:t>
                      </a:r>
                    </a:p>
                  </a:txBody>
                  <a:tcPr marL="6808" marR="6808" marT="6808" marB="0" anchor="ctr">
                    <a:noFill/>
                  </a:tcPr>
                </a:tc>
                <a:tc vMerge="1">
                  <a:txBody>
                    <a:bodyPr/>
                    <a:lstStyle/>
                    <a:p>
                      <a:endParaRPr lang="zh-CN"/>
                    </a:p>
                  </a:txBody>
                  <a:tcPr marL="7001" marR="7001" marT="7001" marB="0" anchor="ctr"/>
                </a:tc>
                <a:tc vMerge="1">
                  <a:txBody>
                    <a:bodyPr/>
                    <a:lstStyle/>
                    <a:p>
                      <a:pPr algn="l" fontAlgn="ctr">
                        <a:buClrTx/>
                        <a:buSzTx/>
                        <a:buFontTx/>
                      </a:pPr>
                      <a:endParaRPr lang="zh-CN" altLang="en-US" sz="1200" b="0" i="0" u="none" strike="noStrike" dirty="0" smtClean="0">
                        <a:solidFill>
                          <a:schemeClr val="bg1"/>
                        </a:solidFill>
                        <a:effectLst/>
                        <a:latin typeface="微软雅黑" panose="020B0503020204020204" pitchFamily="34" charset="-122"/>
                        <a:ea typeface="微软雅黑" panose="020B0503020204020204" pitchFamily="34" charset="-122"/>
                      </a:endParaRPr>
                    </a:p>
                  </a:txBody>
                  <a:tcPr marL="6808" marR="6808" marT="6808" marB="0" anchor="ctr"/>
                </a:tc>
                <a:tc vMerge="1">
                  <a:txBody>
                    <a:bodyPr/>
                    <a:lstStyle/>
                    <a:p>
                      <a:pPr indent="0">
                        <a:lnSpc>
                          <a:spcPct val="150000"/>
                        </a:lnSpc>
                        <a:buFont typeface="Wingdings" panose="05000000000000000000" pitchFamily="2" charset="2"/>
                        <a:buNone/>
                      </a:pPr>
                      <a:endParaRPr lang="zh-CN" altLang="en-US" sz="1200" dirty="0">
                        <a:solidFill>
                          <a:schemeClr val="bg2"/>
                        </a:solidFill>
                        <a:latin typeface="Times New Roman" panose="02020603050405020304" charset="0"/>
                        <a:cs typeface="Times New Roman" panose="02020603050405020304" charset="0"/>
                      </a:endParaRPr>
                    </a:p>
                  </a:txBody>
                  <a:tcPr marL="6808" marR="6808" marT="6808" marB="0" anchor="ctr"/>
                </a:tc>
                <a:tc vMerge="1">
                  <a:txBody>
                    <a:bodyPr/>
                    <a:lstStyle/>
                    <a:p>
                      <a:pPr indent="0">
                        <a:lnSpc>
                          <a:spcPct val="150000"/>
                        </a:lnSpc>
                        <a:buFont typeface="Wingdings" panose="05000000000000000000" pitchFamily="2" charset="2"/>
                        <a:buNone/>
                      </a:pPr>
                      <a:endParaRPr lang="zh-CN" altLang="en-US" sz="1200" dirty="0">
                        <a:solidFill>
                          <a:schemeClr val="bg2"/>
                        </a:solidFill>
                        <a:latin typeface="Times New Roman" panose="02020603050405020304" charset="0"/>
                        <a:cs typeface="Times New Roman" panose="02020603050405020304" charset="0"/>
                      </a:endParaRPr>
                    </a:p>
                  </a:txBody>
                  <a:tcPr marL="6808" marR="6808" marT="6808" marB="0"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612009" y="148889"/>
            <a:ext cx="8064500" cy="720000"/>
          </a:xfrm>
        </p:spPr>
        <p:txBody>
          <a:bodyPr/>
          <a:lstStyle/>
          <a:p>
            <a:r>
              <a:rPr lang="en-US" altLang="zh-CN" sz="3200" dirty="0" smtClean="0">
                <a:latin typeface="Times New Roman" panose="02020603050405020304" charset="0"/>
                <a:cs typeface="Times New Roman" panose="02020603050405020304" charset="0"/>
              </a:rPr>
              <a:t>3.</a:t>
            </a:r>
            <a:r>
              <a:rPr lang="en-US" altLang="zh-CN" sz="3200" dirty="0" smtClean="0">
                <a:latin typeface="Times New Roman" panose="02020603050405020304" charset="0"/>
                <a:cs typeface="Times New Roman" panose="02020603050405020304" charset="0"/>
                <a:sym typeface="+mn-ea"/>
              </a:rPr>
              <a:t>Selling Points</a:t>
            </a:r>
            <a:r>
              <a:rPr lang="en-US" altLang="zh-CN" sz="3200" dirty="0" smtClean="0">
                <a:latin typeface="Times New Roman" panose="02020603050405020304" charset="0"/>
                <a:cs typeface="Times New Roman" panose="02020603050405020304" charset="0"/>
              </a:rPr>
              <a:t>（2/2</a:t>
            </a:r>
            <a:r>
              <a:rPr lang="en-US" altLang="zh-CN" sz="3200" dirty="0">
                <a:latin typeface="Times New Roman" panose="02020603050405020304" charset="0"/>
                <a:cs typeface="Times New Roman" panose="02020603050405020304" charset="0"/>
              </a:rPr>
              <a:t>）</a:t>
            </a:r>
            <a:endParaRPr lang="zh-CN" altLang="en-US" dirty="0"/>
          </a:p>
        </p:txBody>
      </p:sp>
      <p:graphicFrame>
        <p:nvGraphicFramePr>
          <p:cNvPr id="4" name="表格 3"/>
          <p:cNvGraphicFramePr>
            <a:graphicFrameLocks noGrp="1"/>
          </p:cNvGraphicFramePr>
          <p:nvPr>
            <p:custDataLst>
              <p:tags r:id="rId1"/>
            </p:custDataLst>
            <p:extLst>
              <p:ext uri="{D42A27DB-BD31-4B8C-83A1-F6EECF244321}">
                <p14:modId xmlns:p14="http://schemas.microsoft.com/office/powerpoint/2010/main" val="223720446"/>
              </p:ext>
            </p:extLst>
          </p:nvPr>
        </p:nvGraphicFramePr>
        <p:xfrm>
          <a:off x="432490" y="754187"/>
          <a:ext cx="8537575" cy="4133777"/>
        </p:xfrm>
        <a:graphic>
          <a:graphicData uri="http://schemas.openxmlformats.org/drawingml/2006/table">
            <a:tbl>
              <a:tblPr>
                <a:tableStyleId>{E8B1032C-EA38-4F05-BA0D-38AFFFC7BED3}</a:tableStyleId>
              </a:tblPr>
              <a:tblGrid>
                <a:gridCol w="554990"/>
                <a:gridCol w="742315"/>
                <a:gridCol w="1261745"/>
                <a:gridCol w="3250565"/>
                <a:gridCol w="2727960"/>
              </a:tblGrid>
              <a:tr h="361315">
                <a:tc>
                  <a:txBody>
                    <a:bodyPr/>
                    <a:lstStyle/>
                    <a:p>
                      <a:pPr marL="0" algn="ctr" defTabSz="914400" rtl="0" eaLnBrk="1" fontAlgn="ctr" latinLnBrk="0" hangingPunct="1"/>
                      <a:r>
                        <a:rPr lang="en-US" altLang="zh-CN" sz="1400" dirty="0" smtClean="0">
                          <a:solidFill>
                            <a:schemeClr val="bg1"/>
                          </a:solidFill>
                          <a:effectLst/>
                          <a:latin typeface="Times New Roman" panose="02020603050405020304" pitchFamily="18" charset="0"/>
                          <a:cs typeface="Times New Roman" panose="02020603050405020304" pitchFamily="18" charset="0"/>
                          <a:sym typeface="+mn-ea"/>
                        </a:rPr>
                        <a:t>No.</a:t>
                      </a:r>
                      <a:endParaRPr lang="zh-CN" altLang="en-US" sz="1400" b="1" u="none" strike="noStrike" kern="1200"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08" marR="6808" marT="6808" marB="0" anchor="ctr">
                    <a:solidFill>
                      <a:schemeClr val="accent3"/>
                    </a:solidFill>
                  </a:tcPr>
                </a:tc>
                <a:tc>
                  <a:txBody>
                    <a:bodyPr/>
                    <a:lstStyle/>
                    <a:p>
                      <a:pPr marL="0" algn="ctr" defTabSz="914400" rtl="0" eaLnBrk="1" fontAlgn="ctr" latinLnBrk="0" hangingPunct="1"/>
                      <a:r>
                        <a:rPr lang="en-US" altLang="zh-CN" sz="1400" u="none" strike="noStrike" kern="1200" dirty="0" smtClean="0">
                          <a:solidFill>
                            <a:schemeClr val="bg1"/>
                          </a:solidFill>
                          <a:effectLst/>
                          <a:latin typeface="Times New Roman" panose="02020603050405020304" pitchFamily="18" charset="0"/>
                          <a:cs typeface="Times New Roman" panose="02020603050405020304" pitchFamily="18" charset="0"/>
                        </a:rPr>
                        <a:t>Classification</a:t>
                      </a:r>
                    </a:p>
                  </a:txBody>
                  <a:tcPr marL="6808" marR="6808" marT="6808" marB="0" anchor="ctr">
                    <a:solidFill>
                      <a:schemeClr val="accent3"/>
                    </a:solidFill>
                  </a:tcPr>
                </a:tc>
                <a:tc>
                  <a:txBody>
                    <a:bodyPr/>
                    <a:lstStyle/>
                    <a:p>
                      <a:pPr marL="0" algn="ctr" defTabSz="914400" rtl="0" eaLnBrk="1" fontAlgn="ctr" latinLnBrk="0" hangingPunct="1"/>
                      <a:r>
                        <a:rPr lang="en-US" altLang="zh-CN" sz="1400" u="none" strike="noStrike" kern="1200" dirty="0" smtClean="0">
                          <a:solidFill>
                            <a:schemeClr val="bg1"/>
                          </a:solidFill>
                          <a:effectLst/>
                          <a:latin typeface="Times New Roman" panose="02020603050405020304" pitchFamily="18" charset="0"/>
                          <a:cs typeface="Times New Roman" panose="02020603050405020304" pitchFamily="18" charset="0"/>
                        </a:rPr>
                        <a:t>Selling points</a:t>
                      </a:r>
                    </a:p>
                  </a:txBody>
                  <a:tcPr marL="6808" marR="6808" marT="6808" marB="0" anchor="ctr">
                    <a:solidFill>
                      <a:schemeClr val="accent3"/>
                    </a:solidFill>
                  </a:tcPr>
                </a:tc>
                <a:tc>
                  <a:txBody>
                    <a:bodyPr/>
                    <a:lstStyle/>
                    <a:p>
                      <a:pPr marL="0" algn="ctr" defTabSz="914400" rtl="0" eaLnBrk="1" fontAlgn="ctr" latinLnBrk="0" hangingPunct="1"/>
                      <a:r>
                        <a:rPr lang="en-US" altLang="zh-CN" sz="1400" u="none" strike="noStrike" kern="1200" dirty="0" smtClean="0">
                          <a:solidFill>
                            <a:schemeClr val="bg1"/>
                          </a:solidFill>
                          <a:effectLst/>
                          <a:latin typeface="Times New Roman" panose="02020603050405020304" pitchFamily="18" charset="0"/>
                          <a:cs typeface="Times New Roman" panose="02020603050405020304" pitchFamily="18" charset="0"/>
                        </a:rPr>
                        <a:t>Features</a:t>
                      </a:r>
                    </a:p>
                  </a:txBody>
                  <a:tcPr marL="6808" marR="6808" marT="6808" marB="0" anchor="ctr">
                    <a:solidFill>
                      <a:schemeClr val="accent3"/>
                    </a:solidFill>
                  </a:tcPr>
                </a:tc>
                <a:tc>
                  <a:txBody>
                    <a:bodyPr/>
                    <a:lstStyle/>
                    <a:p>
                      <a:pPr algn="ctr" rtl="0" fontAlgn="ctr"/>
                      <a:r>
                        <a:rPr lang="en-US" altLang="zh-CN" sz="1400" i="0" u="none" strike="noStrike" dirty="0" smtClean="0">
                          <a:solidFill>
                            <a:schemeClr val="bg1"/>
                          </a:solidFill>
                          <a:effectLst/>
                          <a:latin typeface="Times New Roman" panose="02020603050405020304" pitchFamily="18" charset="0"/>
                          <a:cs typeface="Times New Roman" panose="02020603050405020304" pitchFamily="18" charset="0"/>
                        </a:rPr>
                        <a:t>Advantages</a:t>
                      </a:r>
                    </a:p>
                  </a:txBody>
                  <a:tcPr marL="6808" marR="6808" marT="6808" marB="0" anchor="ctr">
                    <a:solidFill>
                      <a:schemeClr val="accent3"/>
                    </a:solidFill>
                  </a:tcPr>
                </a:tc>
              </a:tr>
              <a:tr h="499745">
                <a:tc>
                  <a:txBody>
                    <a:bodyPr/>
                    <a:lstStyle/>
                    <a:p>
                      <a:pPr marL="0" algn="ctr" defTabSz="914400" rtl="0" eaLnBrk="1" fontAlgn="ctr" latinLnBrk="0" hangingPunct="1">
                        <a:buClrTx/>
                        <a:buSzTx/>
                        <a:buFontTx/>
                        <a:buNone/>
                      </a:pPr>
                      <a:r>
                        <a:rPr lang="zh-CN" altLang="en-US" sz="1200" u="none" strike="noStrike" kern="1200"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9</a:t>
                      </a:r>
                    </a:p>
                  </a:txBody>
                  <a:tcPr marL="6808" marR="6808" marT="6808" marB="0" anchor="ctr">
                    <a:solidFill>
                      <a:srgbClr val="000000">
                        <a:alpha val="0"/>
                      </a:srgbClr>
                    </a:solidFill>
                  </a:tcPr>
                </a:tc>
                <a:tc rowSpan="3">
                  <a:txBody>
                    <a:bodyPr/>
                    <a:lstStyle/>
                    <a:p>
                      <a:pPr marL="0" algn="l" defTabSz="914400" rtl="0" eaLnBrk="1" fontAlgn="ctr" latinLnBrk="0" hangingPunct="1"/>
                      <a:r>
                        <a:rPr lang="en-US" altLang="zh-CN" sz="1200" kern="1200" dirty="0" smtClean="0">
                          <a:solidFill>
                            <a:schemeClr val="bg2"/>
                          </a:solidFill>
                          <a:latin typeface="Times New Roman" panose="02020603050405020304" pitchFamily="18" charset="0"/>
                          <a:ea typeface="+mj-ea"/>
                          <a:cs typeface="Times New Roman" panose="02020603050405020304" pitchFamily="18" charset="0"/>
                        </a:rPr>
                        <a:t>Convenient service </a:t>
                      </a:r>
                      <a:endParaRPr lang="zh-CN" altLang="en-US" sz="1200" kern="1200" dirty="0" smtClean="0">
                        <a:solidFill>
                          <a:schemeClr val="bg2"/>
                        </a:solidFill>
                        <a:latin typeface="Times New Roman" panose="02020603050405020304" pitchFamily="18" charset="0"/>
                        <a:ea typeface="+mj-ea"/>
                        <a:cs typeface="Times New Roman" panose="02020603050405020304" pitchFamily="18" charset="0"/>
                      </a:endParaRPr>
                    </a:p>
                  </a:txBody>
                  <a:tcPr marL="6808" marR="6808" marT="6808" marB="0" anchor="ctr">
                    <a:solidFill>
                      <a:srgbClr val="000000">
                        <a:alpha val="0"/>
                      </a:srgbClr>
                    </a:solidFill>
                  </a:tcPr>
                </a:tc>
                <a:tc>
                  <a:txBody>
                    <a:bodyPr/>
                    <a:lstStyle/>
                    <a:p>
                      <a:pPr algn="l" fontAlgn="ctr"/>
                      <a:r>
                        <a:rPr lang="zh-CN" altLang="en-US" sz="1200" kern="1200" dirty="0" smtClean="0">
                          <a:solidFill>
                            <a:schemeClr val="bg2"/>
                          </a:solidFill>
                          <a:latin typeface="Times New Roman" panose="02020603050405020304" pitchFamily="18" charset="0"/>
                          <a:ea typeface="+mj-ea"/>
                          <a:cs typeface="Times New Roman" panose="02020603050405020304" pitchFamily="18" charset="0"/>
                          <a:sym typeface="+mn-ea"/>
                        </a:rPr>
                        <a:t>Good heat dissipation,long life</a:t>
                      </a:r>
                    </a:p>
                  </a:txBody>
                  <a:tcPr marL="6808" marR="6808" marT="6808" marB="0" anchor="ctr">
                    <a:solidFill>
                      <a:srgbClr val="000000">
                        <a:alpha val="0"/>
                      </a:srgbClr>
                    </a:solidFill>
                  </a:tcPr>
                </a:tc>
                <a:tc>
                  <a:txBody>
                    <a:bodyPr/>
                    <a:lstStyle/>
                    <a:p>
                      <a:pPr algn="l" rtl="0" fontAlgn="ctr"/>
                      <a:r>
                        <a:rPr lang="zh-CN" altLang="en-US" sz="1200" kern="1200" dirty="0" smtClean="0">
                          <a:solidFill>
                            <a:schemeClr val="bg2"/>
                          </a:solidFill>
                          <a:latin typeface="Times New Roman" panose="02020603050405020304" pitchFamily="18" charset="0"/>
                          <a:ea typeface="+mj-ea"/>
                          <a:cs typeface="Times New Roman" panose="02020603050405020304" pitchFamily="18" charset="0"/>
                          <a:sym typeface="+mn-ea"/>
                        </a:rPr>
                        <a:t>Through the design of hand wheel with fan blade and large area of electric control heat sink</a:t>
                      </a:r>
                      <a:endParaRPr lang="zh-CN" altLang="en-US" sz="1200" kern="1200" dirty="0" smtClean="0">
                        <a:solidFill>
                          <a:schemeClr val="bg2"/>
                        </a:solidFill>
                        <a:latin typeface="Times New Roman" panose="02020603050405020304" pitchFamily="18" charset="0"/>
                        <a:ea typeface="+mj-ea"/>
                        <a:cs typeface="Times New Roman" panose="02020603050405020304" pitchFamily="18" charset="0"/>
                      </a:endParaRPr>
                    </a:p>
                  </a:txBody>
                  <a:tcPr marL="6808" marR="6808" marT="6808" marB="0" anchor="ctr">
                    <a:solidFill>
                      <a:srgbClr val="000000">
                        <a:alpha val="0"/>
                      </a:srgbClr>
                    </a:solidFill>
                  </a:tcPr>
                </a:tc>
                <a:tc>
                  <a:txBody>
                    <a:bodyPr/>
                    <a:lstStyle/>
                    <a:p>
                      <a:pPr algn="l" rtl="0" fontAlgn="ctr"/>
                      <a:r>
                        <a:rPr lang="zh-CN" altLang="en-US" sz="1200" b="0" i="0" u="none" strike="noStrike" kern="1200" dirty="0" smtClean="0">
                          <a:solidFill>
                            <a:schemeClr val="bg2"/>
                          </a:solidFill>
                          <a:latin typeface="Times New Roman" panose="02020603050405020304" pitchFamily="18" charset="0"/>
                          <a:ea typeface="+mj-ea"/>
                          <a:cs typeface="Times New Roman" panose="02020603050405020304" pitchFamily="18" charset="0"/>
                        </a:rPr>
                        <a:t>Compared with other brands, the temperature is about 4 ℃ lower, and the service life of electronic components is longer</a:t>
                      </a:r>
                      <a:r>
                        <a:rPr lang="en-US" altLang="zh-CN" sz="1200" b="0" i="0" u="none" strike="noStrike" kern="1200" dirty="0" smtClean="0">
                          <a:solidFill>
                            <a:schemeClr val="bg2"/>
                          </a:solidFill>
                          <a:latin typeface="Times New Roman" panose="02020603050405020304" pitchFamily="18" charset="0"/>
                          <a:ea typeface="+mj-ea"/>
                          <a:cs typeface="Times New Roman" panose="02020603050405020304" pitchFamily="18" charset="0"/>
                        </a:rPr>
                        <a:t>.</a:t>
                      </a:r>
                    </a:p>
                  </a:txBody>
                  <a:tcPr marL="6808" marR="6808" marT="6808" marB="0" anchor="ctr">
                    <a:solidFill>
                      <a:srgbClr val="000000">
                        <a:alpha val="0"/>
                      </a:srgbClr>
                    </a:solidFill>
                  </a:tcPr>
                </a:tc>
              </a:tr>
              <a:tr h="516890">
                <a:tc>
                  <a:txBody>
                    <a:bodyPr/>
                    <a:lstStyle/>
                    <a:p>
                      <a:pPr marL="0" algn="ctr" defTabSz="914400" rtl="0" eaLnBrk="1" fontAlgn="ctr" latinLnBrk="0" hangingPunct="1">
                        <a:buClrTx/>
                        <a:buSzTx/>
                        <a:buFontTx/>
                        <a:buNone/>
                      </a:pPr>
                      <a:r>
                        <a:rPr lang="zh-CN" altLang="en-US" sz="1200" u="none" strike="noStrike" kern="1200"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10</a:t>
                      </a:r>
                    </a:p>
                  </a:txBody>
                  <a:tcPr marL="6808" marR="6808" marT="6808" marB="0" anchor="ctr">
                    <a:solidFill>
                      <a:srgbClr val="000000">
                        <a:alpha val="0"/>
                      </a:srgbClr>
                    </a:solidFill>
                  </a:tcPr>
                </a:tc>
                <a:tc vMerge="1">
                  <a:txBody>
                    <a:bodyPr/>
                    <a:lstStyle/>
                    <a:p>
                      <a:endParaRPr lang="zh-CN"/>
                    </a:p>
                  </a:txBody>
                  <a:tcPr marL="6808" marR="6808" marT="6808" marB="0" anchor="ctr">
                    <a:solidFill>
                      <a:srgbClr val="000000">
                        <a:alpha val="0"/>
                      </a:srgbClr>
                    </a:solidFill>
                  </a:tcPr>
                </a:tc>
                <a:tc>
                  <a:txBody>
                    <a:bodyPr/>
                    <a:lstStyle/>
                    <a:p>
                      <a:pPr algn="l" rtl="0" fontAlgn="ctr">
                        <a:buClrTx/>
                        <a:buSzTx/>
                        <a:buFontTx/>
                      </a:pPr>
                      <a:r>
                        <a:rPr lang="en-US" altLang="zh-CN" sz="1200" kern="1200" dirty="0" smtClean="0">
                          <a:solidFill>
                            <a:schemeClr val="bg2"/>
                          </a:solidFill>
                          <a:latin typeface="Times New Roman" panose="02020603050405020304" pitchFamily="18" charset="0"/>
                          <a:ea typeface="+mj-ea"/>
                          <a:cs typeface="Times New Roman" panose="02020603050405020304" pitchFamily="18" charset="0"/>
                          <a:sym typeface="+mn-ea"/>
                        </a:rPr>
                        <a:t>Two color lamp</a:t>
                      </a:r>
                      <a:endParaRPr lang="en-US" altLang="zh-CN" sz="1200" kern="1200" dirty="0" smtClean="0">
                        <a:solidFill>
                          <a:schemeClr val="bg2"/>
                        </a:solidFill>
                        <a:latin typeface="Times New Roman" panose="02020603050405020304" pitchFamily="18" charset="0"/>
                        <a:ea typeface="+mj-ea"/>
                        <a:cs typeface="Times New Roman" panose="02020603050405020304" pitchFamily="18" charset="0"/>
                      </a:endParaRPr>
                    </a:p>
                  </a:txBody>
                  <a:tcPr marL="6808" marR="6808" marT="6808" marB="0" anchor="ctr">
                    <a:solidFill>
                      <a:srgbClr val="000000">
                        <a:alpha val="0"/>
                      </a:srgbClr>
                    </a:solidFill>
                  </a:tcPr>
                </a:tc>
                <a:tc>
                  <a:txBody>
                    <a:bodyPr/>
                    <a:lstStyle/>
                    <a:p>
                      <a:pPr algn="l" rtl="0" fontAlgn="ctr">
                        <a:buClrTx/>
                        <a:buSzTx/>
                        <a:buFontTx/>
                      </a:pPr>
                      <a:r>
                        <a:rPr lang="en-US" altLang="zh-CN" sz="1200" kern="1200" dirty="0" smtClean="0">
                          <a:solidFill>
                            <a:schemeClr val="bg2"/>
                          </a:solidFill>
                          <a:latin typeface="Times New Roman" panose="02020603050405020304" pitchFamily="18" charset="0"/>
                          <a:ea typeface="+mj-ea"/>
                          <a:cs typeface="Times New Roman" panose="02020603050405020304" pitchFamily="18" charset="0"/>
                          <a:sym typeface="+mn-ea"/>
                        </a:rPr>
                        <a:t>Unique two color lamp</a:t>
                      </a:r>
                      <a:endParaRPr lang="en-US" altLang="zh-CN" sz="1200" kern="1200" dirty="0" smtClean="0">
                        <a:solidFill>
                          <a:schemeClr val="bg2"/>
                        </a:solidFill>
                        <a:latin typeface="Times New Roman" panose="02020603050405020304" pitchFamily="18" charset="0"/>
                        <a:ea typeface="+mj-ea"/>
                        <a:cs typeface="Times New Roman" panose="02020603050405020304" pitchFamily="18" charset="0"/>
                      </a:endParaRPr>
                    </a:p>
                  </a:txBody>
                  <a:tcPr marL="6808" marR="6808" marT="6808" marB="0" anchor="ctr">
                    <a:solidFill>
                      <a:srgbClr val="000000">
                        <a:alpha val="0"/>
                      </a:srgbClr>
                    </a:solidFill>
                  </a:tcPr>
                </a:tc>
                <a:tc>
                  <a:txBody>
                    <a:bodyPr/>
                    <a:lstStyle/>
                    <a:p>
                      <a:pPr algn="l" rtl="0" fontAlgn="ctr"/>
                      <a:r>
                        <a:rPr lang="zh-CN" altLang="en-US" sz="1200" dirty="0" smtClean="0">
                          <a:solidFill>
                            <a:schemeClr val="bg1"/>
                          </a:solidFill>
                          <a:latin typeface="Times New Roman" panose="02020603050405020304" pitchFamily="18" charset="0"/>
                          <a:ea typeface="+mj-ea"/>
                          <a:cs typeface="Times New Roman" panose="02020603050405020304" pitchFamily="18" charset="0"/>
                          <a:sym typeface="+mn-ea"/>
                        </a:rPr>
                        <a:t>It can guide workers to sew according to the light track to ensure the beautiful line trace.</a:t>
                      </a:r>
                      <a:endParaRPr lang="zh-CN" altLang="en-US" sz="1200" b="0" i="0" u="none" strike="noStrike" kern="1200" dirty="0" smtClean="0">
                        <a:solidFill>
                          <a:schemeClr val="bg1"/>
                        </a:solidFill>
                        <a:effectLst/>
                        <a:latin typeface="Times New Roman" panose="02020603050405020304" pitchFamily="18" charset="0"/>
                        <a:ea typeface="+mj-ea"/>
                        <a:cs typeface="Times New Roman" panose="02020603050405020304" pitchFamily="18" charset="0"/>
                      </a:endParaRPr>
                    </a:p>
                  </a:txBody>
                  <a:tcPr marL="6808" marR="6808" marT="6808" marB="0" anchor="ctr">
                    <a:solidFill>
                      <a:srgbClr val="000000">
                        <a:alpha val="0"/>
                      </a:srgbClr>
                    </a:solidFill>
                  </a:tcPr>
                </a:tc>
              </a:tr>
              <a:tr h="602615">
                <a:tc>
                  <a:txBody>
                    <a:bodyPr/>
                    <a:lstStyle/>
                    <a:p>
                      <a:pPr marL="0" algn="ctr" defTabSz="914400" rtl="0" eaLnBrk="1" fontAlgn="ctr" latinLnBrk="0" hangingPunct="1">
                        <a:buClrTx/>
                        <a:buSzTx/>
                        <a:buFontTx/>
                        <a:buNone/>
                      </a:pPr>
                      <a:r>
                        <a:rPr lang="zh-CN" altLang="en-US" sz="1200" u="none" strike="noStrike" kern="1200"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11</a:t>
                      </a:r>
                    </a:p>
                  </a:txBody>
                  <a:tcPr marL="6808" marR="6808" marT="6808" marB="0" anchor="ctr">
                    <a:solidFill>
                      <a:srgbClr val="000000">
                        <a:alpha val="0"/>
                      </a:srgbClr>
                    </a:solidFill>
                  </a:tcPr>
                </a:tc>
                <a:tc vMerge="1">
                  <a:txBody>
                    <a:bodyPr/>
                    <a:lstStyle/>
                    <a:p>
                      <a:endParaRPr lang="zh-CN"/>
                    </a:p>
                  </a:txBody>
                  <a:tcPr marL="6808" marR="6808" marT="6808" marB="0" anchor="ctr">
                    <a:solidFill>
                      <a:srgbClr val="000000">
                        <a:alpha val="0"/>
                      </a:srgbClr>
                    </a:solidFill>
                  </a:tcPr>
                </a:tc>
                <a:tc>
                  <a:txBody>
                    <a:bodyPr/>
                    <a:lstStyle/>
                    <a:p>
                      <a:pPr algn="l" fontAlgn="ctr"/>
                      <a:r>
                        <a:rPr lang="zh-CN" altLang="en-US" sz="1200" kern="1200" dirty="0" smtClean="0">
                          <a:solidFill>
                            <a:schemeClr val="bg2"/>
                          </a:solidFill>
                          <a:latin typeface="Times New Roman" panose="02020603050405020304" pitchFamily="18" charset="0"/>
                          <a:ea typeface="+mj-ea"/>
                          <a:cs typeface="Times New Roman" panose="02020603050405020304" pitchFamily="18" charset="0"/>
                          <a:sym typeface="+mn-ea"/>
                        </a:rPr>
                        <a:t> </a:t>
                      </a:r>
                      <a:r>
                        <a:rPr lang="en-US" altLang="zh-CN" sz="1200" kern="1200" dirty="0" smtClean="0">
                          <a:solidFill>
                            <a:schemeClr val="bg2"/>
                          </a:solidFill>
                          <a:latin typeface="Times New Roman" panose="02020603050405020304" pitchFamily="18" charset="0"/>
                          <a:ea typeface="+mj-ea"/>
                          <a:cs typeface="Times New Roman" panose="02020603050405020304" pitchFamily="18" charset="0"/>
                          <a:sym typeface="+mn-ea"/>
                        </a:rPr>
                        <a:t>Floding </a:t>
                      </a:r>
                      <a:r>
                        <a:rPr lang="zh-CN" altLang="en-US" sz="1200" kern="1200" dirty="0" smtClean="0">
                          <a:solidFill>
                            <a:schemeClr val="bg2"/>
                          </a:solidFill>
                          <a:latin typeface="Times New Roman" panose="02020603050405020304" pitchFamily="18" charset="0"/>
                          <a:ea typeface="+mj-ea"/>
                          <a:cs typeface="Times New Roman" panose="02020603050405020304" pitchFamily="18" charset="0"/>
                          <a:sym typeface="+mn-ea"/>
                        </a:rPr>
                        <a:t>backtack</a:t>
                      </a:r>
                      <a:r>
                        <a:rPr lang="en-US" altLang="zh-CN" sz="1200" kern="1200" dirty="0" smtClean="0">
                          <a:solidFill>
                            <a:schemeClr val="bg2"/>
                          </a:solidFill>
                          <a:latin typeface="Times New Roman" panose="02020603050405020304" pitchFamily="18" charset="0"/>
                          <a:ea typeface="+mj-ea"/>
                          <a:cs typeface="Times New Roman" panose="02020603050405020304" pitchFamily="18" charset="0"/>
                          <a:sym typeface="+mn-ea"/>
                        </a:rPr>
                        <a:t>ing</a:t>
                      </a:r>
                      <a:r>
                        <a:rPr lang="zh-CN" altLang="en-US" sz="1200" kern="1200" dirty="0" smtClean="0">
                          <a:solidFill>
                            <a:schemeClr val="bg2"/>
                          </a:solidFill>
                          <a:latin typeface="Times New Roman" panose="02020603050405020304" pitchFamily="18" charset="0"/>
                          <a:ea typeface="+mj-ea"/>
                          <a:cs typeface="Times New Roman" panose="02020603050405020304" pitchFamily="18" charset="0"/>
                          <a:sym typeface="+mn-ea"/>
                        </a:rPr>
                        <a:t> wrench </a:t>
                      </a:r>
                      <a:r>
                        <a:rPr lang="en-US" altLang="zh-CN" sz="1200" kern="1200" dirty="0" smtClean="0">
                          <a:solidFill>
                            <a:schemeClr val="bg2"/>
                          </a:solidFill>
                          <a:latin typeface="Times New Roman" panose="02020603050405020304" pitchFamily="18" charset="0"/>
                          <a:ea typeface="+mj-ea"/>
                          <a:cs typeface="Times New Roman" panose="02020603050405020304" pitchFamily="18" charset="0"/>
                          <a:sym typeface="+mn-ea"/>
                        </a:rPr>
                        <a:t>design</a:t>
                      </a:r>
                    </a:p>
                  </a:txBody>
                  <a:tcPr marL="6808" marR="6808" marT="6808" marB="0" anchor="ctr">
                    <a:solidFill>
                      <a:srgbClr val="000000">
                        <a:alpha val="0"/>
                      </a:srgbClr>
                    </a:solidFill>
                  </a:tcPr>
                </a:tc>
                <a:tc>
                  <a:txBody>
                    <a:bodyPr/>
                    <a:lstStyle/>
                    <a:p>
                      <a:pPr algn="l" rtl="0" fontAlgn="ctr"/>
                      <a:r>
                        <a:rPr lang="zh-CN" altLang="en-US" sz="1200" kern="1200" dirty="0" smtClean="0">
                          <a:solidFill>
                            <a:schemeClr val="bg2"/>
                          </a:solidFill>
                          <a:latin typeface="Times New Roman" panose="02020603050405020304" pitchFamily="18" charset="0"/>
                          <a:ea typeface="+mj-ea"/>
                          <a:cs typeface="Times New Roman" panose="02020603050405020304" pitchFamily="18" charset="0"/>
                          <a:sym typeface="+mn-ea"/>
                        </a:rPr>
                        <a:t>The backtack</a:t>
                      </a:r>
                      <a:r>
                        <a:rPr lang="en-US" altLang="zh-CN" sz="1200" kern="1200" dirty="0" smtClean="0">
                          <a:solidFill>
                            <a:schemeClr val="bg2"/>
                          </a:solidFill>
                          <a:latin typeface="Times New Roman" panose="02020603050405020304" pitchFamily="18" charset="0"/>
                          <a:ea typeface="+mj-ea"/>
                          <a:cs typeface="Times New Roman" panose="02020603050405020304" pitchFamily="18" charset="0"/>
                          <a:sym typeface="+mn-ea"/>
                        </a:rPr>
                        <a:t>ing</a:t>
                      </a:r>
                      <a:r>
                        <a:rPr lang="zh-CN" altLang="en-US" sz="1200" kern="1200" dirty="0" smtClean="0">
                          <a:solidFill>
                            <a:schemeClr val="bg2"/>
                          </a:solidFill>
                          <a:latin typeface="Times New Roman" panose="02020603050405020304" pitchFamily="18" charset="0"/>
                          <a:ea typeface="+mj-ea"/>
                          <a:cs typeface="Times New Roman" panose="02020603050405020304" pitchFamily="18" charset="0"/>
                          <a:sym typeface="+mn-ea"/>
                        </a:rPr>
                        <a:t> wrench adopts double-layer design</a:t>
                      </a:r>
                      <a:endParaRPr lang="zh-CN" altLang="en-US" sz="1200" kern="1200" dirty="0" smtClean="0">
                        <a:solidFill>
                          <a:schemeClr val="bg2"/>
                        </a:solidFill>
                        <a:latin typeface="Times New Roman" panose="02020603050405020304" pitchFamily="18" charset="0"/>
                        <a:ea typeface="+mj-ea"/>
                        <a:cs typeface="Times New Roman" panose="02020603050405020304" pitchFamily="18" charset="0"/>
                      </a:endParaRPr>
                    </a:p>
                  </a:txBody>
                  <a:tcPr marL="6808" marR="6808" marT="6808" marB="0" anchor="ctr">
                    <a:solidFill>
                      <a:srgbClr val="000000">
                        <a:alpha val="0"/>
                      </a:srgbClr>
                    </a:solidFill>
                  </a:tcPr>
                </a:tc>
                <a:tc>
                  <a:txBody>
                    <a:bodyPr/>
                    <a:lstStyle/>
                    <a:p>
                      <a:pPr algn="l" rtl="0" fontAlgn="ctr"/>
                      <a:r>
                        <a:rPr lang="en-US" altLang="zh-CN" sz="1200" dirty="0" smtClean="0">
                          <a:solidFill>
                            <a:schemeClr val="bg2"/>
                          </a:solidFill>
                          <a:latin typeface="Times New Roman" panose="02020603050405020304" pitchFamily="18" charset="0"/>
                          <a:ea typeface="+mj-ea"/>
                          <a:cs typeface="Times New Roman" panose="02020603050405020304" pitchFamily="18" charset="0"/>
                          <a:sym typeface="+mn-ea"/>
                        </a:rPr>
                        <a:t>T</a:t>
                      </a:r>
                      <a:r>
                        <a:rPr lang="zh-CN" altLang="en-US" sz="1200" dirty="0" smtClean="0">
                          <a:solidFill>
                            <a:schemeClr val="bg2"/>
                          </a:solidFill>
                          <a:latin typeface="Times New Roman" panose="02020603050405020304" pitchFamily="18" charset="0"/>
                          <a:ea typeface="+mj-ea"/>
                          <a:cs typeface="Times New Roman" panose="02020603050405020304" pitchFamily="18" charset="0"/>
                          <a:sym typeface="+mn-ea"/>
                        </a:rPr>
                        <a:t>he backtack can be controlled by the arm without the need of finger pressing.</a:t>
                      </a:r>
                      <a:endParaRPr lang="zh-CN" altLang="en-US" sz="1200" b="0" i="0" u="none" strike="noStrike" kern="1200" dirty="0" smtClean="0">
                        <a:solidFill>
                          <a:schemeClr val="bg1"/>
                        </a:solidFill>
                        <a:effectLst/>
                        <a:latin typeface="Times New Roman" panose="02020603050405020304" pitchFamily="18" charset="0"/>
                        <a:ea typeface="+mj-ea"/>
                        <a:cs typeface="Times New Roman" panose="02020603050405020304" pitchFamily="18" charset="0"/>
                      </a:endParaRPr>
                    </a:p>
                  </a:txBody>
                  <a:tcPr marL="6808" marR="6808" marT="6808" marB="0" anchor="ctr">
                    <a:solidFill>
                      <a:srgbClr val="000000">
                        <a:alpha val="0"/>
                      </a:srgbClr>
                    </a:solidFill>
                  </a:tcPr>
                </a:tc>
              </a:tr>
              <a:tr h="820064">
                <a:tc>
                  <a:txBody>
                    <a:bodyPr/>
                    <a:lstStyle/>
                    <a:p>
                      <a:pPr algn="ctr" fontAlgn="ctr">
                        <a:buNone/>
                      </a:pPr>
                      <a:r>
                        <a:rPr lang="zh-CN" altLang="en-US" sz="1200" b="0" i="0" u="none" strike="noStrike"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1200" b="0" i="0" u="none" strike="noStrike"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2</a:t>
                      </a:r>
                    </a:p>
                  </a:txBody>
                  <a:tcPr marL="6808" marR="6808" marT="6808" marB="0" anchor="ctr">
                    <a:noFill/>
                  </a:tcPr>
                </a:tc>
                <a:tc rowSpan="2">
                  <a:txBody>
                    <a:bodyPr/>
                    <a:lstStyle/>
                    <a:p>
                      <a:pPr marL="0" algn="l" defTabSz="914400" rtl="0" eaLnBrk="1" fontAlgn="ctr" latinLnBrk="0" hangingPunct="1">
                        <a:buClrTx/>
                        <a:buSzTx/>
                        <a:buFontTx/>
                        <a:buNone/>
                      </a:pPr>
                      <a:r>
                        <a:rPr lang="en-US" altLang="zh-CN" sz="1200" kern="1200" dirty="0" smtClean="0">
                          <a:solidFill>
                            <a:schemeClr val="bg2"/>
                          </a:solidFill>
                          <a:latin typeface="Times New Roman" panose="02020603050405020304" pitchFamily="18" charset="0"/>
                          <a:ea typeface="+mj-ea"/>
                          <a:cs typeface="Times New Roman" panose="02020603050405020304" pitchFamily="18" charset="0"/>
                        </a:rPr>
                        <a:t>Operation panel</a:t>
                      </a:r>
                    </a:p>
                    <a:p>
                      <a:pPr marL="0" algn="l" defTabSz="914400" rtl="0" eaLnBrk="1" fontAlgn="ctr" latinLnBrk="0" hangingPunct="1">
                        <a:buClrTx/>
                        <a:buSzTx/>
                        <a:buFontTx/>
                        <a:buNone/>
                      </a:pPr>
                      <a:r>
                        <a:rPr lang="en-US" altLang="zh-CN" sz="1200" kern="1200" dirty="0" smtClean="0">
                          <a:solidFill>
                            <a:schemeClr val="bg2"/>
                          </a:solidFill>
                          <a:latin typeface="Times New Roman" panose="02020603050405020304" pitchFamily="18" charset="0"/>
                          <a:ea typeface="+mj-ea"/>
                          <a:cs typeface="Times New Roman" panose="02020603050405020304" pitchFamily="18" charset="0"/>
                        </a:rPr>
                        <a:t>Flexible choice</a:t>
                      </a:r>
                      <a:endParaRPr lang="zh-CN" altLang="en-US" sz="1200" kern="1200" dirty="0" smtClean="0">
                        <a:solidFill>
                          <a:schemeClr val="bg2"/>
                        </a:solidFill>
                        <a:latin typeface="Times New Roman" panose="02020603050405020304" pitchFamily="18" charset="0"/>
                        <a:ea typeface="+mj-ea"/>
                        <a:cs typeface="Times New Roman" panose="02020603050405020304" pitchFamily="18" charset="0"/>
                      </a:endParaRPr>
                    </a:p>
                  </a:txBody>
                  <a:tcPr marL="6808" marR="6808" marT="6808" marB="0" anchor="ctr"/>
                </a:tc>
                <a:tc>
                  <a:txBody>
                    <a:bodyPr/>
                    <a:lstStyle/>
                    <a:p>
                      <a:pPr algn="l" fontAlgn="ctr">
                        <a:buClrTx/>
                        <a:buSzTx/>
                        <a:buNone/>
                      </a:pPr>
                      <a:r>
                        <a:rPr lang="en-US" altLang="zh-CN" sz="1200" dirty="0" smtClean="0">
                          <a:solidFill>
                            <a:schemeClr val="bg1"/>
                          </a:solidFill>
                          <a:latin typeface="Times New Roman" panose="02020603050405020304" pitchFamily="18" charset="0"/>
                          <a:cs typeface="Times New Roman" panose="02020603050405020304" pitchFamily="18" charset="0"/>
                        </a:rPr>
                        <a:t>Touch panel </a:t>
                      </a:r>
                      <a:endParaRPr lang="zh-CN" altLang="en-US" sz="1200" kern="1200" dirty="0" smtClean="0">
                        <a:solidFill>
                          <a:schemeClr val="bg2"/>
                        </a:solidFill>
                        <a:latin typeface="Times New Roman" panose="02020603050405020304" pitchFamily="18" charset="0"/>
                        <a:ea typeface="+mj-ea"/>
                        <a:cs typeface="Times New Roman" panose="02020603050405020304" pitchFamily="18" charset="0"/>
                      </a:endParaRPr>
                    </a:p>
                  </a:txBody>
                  <a:tcPr marL="6808" marR="6808" marT="6808"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dirty="0" smtClean="0">
                          <a:solidFill>
                            <a:schemeClr val="bg1"/>
                          </a:solidFill>
                          <a:latin typeface="Times New Roman" panose="02020603050405020304" pitchFamily="18" charset="0"/>
                          <a:cs typeface="Times New Roman" panose="02020603050405020304" pitchFamily="18" charset="0"/>
                        </a:rPr>
                        <a:t>5.0 inches big touch panel makes you easy to operate and understand. </a:t>
                      </a:r>
                      <a:endParaRPr lang="zh-CN" altLang="en-US" sz="1200" kern="1200" dirty="0" smtClean="0">
                        <a:solidFill>
                          <a:schemeClr val="bg2"/>
                        </a:solidFill>
                        <a:latin typeface="Times New Roman" panose="02020603050405020304" pitchFamily="18" charset="0"/>
                        <a:ea typeface="+mj-ea"/>
                        <a:cs typeface="Times New Roman" panose="02020603050405020304" pitchFamily="18" charset="0"/>
                      </a:endParaRPr>
                    </a:p>
                  </a:txBody>
                  <a:tcPr marL="6808" marR="6808" marT="6808"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dirty="0" smtClean="0">
                          <a:solidFill>
                            <a:schemeClr val="bg1"/>
                          </a:solidFill>
                          <a:latin typeface="Times New Roman" panose="02020603050405020304" pitchFamily="18" charset="0"/>
                          <a:cs typeface="Times New Roman" panose="02020603050405020304" pitchFamily="18" charset="0"/>
                        </a:rPr>
                        <a:t>Operators can freely switch sewing mode between free sewing mode, overlap sewing mode, fixed needle sewing mode and programmable sewing mode.</a:t>
                      </a:r>
                      <a:endParaRPr lang="zh-CN" altLang="en-US" sz="1200" dirty="0" smtClean="0">
                        <a:solidFill>
                          <a:schemeClr val="bg1"/>
                        </a:solidFill>
                        <a:latin typeface="Times New Roman" panose="02020603050405020304" pitchFamily="18" charset="0"/>
                        <a:cs typeface="Times New Roman" panose="02020603050405020304" pitchFamily="18" charset="0"/>
                      </a:endParaRPr>
                    </a:p>
                  </a:txBody>
                  <a:tcPr marL="6808" marR="6808" marT="6808" marB="0" anchor="ctr"/>
                </a:tc>
              </a:tr>
              <a:tr h="1022352">
                <a:tc>
                  <a:txBody>
                    <a:bodyPr/>
                    <a:lstStyle/>
                    <a:p>
                      <a:pPr algn="ctr" rtl="0" fontAlgn="ctr"/>
                      <a:r>
                        <a:rPr lang="zh-CN" altLang="en-US" sz="1200" b="0" i="0" u="none" strike="noStrike"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1200" b="0" i="0" u="none" strike="noStrike"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3</a:t>
                      </a:r>
                    </a:p>
                  </a:txBody>
                  <a:tcPr marL="6808" marR="6808" marT="6808" marB="0" anchor="ctr">
                    <a:noFill/>
                  </a:tcPr>
                </a:tc>
                <a:tc vMerge="1">
                  <a:txBody>
                    <a:bodyPr/>
                    <a:lstStyle/>
                    <a:p>
                      <a:endParaRPr lang="zh-CN" altLang="en-US"/>
                    </a:p>
                  </a:txBody>
                  <a:tcPr/>
                </a:tc>
                <a:tc>
                  <a:txBody>
                    <a:bodyPr/>
                    <a:lstStyle/>
                    <a:p>
                      <a:pPr algn="l" fontAlgn="ctr">
                        <a:buClrTx/>
                        <a:buSzTx/>
                        <a:buFontTx/>
                        <a:buNone/>
                      </a:pPr>
                      <a:r>
                        <a:rPr lang="en-US" altLang="zh-CN" sz="1200" kern="1200" dirty="0" smtClean="0">
                          <a:solidFill>
                            <a:schemeClr val="bg2"/>
                          </a:solidFill>
                          <a:latin typeface="Times New Roman" panose="02020603050405020304" pitchFamily="18" charset="0"/>
                          <a:ea typeface="+mj-ea"/>
                          <a:cs typeface="Times New Roman" panose="02020603050405020304" pitchFamily="18" charset="0"/>
                        </a:rPr>
                        <a:t>Button</a:t>
                      </a:r>
                      <a:r>
                        <a:rPr lang="en-US" altLang="zh-CN" sz="1200" kern="1200" baseline="0" dirty="0" smtClean="0">
                          <a:solidFill>
                            <a:schemeClr val="bg2"/>
                          </a:solidFill>
                          <a:latin typeface="Times New Roman" panose="02020603050405020304" pitchFamily="18" charset="0"/>
                          <a:ea typeface="+mj-ea"/>
                          <a:cs typeface="Times New Roman" panose="02020603050405020304" pitchFamily="18" charset="0"/>
                        </a:rPr>
                        <a:t> panel</a:t>
                      </a:r>
                      <a:endParaRPr lang="zh-CN" altLang="en-US" sz="1200" kern="1200" dirty="0" smtClean="0">
                        <a:solidFill>
                          <a:schemeClr val="bg2"/>
                        </a:solidFill>
                        <a:latin typeface="Times New Roman" panose="02020603050405020304" pitchFamily="18" charset="0"/>
                        <a:ea typeface="+mj-ea"/>
                        <a:cs typeface="Times New Roman" panose="02020603050405020304" pitchFamily="18" charset="0"/>
                      </a:endParaRPr>
                    </a:p>
                  </a:txBody>
                  <a:tcPr marL="6808" marR="6808" marT="6808" marB="0" anchor="ctr"/>
                </a:tc>
                <a:tc>
                  <a:txBody>
                    <a:bodyPr/>
                    <a:lstStyle/>
                    <a:p>
                      <a:r>
                        <a:rPr lang="en-US" altLang="zh-CN" sz="1200" dirty="0" smtClean="0">
                          <a:solidFill>
                            <a:schemeClr val="bg1"/>
                          </a:solidFill>
                          <a:latin typeface="Times New Roman" panose="02020603050405020304" pitchFamily="18" charset="0"/>
                          <a:cs typeface="Times New Roman" panose="02020603050405020304" pitchFamily="18" charset="0"/>
                          <a:sym typeface="+mn-ea"/>
                        </a:rPr>
                        <a:t>The panel has been optimized design, the interface is simple and generous, integrated voice navigation key, one-key recovery key, etc.</a:t>
                      </a:r>
                    </a:p>
                    <a:p>
                      <a:endParaRPr lang="zh-CN" altLang="en-US" sz="1200" kern="1200" dirty="0" smtClean="0">
                        <a:solidFill>
                          <a:schemeClr val="bg2"/>
                        </a:solidFill>
                        <a:latin typeface="Times New Roman" panose="02020603050405020304" pitchFamily="18" charset="0"/>
                        <a:ea typeface="+mj-ea"/>
                        <a:cs typeface="Times New Roman" panose="02020603050405020304" pitchFamily="18" charset="0"/>
                      </a:endParaRPr>
                    </a:p>
                  </a:txBody>
                  <a:tcPr marL="6808" marR="6808" marT="6808"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dirty="0" smtClean="0">
                          <a:solidFill>
                            <a:schemeClr val="bg1"/>
                          </a:solidFill>
                          <a:latin typeface="Times New Roman" panose="02020603050405020304" pitchFamily="18" charset="0"/>
                          <a:cs typeface="Times New Roman" panose="02020603050405020304" pitchFamily="18" charset="0"/>
                          <a:sym typeface="+mn-ea"/>
                        </a:rPr>
                        <a:t>One key to restore factory parameters ; One key to restore user parameters ; the parameters will restore the user saved parameters. Can effectively solve the novice misuse.</a:t>
                      </a:r>
                      <a:endParaRPr lang="zh-CN" altLang="en-US" sz="1200" dirty="0" smtClean="0">
                        <a:solidFill>
                          <a:schemeClr val="bg1"/>
                        </a:solidFill>
                        <a:latin typeface="Times New Roman" panose="02020603050405020304" pitchFamily="18" charset="0"/>
                        <a:cs typeface="Times New Roman" panose="02020603050405020304" pitchFamily="18" charset="0"/>
                      </a:endParaRPr>
                    </a:p>
                  </a:txBody>
                  <a:tcPr marL="6808" marR="6808" marT="6808"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375" y="219075"/>
            <a:ext cx="8376920" cy="720090"/>
          </a:xfrm>
        </p:spPr>
        <p:txBody>
          <a:bodyPr/>
          <a:lstStyle/>
          <a:p>
            <a:pPr fontAlgn="ctr"/>
            <a:r>
              <a:rPr lang="en-US" altLang="zh-CN" sz="2400" b="1" dirty="0" smtClean="0">
                <a:latin typeface="Times New Roman" panose="02020603050405020304" pitchFamily="18" charset="0"/>
                <a:cs typeface="Times New Roman" panose="02020603050405020304" pitchFamily="18" charset="0"/>
              </a:rPr>
              <a:t>3.</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 Smart and </a:t>
            </a:r>
            <a:r>
              <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efficient</a:t>
            </a:r>
            <a:r>
              <a:rPr lang="en-US" altLang="zh-CN" sz="2400" b="1" dirty="0" smtClean="0">
                <a:latin typeface="Times New Roman" panose="02020603050405020304" pitchFamily="18" charset="0"/>
                <a:cs typeface="Times New Roman" panose="02020603050405020304" pitchFamily="18" charset="0"/>
              </a:rPr>
              <a:t>—</a:t>
            </a:r>
            <a:r>
              <a:rPr lang="en-US" altLang="zh-CN" sz="2400" b="1" dirty="0">
                <a:solidFill>
                  <a:srgbClr val="FFFF00"/>
                </a:solidFill>
                <a:latin typeface="Times New Roman" panose="02020603050405020304" pitchFamily="18" charset="0"/>
                <a:cs typeface="Times New Roman" panose="02020603050405020304" pitchFamily="18" charset="0"/>
              </a:rPr>
              <a:t>Stepper </a:t>
            </a:r>
            <a:r>
              <a:rPr lang="en-US" altLang="zh-CN" sz="2400" b="1" dirty="0" smtClean="0">
                <a:solidFill>
                  <a:srgbClr val="FFFF00"/>
                </a:solidFill>
                <a:latin typeface="Times New Roman" panose="02020603050405020304" pitchFamily="18" charset="0"/>
                <a:cs typeface="Times New Roman" panose="02020603050405020304" pitchFamily="18" charset="0"/>
              </a:rPr>
              <a:t>motor</a:t>
            </a:r>
            <a:r>
              <a:rPr lang="zh-CN" altLang="en-US" sz="2400" b="1" dirty="0">
                <a:solidFill>
                  <a:srgbClr val="FFFF00"/>
                </a:solidFill>
                <a:latin typeface="Times New Roman" panose="02020603050405020304" pitchFamily="18" charset="0"/>
                <a:cs typeface="Times New Roman" panose="02020603050405020304" pitchFamily="18" charset="0"/>
              </a:rPr>
              <a:t> </a:t>
            </a:r>
            <a:r>
              <a:rPr lang="en-US" altLang="zh-CN" sz="2400" b="1" dirty="0" smtClean="0">
                <a:solidFill>
                  <a:srgbClr val="FFFF00"/>
                </a:solidFill>
                <a:latin typeface="Times New Roman" panose="02020603050405020304" pitchFamily="18" charset="0"/>
                <a:cs typeface="Times New Roman" panose="02020603050405020304" pitchFamily="18" charset="0"/>
              </a:rPr>
              <a:t>drive </a:t>
            </a:r>
            <a:r>
              <a:rPr lang="en-US" altLang="zh-CN" sz="2400" b="1" dirty="0">
                <a:solidFill>
                  <a:srgbClr val="FFFF00"/>
                </a:solidFill>
                <a:latin typeface="Times New Roman" panose="02020603050405020304" pitchFamily="18" charset="0"/>
                <a:cs typeface="Times New Roman" panose="02020603050405020304" pitchFamily="18" charset="0"/>
              </a:rPr>
              <a:t>, intelligent operation</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8" name="矩形 7"/>
          <p:cNvSpPr/>
          <p:nvPr/>
        </p:nvSpPr>
        <p:spPr>
          <a:xfrm>
            <a:off x="587375" y="937428"/>
            <a:ext cx="8172400" cy="2120902"/>
          </a:xfrm>
          <a:prstGeom prst="rect">
            <a:avLst/>
          </a:prstGeom>
        </p:spPr>
        <p:txBody>
          <a:bodyPr wrap="square">
            <a:spAutoFit/>
          </a:bodyPr>
          <a:lstStyle/>
          <a:p>
            <a:pPr>
              <a:lnSpc>
                <a:spcPct val="150000"/>
              </a:lnSpc>
            </a:pPr>
            <a:r>
              <a:rPr lang="en-US" altLang="zh-CN" dirty="0" smtClean="0">
                <a:solidFill>
                  <a:schemeClr val="bg1"/>
                </a:solidFill>
                <a:latin typeface="Times New Roman" panose="02020603050405020304" pitchFamily="18" charset="0"/>
                <a:cs typeface="Times New Roman" panose="02020603050405020304" pitchFamily="18" charset="0"/>
              </a:rPr>
              <a:t>Up &amp; down </a:t>
            </a:r>
            <a:r>
              <a:rPr lang="en-US" altLang="zh-CN" dirty="0">
                <a:solidFill>
                  <a:schemeClr val="bg1"/>
                </a:solidFill>
                <a:latin typeface="Times New Roman" panose="02020603050405020304" pitchFamily="18" charset="0"/>
                <a:cs typeface="Times New Roman" panose="02020603050405020304" pitchFamily="18" charset="0"/>
              </a:rPr>
              <a:t>roller and needle are all controlled by independent stepper </a:t>
            </a:r>
            <a:r>
              <a:rPr lang="en-US" altLang="zh-CN" dirty="0" smtClean="0">
                <a:solidFill>
                  <a:schemeClr val="bg1"/>
                </a:solidFill>
                <a:latin typeface="Times New Roman" panose="02020603050405020304" pitchFamily="18" charset="0"/>
                <a:cs typeface="Times New Roman" panose="02020603050405020304" pitchFamily="18" charset="0"/>
              </a:rPr>
              <a:t>motor,</a:t>
            </a:r>
            <a:r>
              <a:rPr lang="zh-CN" altLang="en-US" dirty="0" smtClean="0">
                <a:solidFill>
                  <a:schemeClr val="bg1"/>
                </a:solidFill>
                <a:latin typeface="+mj-ea"/>
                <a:ea typeface="+mj-ea"/>
              </a:rPr>
              <a:t> </a:t>
            </a:r>
            <a:r>
              <a:rPr lang="en-US" altLang="zh-CN" dirty="0" smtClean="0">
                <a:solidFill>
                  <a:schemeClr val="bg1"/>
                </a:solidFill>
                <a:latin typeface="Times New Roman" panose="02020603050405020304" pitchFamily="18" charset="0"/>
                <a:cs typeface="Times New Roman" panose="02020603050405020304" pitchFamily="18" charset="0"/>
              </a:rPr>
              <a:t>it can </a:t>
            </a:r>
            <a:r>
              <a:rPr lang="en-US" altLang="zh-CN" dirty="0">
                <a:solidFill>
                  <a:schemeClr val="bg1"/>
                </a:solidFill>
                <a:latin typeface="Times New Roman" panose="02020603050405020304" pitchFamily="18" charset="0"/>
                <a:cs typeface="Times New Roman" panose="02020603050405020304" pitchFamily="18" charset="0"/>
              </a:rPr>
              <a:t>be edited </a:t>
            </a:r>
            <a:r>
              <a:rPr lang="en-US" altLang="zh-CN" dirty="0" smtClean="0">
                <a:solidFill>
                  <a:schemeClr val="bg1"/>
                </a:solidFill>
                <a:latin typeface="Times New Roman" panose="02020603050405020304" pitchFamily="18" charset="0"/>
                <a:cs typeface="Times New Roman" panose="02020603050405020304" pitchFamily="18" charset="0"/>
              </a:rPr>
              <a:t>and </a:t>
            </a:r>
            <a:r>
              <a:rPr lang="en-US" altLang="zh-CN" dirty="0">
                <a:solidFill>
                  <a:schemeClr val="bg1"/>
                </a:solidFill>
                <a:latin typeface="Times New Roman" panose="02020603050405020304" pitchFamily="18" charset="0"/>
                <a:cs typeface="Times New Roman" panose="02020603050405020304" pitchFamily="18" charset="0"/>
              </a:rPr>
              <a:t>ensures same needle gauge and high accurate reverse sewing and avoids thread loose during narrow stitch in different sewing part like different fabric thickness, corner sewing, and slope sewing.</a:t>
            </a:r>
            <a:endParaRPr lang="zh-CN" altLang="zh-CN" dirty="0">
              <a:solidFill>
                <a:schemeClr val="bg1"/>
              </a:solidFill>
              <a:latin typeface="Times New Roman" panose="02020603050405020304" pitchFamily="18" charset="0"/>
              <a:cs typeface="Times New Roman" panose="02020603050405020304" pitchFamily="18" charset="0"/>
            </a:endParaRPr>
          </a:p>
          <a:p>
            <a:pPr lvl="0" indent="0">
              <a:lnSpc>
                <a:spcPct val="150000"/>
              </a:lnSpc>
              <a:buFont typeface="Wingdings" panose="05000000000000000000" pitchFamily="2" charset="2"/>
              <a:buNone/>
            </a:pPr>
            <a:endParaRPr lang="zh-CN" altLang="en-US" dirty="0" smtClean="0">
              <a:solidFill>
                <a:schemeClr val="bg1"/>
              </a:solidFill>
              <a:latin typeface="+mj-ea"/>
              <a:ea typeface="+mj-ea"/>
            </a:endParaRPr>
          </a:p>
        </p:txBody>
      </p:sp>
      <p:pic>
        <p:nvPicPr>
          <p:cNvPr id="3" name="图片 2" descr="步进-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5030" y="2120265"/>
            <a:ext cx="1824990" cy="2305685"/>
          </a:xfrm>
          <a:prstGeom prst="rect">
            <a:avLst/>
          </a:prstGeom>
        </p:spPr>
      </p:pic>
      <p:pic>
        <p:nvPicPr>
          <p:cNvPr id="4" name="图片 3" descr="步进-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70600" y="2585720"/>
            <a:ext cx="2606675" cy="1737995"/>
          </a:xfrm>
          <a:prstGeom prst="rect">
            <a:avLst/>
          </a:prstGeom>
        </p:spPr>
      </p:pic>
      <p:pic>
        <p:nvPicPr>
          <p:cNvPr id="5" name="图片 4" descr="步进-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42310" y="2843530"/>
            <a:ext cx="2372995" cy="1582420"/>
          </a:xfrm>
          <a:prstGeom prst="rect">
            <a:avLst/>
          </a:prstGeom>
        </p:spPr>
      </p:pic>
      <p:sp>
        <p:nvSpPr>
          <p:cNvPr id="6" name="文本框 5"/>
          <p:cNvSpPr txBox="1"/>
          <p:nvPr/>
        </p:nvSpPr>
        <p:spPr>
          <a:xfrm>
            <a:off x="990761" y="4613275"/>
            <a:ext cx="1879041" cy="307777"/>
          </a:xfrm>
          <a:prstGeom prst="rect">
            <a:avLst/>
          </a:prstGeom>
          <a:noFill/>
        </p:spPr>
        <p:txBody>
          <a:bodyPr wrap="none" rtlCol="0" anchor="t">
            <a:spAutoFit/>
          </a:bodyPr>
          <a:lstStyle/>
          <a:p>
            <a:r>
              <a:rPr lang="en-US" altLang="zh-CN" sz="1400" dirty="0">
                <a:solidFill>
                  <a:schemeClr val="bg1"/>
                </a:solidFill>
                <a:latin typeface="Times New Roman" panose="02020603050405020304" pitchFamily="18" charset="0"/>
                <a:cs typeface="Times New Roman" panose="02020603050405020304" pitchFamily="18" charset="0"/>
              </a:rPr>
              <a:t>u</a:t>
            </a:r>
            <a:r>
              <a:rPr lang="en-US" altLang="zh-CN" sz="1400" dirty="0" smtClean="0">
                <a:solidFill>
                  <a:schemeClr val="bg1"/>
                </a:solidFill>
                <a:latin typeface="Times New Roman" panose="02020603050405020304" pitchFamily="18" charset="0"/>
                <a:cs typeface="Times New Roman" panose="02020603050405020304" pitchFamily="18" charset="0"/>
              </a:rPr>
              <a:t>p roller </a:t>
            </a:r>
            <a:r>
              <a:rPr lang="en-US" altLang="zh-CN" sz="1400" dirty="0">
                <a:solidFill>
                  <a:schemeClr val="bg1"/>
                </a:solidFill>
                <a:latin typeface="Times New Roman" panose="02020603050405020304" pitchFamily="18" charset="0"/>
                <a:cs typeface="Times New Roman" panose="02020603050405020304" pitchFamily="18" charset="0"/>
              </a:rPr>
              <a:t>stepper motor</a:t>
            </a:r>
            <a:r>
              <a:rPr lang="en-US" altLang="zh-CN" sz="1400" dirty="0" smtClean="0">
                <a:solidFill>
                  <a:schemeClr val="bg1"/>
                </a:solidFill>
                <a:latin typeface="Times New Roman" panose="02020603050405020304" pitchFamily="18" charset="0"/>
                <a:cs typeface="Times New Roman" panose="02020603050405020304" pitchFamily="18" charset="0"/>
              </a:rPr>
              <a:t> </a:t>
            </a:r>
            <a:endParaRPr lang="zh-CN" altLang="en-US" sz="1400" dirty="0">
              <a:solidFill>
                <a:schemeClr val="bg1"/>
              </a:solidFill>
              <a:latin typeface="+mj-ea"/>
              <a:ea typeface="+mj-ea"/>
              <a:sym typeface="+mn-ea"/>
            </a:endParaRPr>
          </a:p>
        </p:txBody>
      </p:sp>
      <p:sp>
        <p:nvSpPr>
          <p:cNvPr id="7" name="文本框 6"/>
          <p:cNvSpPr txBox="1"/>
          <p:nvPr/>
        </p:nvSpPr>
        <p:spPr>
          <a:xfrm>
            <a:off x="3379481" y="4613275"/>
            <a:ext cx="2098651" cy="307777"/>
          </a:xfrm>
          <a:prstGeom prst="rect">
            <a:avLst/>
          </a:prstGeom>
          <a:noFill/>
        </p:spPr>
        <p:txBody>
          <a:bodyPr wrap="none" rtlCol="0" anchor="t">
            <a:spAutoFit/>
          </a:bodyPr>
          <a:lstStyle/>
          <a:p>
            <a:r>
              <a:rPr lang="en-US" altLang="zh-CN" sz="1400" dirty="0" smtClean="0">
                <a:solidFill>
                  <a:schemeClr val="bg1"/>
                </a:solidFill>
                <a:latin typeface="Times New Roman" panose="02020603050405020304" pitchFamily="18" charset="0"/>
                <a:cs typeface="Times New Roman" panose="02020603050405020304" pitchFamily="18" charset="0"/>
              </a:rPr>
              <a:t>down </a:t>
            </a:r>
            <a:r>
              <a:rPr lang="en-US" altLang="zh-CN" sz="1400" dirty="0">
                <a:solidFill>
                  <a:schemeClr val="bg1"/>
                </a:solidFill>
                <a:latin typeface="Times New Roman" panose="02020603050405020304" pitchFamily="18" charset="0"/>
                <a:cs typeface="Times New Roman" panose="02020603050405020304" pitchFamily="18" charset="0"/>
              </a:rPr>
              <a:t>roller stepper motor </a:t>
            </a:r>
            <a:endParaRPr lang="zh-CN" altLang="en-US" sz="1400" dirty="0">
              <a:solidFill>
                <a:schemeClr val="bg1"/>
              </a:solidFill>
              <a:latin typeface="+mj-ea"/>
              <a:sym typeface="+mn-ea"/>
            </a:endParaRPr>
          </a:p>
        </p:txBody>
      </p:sp>
      <p:sp>
        <p:nvSpPr>
          <p:cNvPr id="10" name="文本框 9"/>
          <p:cNvSpPr txBox="1"/>
          <p:nvPr/>
        </p:nvSpPr>
        <p:spPr>
          <a:xfrm>
            <a:off x="6505750" y="4613275"/>
            <a:ext cx="1736373" cy="307777"/>
          </a:xfrm>
          <a:prstGeom prst="rect">
            <a:avLst/>
          </a:prstGeom>
          <a:noFill/>
        </p:spPr>
        <p:txBody>
          <a:bodyPr wrap="none" rtlCol="0" anchor="t">
            <a:spAutoFit/>
          </a:bodyPr>
          <a:lstStyle/>
          <a:p>
            <a:r>
              <a:rPr lang="en-US" altLang="zh-CN" sz="1400" dirty="0" smtClean="0">
                <a:solidFill>
                  <a:schemeClr val="bg1"/>
                </a:solidFill>
                <a:latin typeface="Times New Roman" panose="02020603050405020304" pitchFamily="18" charset="0"/>
                <a:cs typeface="Times New Roman" panose="02020603050405020304" pitchFamily="18" charset="0"/>
              </a:rPr>
              <a:t>needle </a:t>
            </a:r>
            <a:r>
              <a:rPr lang="en-US" altLang="zh-CN" sz="1400" dirty="0">
                <a:solidFill>
                  <a:schemeClr val="bg1"/>
                </a:solidFill>
                <a:latin typeface="Times New Roman" panose="02020603050405020304" pitchFamily="18" charset="0"/>
                <a:cs typeface="Times New Roman" panose="02020603050405020304" pitchFamily="18" charset="0"/>
              </a:rPr>
              <a:t>stepper motor </a:t>
            </a:r>
            <a:endParaRPr lang="zh-CN" altLang="en-US" sz="1400" dirty="0">
              <a:solidFill>
                <a:schemeClr val="bg1"/>
              </a:solidFill>
              <a:latin typeface="+mj-ea"/>
              <a:ea typeface="+mj-ea"/>
            </a:endParaRPr>
          </a:p>
        </p:txBody>
      </p:sp>
      <p:sp>
        <p:nvSpPr>
          <p:cNvPr id="19" name="椭圆 18"/>
          <p:cNvSpPr/>
          <p:nvPr/>
        </p:nvSpPr>
        <p:spPr>
          <a:xfrm>
            <a:off x="7115810" y="3181350"/>
            <a:ext cx="516890" cy="5473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椭圆 10"/>
          <p:cNvSpPr/>
          <p:nvPr/>
        </p:nvSpPr>
        <p:spPr>
          <a:xfrm>
            <a:off x="791845" y="2999105"/>
            <a:ext cx="516890" cy="5473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椭圆 11"/>
          <p:cNvSpPr/>
          <p:nvPr/>
        </p:nvSpPr>
        <p:spPr>
          <a:xfrm>
            <a:off x="3434715" y="3361055"/>
            <a:ext cx="516890" cy="5473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81af385b-3f4b-4b2f-a899-a0fb572c756b}"/>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1ceda829-4e14-4767-8fd7-cdd99d13c8eb}"/>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09a49088-1d76-464c-a931-32f65e32181e}"/>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09a49088-1d76-464c-a931-32f65e32181e}"/>
</p:tagLst>
</file>

<file path=ppt/tags/tag1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5839,&quot;width&quot;:9325}"/>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7103cac3-06e9-4a5f-8d8e-8344bba9581d}"/>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11e96888-39f5-425b-8435-41a7d573b098}"/>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a49cfad8-7f7b-456a-8d7f-529decc501b8}"/>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de57dd6b-1b90-42d3-b6e5-8816e3165d2a}"/>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2d47cfa5-3773-4395-859e-754345e294cd}"/>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0721b886-10ad-4bbe-8f7d-dce9cfb0b97f}"/>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4fd1ca5a-7b4e-4420-bc2d-3186ebdaf706}"/>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680e3fc2-1763-4bb2-bc24-347bfaed4091}"/>
</p:tagLst>
</file>

<file path=ppt/theme/theme1.xml><?xml version="1.0" encoding="utf-8"?>
<a:theme xmlns:a="http://schemas.openxmlformats.org/drawingml/2006/main" name="inner page">
  <a:themeElements>
    <a:clrScheme name="Jack">
      <a:dk1>
        <a:srgbClr val="77777A"/>
      </a:dk1>
      <a:lt1>
        <a:sysClr val="window" lastClr="FFFFFF"/>
      </a:lt1>
      <a:dk2>
        <a:srgbClr val="00A7E1"/>
      </a:dk2>
      <a:lt2>
        <a:srgbClr val="FFFFFF"/>
      </a:lt2>
      <a:accent1>
        <a:srgbClr val="071B2C"/>
      </a:accent1>
      <a:accent2>
        <a:srgbClr val="003A5D"/>
      </a:accent2>
      <a:accent3>
        <a:srgbClr val="00A7E1"/>
      </a:accent3>
      <a:accent4>
        <a:srgbClr val="F38B00"/>
      </a:accent4>
      <a:accent5>
        <a:srgbClr val="77777A"/>
      </a:accent5>
      <a:accent6>
        <a:srgbClr val="FFFFFF"/>
      </a:accent6>
      <a:hlink>
        <a:srgbClr val="071B2C"/>
      </a:hlink>
      <a:folHlink>
        <a:srgbClr val="77777A"/>
      </a:folHlink>
    </a:clrScheme>
    <a:fontScheme name="JACK">
      <a:majorFont>
        <a:latin typeface="Flexo Black"/>
        <a:ea typeface="微软雅黑"/>
        <a:cs typeface=""/>
      </a:majorFont>
      <a:minorFont>
        <a:latin typeface="Flexo"/>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1787</Words>
  <Application>Microsoft Office PowerPoint</Application>
  <PresentationFormat>全屏显示(16:10)</PresentationFormat>
  <Paragraphs>329</Paragraphs>
  <Slides>22</Slides>
  <Notes>15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Flexo</vt:lpstr>
      <vt:lpstr>Flexo Black</vt:lpstr>
      <vt:lpstr>宋体</vt:lpstr>
      <vt:lpstr>微软雅黑</vt:lpstr>
      <vt:lpstr>微软雅黑 Light</vt:lpstr>
      <vt:lpstr>Arial</vt:lpstr>
      <vt:lpstr>Calibri</vt:lpstr>
      <vt:lpstr>Times New Roman</vt:lpstr>
      <vt:lpstr>Wingdings</vt:lpstr>
      <vt:lpstr>inner page</vt:lpstr>
      <vt:lpstr>S7 intelligent control  computerized post bed roller feed sewing machine </vt:lpstr>
      <vt:lpstr>Content</vt:lpstr>
      <vt:lpstr>1.Naming rules</vt:lpstr>
      <vt:lpstr>2.Product  description </vt:lpstr>
      <vt:lpstr>2.Product  description-Applicable sewing products </vt:lpstr>
      <vt:lpstr>3.Product  description-detail technical parameters</vt:lpstr>
      <vt:lpstr>3.Selling Points（1/2）</vt:lpstr>
      <vt:lpstr>3.Selling Points（2/2）</vt:lpstr>
      <vt:lpstr>3. Smart and efficient—Stepper motor drive , intelligent operation</vt:lpstr>
      <vt:lpstr>3. Smart and efficient—Rotary type pressure adjustment , easy to adjust </vt:lpstr>
      <vt:lpstr>3. Smart and efficient—Different stitch gauge, free switching</vt:lpstr>
      <vt:lpstr>3. Smart and efficient—Electromechanical integration, energy saving efficiency</vt:lpstr>
      <vt:lpstr>3. Exellent performace—High accurate stitch</vt:lpstr>
      <vt:lpstr>3. Exellent performace—Strong adaptability, beautiful stitch</vt:lpstr>
      <vt:lpstr>3. Excellent performance-Short Thread Remaining（optional）</vt:lpstr>
      <vt:lpstr>3. Excellent performance-Strong puncture ability</vt:lpstr>
      <vt:lpstr>3. Convenient service - Good heat dissipation and long service life</vt:lpstr>
      <vt:lpstr>3. Convenient service - Reverse sewing easily</vt:lpstr>
      <vt:lpstr>3. Convenient service—Unique bi-colour light </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ad04</dc:creator>
  <cp:lastModifiedBy>jk</cp:lastModifiedBy>
  <cp:revision>774</cp:revision>
  <dcterms:created xsi:type="dcterms:W3CDTF">2014-08-20T07:28:00Z</dcterms:created>
  <dcterms:modified xsi:type="dcterms:W3CDTF">2021-01-13T01:34:50Z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