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478" r:id="rId2"/>
    <p:sldId id="501" r:id="rId3"/>
    <p:sldId id="419" r:id="rId4"/>
    <p:sldId id="421" r:id="rId5"/>
    <p:sldId id="458" r:id="rId6"/>
    <p:sldId id="454" r:id="rId7"/>
    <p:sldId id="485" r:id="rId8"/>
    <p:sldId id="436" r:id="rId9"/>
    <p:sldId id="481" r:id="rId10"/>
    <p:sldId id="483" r:id="rId11"/>
    <p:sldId id="482" r:id="rId12"/>
    <p:sldId id="480" r:id="rId13"/>
    <p:sldId id="438" r:id="rId14"/>
    <p:sldId id="439" r:id="rId15"/>
    <p:sldId id="456" r:id="rId16"/>
    <p:sldId id="446" r:id="rId17"/>
    <p:sldId id="284" r:id="rId18"/>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5">
          <p15:clr>
            <a:srgbClr val="A4A3A4"/>
          </p15:clr>
        </p15:guide>
        <p15:guide id="2" orient="horz" pos="128">
          <p15:clr>
            <a:srgbClr val="A4A3A4"/>
          </p15:clr>
        </p15:guide>
        <p15:guide id="3" orient="horz" pos="671">
          <p15:clr>
            <a:srgbClr val="A4A3A4"/>
          </p15:clr>
        </p15:guide>
        <p15:guide id="4" pos="348">
          <p15:clr>
            <a:srgbClr val="A4A3A4"/>
          </p15:clr>
        </p15:guide>
        <p15:guide id="5" pos="54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7E1"/>
    <a:srgbClr val="000000"/>
    <a:srgbClr val="99999A"/>
    <a:srgbClr val="F1E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242" autoAdjust="0"/>
  </p:normalViewPr>
  <p:slideViewPr>
    <p:cSldViewPr>
      <p:cViewPr varScale="1">
        <p:scale>
          <a:sx n="86" d="100"/>
          <a:sy n="86" d="100"/>
        </p:scale>
        <p:origin x="1116" y="84"/>
      </p:cViewPr>
      <p:guideLst>
        <p:guide orient="horz" pos="3295"/>
        <p:guide orient="horz" pos="128"/>
        <p:guide orient="horz" pos="671"/>
        <p:guide pos="348"/>
        <p:guide pos="54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136"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2FA9D-DF1F-45C7-A6CA-C703C58F2E9A}" type="datetimeFigureOut">
              <a:rPr lang="zh-CN" altLang="en-US" smtClean="0"/>
              <a:t>2022/10/15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AFB6B7-FC97-418F-90BF-FCD0DC5507B6}" type="slidenum">
              <a:rPr lang="zh-CN" altLang="en-US" smtClean="0"/>
              <a:t>‹#›</a:t>
            </a:fld>
            <a:endParaRPr lang="zh-CN" altLang="en-US"/>
          </a:p>
        </p:txBody>
      </p:sp>
    </p:spTree>
    <p:extLst>
      <p:ext uri="{BB962C8B-B14F-4D97-AF65-F5344CB8AC3E}">
        <p14:creationId xmlns:p14="http://schemas.microsoft.com/office/powerpoint/2010/main" val="2945459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785B7-D6B6-46BA-98CF-C65B82FB0764}" type="datetimeFigureOut">
              <a:rPr lang="zh-CN" altLang="en-US" smtClean="0"/>
              <a:t>2022/10/15</a:t>
            </a:fld>
            <a:endParaRPr lang="zh-CN" alt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ACE0F-DB85-4809-8FCA-04F306D46FE2}" type="slidenum">
              <a:rPr lang="zh-CN" altLang="en-US" smtClean="0"/>
              <a:t>‹#›</a:t>
            </a:fld>
            <a:endParaRPr lang="zh-CN" altLang="en-US"/>
          </a:p>
        </p:txBody>
      </p:sp>
    </p:spTree>
    <p:extLst>
      <p:ext uri="{BB962C8B-B14F-4D97-AF65-F5344CB8AC3E}">
        <p14:creationId xmlns:p14="http://schemas.microsoft.com/office/powerpoint/2010/main" val="23142617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4</a:t>
            </a:fld>
            <a:endParaRPr lang="zh-CN" altLang="en-US"/>
          </a:p>
        </p:txBody>
      </p:sp>
    </p:spTree>
    <p:extLst>
      <p:ext uri="{BB962C8B-B14F-4D97-AF65-F5344CB8AC3E}">
        <p14:creationId xmlns:p14="http://schemas.microsoft.com/office/powerpoint/2010/main" val="206155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D4ACE0F-DB85-4809-8FCA-04F306D46FE2}" type="slidenum">
              <a:rPr lang="zh-CN" altLang="en-US" smtClean="0"/>
              <a:t>5</a:t>
            </a:fld>
            <a:endParaRPr lang="zh-CN" altLang="en-US"/>
          </a:p>
        </p:txBody>
      </p:sp>
    </p:spTree>
    <p:extLst>
      <p:ext uri="{BB962C8B-B14F-4D97-AF65-F5344CB8AC3E}">
        <p14:creationId xmlns:p14="http://schemas.microsoft.com/office/powerpoint/2010/main" val="424163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13</a:t>
            </a:fld>
            <a:endParaRPr lang="zh-CN" altLang="en-US"/>
          </a:p>
        </p:txBody>
      </p:sp>
    </p:spTree>
    <p:extLst>
      <p:ext uri="{BB962C8B-B14F-4D97-AF65-F5344CB8AC3E}">
        <p14:creationId xmlns:p14="http://schemas.microsoft.com/office/powerpoint/2010/main" val="147436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16</a:t>
            </a:fld>
            <a:endParaRPr lang="zh-CN" altLang="en-US"/>
          </a:p>
        </p:txBody>
      </p:sp>
    </p:spTree>
    <p:extLst>
      <p:ext uri="{BB962C8B-B14F-4D97-AF65-F5344CB8AC3E}">
        <p14:creationId xmlns:p14="http://schemas.microsoft.com/office/powerpoint/2010/main" val="231621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684000" y="1214426"/>
            <a:ext cx="3468900" cy="2643206"/>
          </a:xfrm>
          <a:prstGeom prst="rect">
            <a:avLst/>
          </a:prstGeom>
          <a:noFill/>
        </p:spPr>
        <p:txBody>
          <a:bodyPr/>
          <a:lstStyle>
            <a:lvl1pPr marL="0" indent="0">
              <a:buNone/>
              <a:defRPr sz="1600" baseline="0">
                <a:solidFill>
                  <a:schemeClr val="bg1"/>
                </a:solidFill>
                <a:latin typeface="+mj-ea"/>
                <a:ea typeface="+mj-e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to add image | </a:t>
            </a:r>
            <a:r>
              <a:rPr lang="zh-CN" altLang="en-US" dirty="0"/>
              <a:t>添加图片</a:t>
            </a:r>
          </a:p>
        </p:txBody>
      </p:sp>
      <p:sp>
        <p:nvSpPr>
          <p:cNvPr id="2" name="Title 1"/>
          <p:cNvSpPr>
            <a:spLocks noGrp="1"/>
          </p:cNvSpPr>
          <p:nvPr>
            <p:ph type="title" hasCustomPrompt="1"/>
          </p:nvPr>
        </p:nvSpPr>
        <p:spPr>
          <a:xfrm>
            <a:off x="4214810" y="2237632"/>
            <a:ext cx="4319588" cy="1620000"/>
          </a:xfrm>
          <a:prstGeom prst="rect">
            <a:avLst/>
          </a:prstGeom>
          <a:solidFill>
            <a:srgbClr val="00A7E1"/>
          </a:solidFill>
        </p:spPr>
        <p:txBody>
          <a:bodyPr anchor="t"/>
          <a:lstStyle>
            <a:lvl1pPr algn="l">
              <a:defRPr sz="3500" b="1" u="none" cap="all" baseline="0">
                <a:solidFill>
                  <a:srgbClr val="F1ECED"/>
                </a:solidFill>
                <a:latin typeface="+mj-ea"/>
                <a:ea typeface="+mj-ea"/>
              </a:defRPr>
            </a:lvl1pPr>
          </a:lstStyle>
          <a:p>
            <a:r>
              <a:rPr lang="en-US" altLang="zh-CN" dirty="0"/>
              <a:t>Click to edit title </a:t>
            </a:r>
            <a:r>
              <a:rPr lang="zh-CN" altLang="en-US" dirty="0"/>
              <a:t>添加标题</a:t>
            </a:r>
          </a:p>
        </p:txBody>
      </p:sp>
      <p:sp>
        <p:nvSpPr>
          <p:cNvPr id="3" name="Text Placeholder 2"/>
          <p:cNvSpPr>
            <a:spLocks noGrp="1"/>
          </p:cNvSpPr>
          <p:nvPr>
            <p:ph type="body" idx="1" hasCustomPrompt="1"/>
          </p:nvPr>
        </p:nvSpPr>
        <p:spPr>
          <a:xfrm>
            <a:off x="4214398" y="1214426"/>
            <a:ext cx="4320000" cy="972000"/>
          </a:xfrm>
          <a:prstGeom prst="rect">
            <a:avLst/>
          </a:prstGeom>
          <a:solidFill>
            <a:srgbClr val="F1ECED"/>
          </a:solidFill>
        </p:spPr>
        <p:txBody>
          <a:bodyPr anchor="b"/>
          <a:lstStyle>
            <a:lvl1pPr marL="0" indent="0">
              <a:lnSpc>
                <a:spcPct val="120000"/>
              </a:lnSpc>
              <a:buNone/>
              <a:defRPr sz="1200" baseline="0">
                <a:solidFill>
                  <a:srgbClr val="00A7E1"/>
                </a:solidFill>
                <a:latin typeface="+mj-ea"/>
                <a:ea typeface="+mj-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a:t>Click to edit text | </a:t>
            </a:r>
            <a:r>
              <a:rPr lang="zh-CN" altLang="en-US" dirty="0"/>
              <a:t>添加副目录或描述</a:t>
            </a:r>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目录页">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13" y="252000"/>
            <a:ext cx="8064500" cy="720000"/>
          </a:xfrm>
          <a:prstGeom prst="rect">
            <a:avLst/>
          </a:prstGeom>
        </p:spPr>
        <p:txBody>
          <a:bodyPr/>
          <a:lstStyle>
            <a:lvl1pPr algn="l">
              <a:defRPr sz="3000" b="0" baseline="0">
                <a:solidFill>
                  <a:schemeClr val="bg1"/>
                </a:solidFill>
                <a:latin typeface="+mj-ea"/>
                <a:ea typeface="+mj-ea"/>
              </a:defRPr>
            </a:lvl1pPr>
          </a:lstStyle>
          <a:p>
            <a:r>
              <a:rPr lang="en-US" altLang="zh-CN" dirty="0"/>
              <a:t>CONTENT | </a:t>
            </a:r>
            <a:r>
              <a:rPr lang="zh-CN" altLang="en-US" dirty="0"/>
              <a:t>目录</a:t>
            </a:r>
          </a:p>
        </p:txBody>
      </p:sp>
      <p:sp>
        <p:nvSpPr>
          <p:cNvPr id="3" name="Content Placeholder 2"/>
          <p:cNvSpPr>
            <a:spLocks noGrp="1"/>
          </p:cNvSpPr>
          <p:nvPr>
            <p:ph idx="1"/>
          </p:nvPr>
        </p:nvSpPr>
        <p:spPr>
          <a:xfrm>
            <a:off x="684213" y="972000"/>
            <a:ext cx="8064500" cy="4184650"/>
          </a:xfrm>
          <a:prstGeom prst="rect">
            <a:avLst/>
          </a:prstGeom>
        </p:spPr>
        <p:txBody>
          <a:bodyPr/>
          <a:lstStyle>
            <a:lvl1pPr>
              <a:defRPr sz="1600">
                <a:solidFill>
                  <a:schemeClr val="bg1"/>
                </a:solidFill>
                <a:latin typeface="+mj-ea"/>
                <a:ea typeface="+mj-ea"/>
              </a:defRPr>
            </a:lvl1pPr>
            <a:lvl2pPr>
              <a:defRPr sz="1600">
                <a:solidFill>
                  <a:schemeClr val="bg1"/>
                </a:solidFill>
                <a:latin typeface="+mj-ea"/>
                <a:ea typeface="+mj-ea"/>
              </a:defRPr>
            </a:lvl2pPr>
            <a:lvl3pPr>
              <a:buFont typeface="Arial" panose="020B0604020202020204" pitchFamily="34" charset="0"/>
              <a:buChar char="»"/>
              <a:defRPr sz="1600">
                <a:solidFill>
                  <a:schemeClr val="bg1"/>
                </a:solidFill>
                <a:latin typeface="+mj-ea"/>
                <a:ea typeface="+mj-ea"/>
              </a:defRPr>
            </a:lvl3pPr>
            <a:lvl4pPr>
              <a:defRPr sz="1200">
                <a:solidFill>
                  <a:srgbClr val="99999A"/>
                </a:solidFill>
              </a:defRPr>
            </a:lvl4pPr>
            <a:lvl5pPr>
              <a:defRPr sz="1200">
                <a:solidFill>
                  <a:srgbClr val="99999A"/>
                </a:solidFill>
              </a:defRPr>
            </a:lvl5pPr>
          </a:lstStyle>
          <a:p>
            <a:pPr lvl="0"/>
            <a:r>
              <a:rPr lang="en-US" altLang="zh-CN" dirty="0"/>
              <a:t>Click to edit Master text styles</a:t>
            </a:r>
          </a:p>
          <a:p>
            <a:pPr lvl="1"/>
            <a:r>
              <a:rPr lang="en-US" altLang="zh-CN" dirty="0"/>
              <a:t>Second level</a:t>
            </a:r>
          </a:p>
          <a:p>
            <a:pPr lvl="2"/>
            <a:r>
              <a:rPr lang="en-US" altLang="zh-CN" dirty="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文字页">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4213" y="252000"/>
            <a:ext cx="8064500" cy="720000"/>
          </a:xfrm>
          <a:prstGeom prst="rect">
            <a:avLst/>
          </a:prstGeom>
        </p:spPr>
        <p:txBody>
          <a:bodyPr/>
          <a:lstStyle>
            <a:lvl1pPr algn="l">
              <a:defRPr sz="3000" baseline="0">
                <a:solidFill>
                  <a:schemeClr val="bg1"/>
                </a:solidFill>
                <a:latin typeface="+mj-ea"/>
                <a:ea typeface="+mj-ea"/>
              </a:defRPr>
            </a:lvl1pPr>
          </a:lstStyle>
          <a:p>
            <a:r>
              <a:rPr lang="en-US" altLang="zh-CN" dirty="0"/>
              <a:t>Click to edit title | </a:t>
            </a:r>
            <a:r>
              <a:rPr lang="zh-CN" altLang="en-US" dirty="0"/>
              <a:t>添加标题</a:t>
            </a:r>
          </a:p>
        </p:txBody>
      </p:sp>
      <p:sp>
        <p:nvSpPr>
          <p:cNvPr id="3" name="Content Placeholder 2"/>
          <p:cNvSpPr>
            <a:spLocks noGrp="1"/>
          </p:cNvSpPr>
          <p:nvPr>
            <p:ph idx="1" hasCustomPrompt="1"/>
          </p:nvPr>
        </p:nvSpPr>
        <p:spPr>
          <a:xfrm>
            <a:off x="684213" y="972000"/>
            <a:ext cx="8064500" cy="418465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a:t>Click to edit text | </a:t>
            </a:r>
            <a:r>
              <a:rPr lang="zh-CN" altLang="en-US" dirty="0"/>
              <a:t>添加文字</a:t>
            </a:r>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 两列文字页">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4213" y="252000"/>
            <a:ext cx="8064500" cy="720000"/>
          </a:xfrm>
          <a:prstGeom prst="rect">
            <a:avLst/>
          </a:prstGeom>
        </p:spPr>
        <p:txBody>
          <a:bodyPr/>
          <a:lstStyle>
            <a:lvl1pPr algn="l">
              <a:defRPr sz="3000" baseline="0">
                <a:solidFill>
                  <a:schemeClr val="bg1"/>
                </a:solidFill>
                <a:latin typeface="+mj-ea"/>
                <a:ea typeface="+mj-ea"/>
              </a:defRPr>
            </a:lvl1pPr>
          </a:lstStyle>
          <a:p>
            <a:r>
              <a:rPr lang="en-US" altLang="zh-CN" dirty="0"/>
              <a:t>Click to edit title | </a:t>
            </a:r>
            <a:r>
              <a:rPr lang="zh-CN" altLang="en-US" dirty="0"/>
              <a:t>添加标题</a:t>
            </a:r>
          </a:p>
        </p:txBody>
      </p:sp>
      <p:sp>
        <p:nvSpPr>
          <p:cNvPr id="9" name="Content Placeholder 2"/>
          <p:cNvSpPr>
            <a:spLocks noGrp="1"/>
          </p:cNvSpPr>
          <p:nvPr>
            <p:ph idx="14" hasCustomPrompt="1"/>
          </p:nvPr>
        </p:nvSpPr>
        <p:spPr>
          <a:xfrm>
            <a:off x="684212" y="972000"/>
            <a:ext cx="3931920" cy="418465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a:t>Click to edit text | </a:t>
            </a:r>
            <a:r>
              <a:rPr lang="zh-CN" altLang="en-US" dirty="0"/>
              <a:t>添加文字</a:t>
            </a:r>
            <a:endParaRPr lang="en-US" altLang="zh-CN" dirty="0"/>
          </a:p>
        </p:txBody>
      </p:sp>
      <p:sp>
        <p:nvSpPr>
          <p:cNvPr id="10" name="Content Placeholder 2"/>
          <p:cNvSpPr>
            <a:spLocks noGrp="1"/>
          </p:cNvSpPr>
          <p:nvPr>
            <p:ph idx="15" hasCustomPrompt="1"/>
          </p:nvPr>
        </p:nvSpPr>
        <p:spPr>
          <a:xfrm>
            <a:off x="4816793" y="985292"/>
            <a:ext cx="3931920" cy="418465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a:t>Click to edit text | </a:t>
            </a:r>
            <a:r>
              <a:rPr lang="zh-CN" altLang="en-US" dirty="0"/>
              <a:t>添加文字</a:t>
            </a:r>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hedule/ event | 日程页">
    <p:spTree>
      <p:nvGrpSpPr>
        <p:cNvPr id="1" name=""/>
        <p:cNvGrpSpPr/>
        <p:nvPr/>
      </p:nvGrpSpPr>
      <p:grpSpPr>
        <a:xfrm>
          <a:off x="0" y="0"/>
          <a:ext cx="0" cy="0"/>
          <a:chOff x="0" y="0"/>
          <a:chExt cx="0" cy="0"/>
        </a:xfrm>
      </p:grpSpPr>
      <p:sp>
        <p:nvSpPr>
          <p:cNvPr id="16" name="Content Placeholder 2"/>
          <p:cNvSpPr>
            <a:spLocks noGrp="1"/>
          </p:cNvSpPr>
          <p:nvPr>
            <p:ph idx="19" hasCustomPrompt="1"/>
          </p:nvPr>
        </p:nvSpPr>
        <p:spPr>
          <a:xfrm>
            <a:off x="1598612" y="2339534"/>
            <a:ext cx="3017520" cy="116542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a:t>Click to edit text | </a:t>
            </a:r>
            <a:r>
              <a:rPr lang="zh-CN" altLang="en-US" dirty="0"/>
              <a:t>添加文字</a:t>
            </a:r>
            <a:endParaRPr lang="en-US" altLang="zh-CN" dirty="0"/>
          </a:p>
        </p:txBody>
      </p:sp>
      <p:sp>
        <p:nvSpPr>
          <p:cNvPr id="6" name="Title 1"/>
          <p:cNvSpPr>
            <a:spLocks noGrp="1"/>
          </p:cNvSpPr>
          <p:nvPr>
            <p:ph type="title" hasCustomPrompt="1"/>
          </p:nvPr>
        </p:nvSpPr>
        <p:spPr>
          <a:xfrm>
            <a:off x="684213" y="252000"/>
            <a:ext cx="8064500" cy="720000"/>
          </a:xfrm>
          <a:prstGeom prst="rect">
            <a:avLst/>
          </a:prstGeom>
        </p:spPr>
        <p:txBody>
          <a:bodyPr/>
          <a:lstStyle>
            <a:lvl1pPr algn="l">
              <a:defRPr sz="3000" baseline="0">
                <a:solidFill>
                  <a:schemeClr val="bg1"/>
                </a:solidFill>
                <a:latin typeface="+mj-ea"/>
                <a:ea typeface="+mj-ea"/>
              </a:defRPr>
            </a:lvl1pPr>
          </a:lstStyle>
          <a:p>
            <a:r>
              <a:rPr lang="en-US" altLang="zh-CN" dirty="0"/>
              <a:t>Click to edit title | </a:t>
            </a:r>
            <a:r>
              <a:rPr lang="zh-CN" altLang="en-US" dirty="0"/>
              <a:t>添加标题</a:t>
            </a:r>
          </a:p>
        </p:txBody>
      </p:sp>
      <p:sp>
        <p:nvSpPr>
          <p:cNvPr id="9" name="Content Placeholder 2"/>
          <p:cNvSpPr>
            <a:spLocks noGrp="1"/>
          </p:cNvSpPr>
          <p:nvPr>
            <p:ph idx="14" hasCustomPrompt="1"/>
          </p:nvPr>
        </p:nvSpPr>
        <p:spPr>
          <a:xfrm>
            <a:off x="684212" y="972000"/>
            <a:ext cx="3931920" cy="116542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a:t>Click to edit text | </a:t>
            </a:r>
            <a:r>
              <a:rPr lang="zh-CN" altLang="en-US" dirty="0"/>
              <a:t>添加文字</a:t>
            </a:r>
            <a:endParaRPr lang="en-US" altLang="zh-CN" dirty="0"/>
          </a:p>
        </p:txBody>
      </p:sp>
      <p:sp>
        <p:nvSpPr>
          <p:cNvPr id="10" name="Content Placeholder 2"/>
          <p:cNvSpPr>
            <a:spLocks noGrp="1"/>
          </p:cNvSpPr>
          <p:nvPr>
            <p:ph idx="15" hasCustomPrompt="1"/>
          </p:nvPr>
        </p:nvSpPr>
        <p:spPr>
          <a:xfrm>
            <a:off x="4816793" y="985292"/>
            <a:ext cx="3931920" cy="418465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a:t>Click to edit text | </a:t>
            </a:r>
            <a:r>
              <a:rPr lang="zh-CN" altLang="en-US" dirty="0"/>
              <a:t>添加文字</a:t>
            </a:r>
            <a:endParaRPr lang="en-US" altLang="zh-CN" dirty="0"/>
          </a:p>
        </p:txBody>
      </p:sp>
      <p:sp>
        <p:nvSpPr>
          <p:cNvPr id="12" name="Text Placeholder 3"/>
          <p:cNvSpPr>
            <a:spLocks noGrp="1"/>
          </p:cNvSpPr>
          <p:nvPr>
            <p:ph type="body" sz="half" idx="13" hasCustomPrompt="1"/>
          </p:nvPr>
        </p:nvSpPr>
        <p:spPr>
          <a:xfrm>
            <a:off x="683568" y="2339534"/>
            <a:ext cx="720000" cy="357190"/>
          </a:xfrm>
          <a:prstGeom prst="rect">
            <a:avLst/>
          </a:prstGeom>
          <a:noFill/>
          <a:ln w="28575">
            <a:noFill/>
          </a:ln>
        </p:spPr>
        <p:txBody>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600">
                <a:solidFill>
                  <a:schemeClr val="bg1"/>
                </a:solidFill>
                <a:latin typeface="+mj-ea"/>
                <a:ea typeface="+mj-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a:t>date</a:t>
            </a:r>
          </a:p>
        </p:txBody>
      </p:sp>
      <p:sp>
        <p:nvSpPr>
          <p:cNvPr id="13" name="Text Placeholder 3"/>
          <p:cNvSpPr>
            <a:spLocks noGrp="1"/>
          </p:cNvSpPr>
          <p:nvPr>
            <p:ph type="body" sz="half" idx="16" hasCustomPrompt="1"/>
          </p:nvPr>
        </p:nvSpPr>
        <p:spPr>
          <a:xfrm>
            <a:off x="683568" y="2696724"/>
            <a:ext cx="720000" cy="252000"/>
          </a:xfrm>
          <a:prstGeom prst="rect">
            <a:avLst/>
          </a:prstGeom>
          <a:solidFill>
            <a:srgbClr val="00A7E1"/>
          </a:solidFill>
          <a:ln w="28575">
            <a:noFill/>
          </a:ln>
        </p:spPr>
        <p:txBody>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600">
                <a:solidFill>
                  <a:schemeClr val="bg1"/>
                </a:solidFill>
                <a:latin typeface="+mj-ea"/>
                <a:ea typeface="+mj-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a:t>month</a:t>
            </a:r>
          </a:p>
        </p:txBody>
      </p:sp>
      <p:sp>
        <p:nvSpPr>
          <p:cNvPr id="14" name="Text Placeholder 3"/>
          <p:cNvSpPr>
            <a:spLocks noGrp="1"/>
          </p:cNvSpPr>
          <p:nvPr>
            <p:ph type="body" sz="half" idx="17" hasCustomPrompt="1"/>
          </p:nvPr>
        </p:nvSpPr>
        <p:spPr>
          <a:xfrm>
            <a:off x="683568" y="3793604"/>
            <a:ext cx="720000" cy="357190"/>
          </a:xfrm>
          <a:prstGeom prst="rect">
            <a:avLst/>
          </a:prstGeom>
          <a:noFill/>
          <a:ln w="28575">
            <a:noFill/>
          </a:ln>
        </p:spPr>
        <p:txBody>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600">
                <a:solidFill>
                  <a:schemeClr val="bg1"/>
                </a:solidFill>
                <a:latin typeface="+mj-ea"/>
                <a:ea typeface="+mj-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a:t>date</a:t>
            </a:r>
          </a:p>
        </p:txBody>
      </p:sp>
      <p:sp>
        <p:nvSpPr>
          <p:cNvPr id="15" name="Text Placeholder 3"/>
          <p:cNvSpPr>
            <a:spLocks noGrp="1"/>
          </p:cNvSpPr>
          <p:nvPr>
            <p:ph type="body" sz="half" idx="18" hasCustomPrompt="1"/>
          </p:nvPr>
        </p:nvSpPr>
        <p:spPr>
          <a:xfrm>
            <a:off x="683568" y="4150794"/>
            <a:ext cx="720000" cy="252000"/>
          </a:xfrm>
          <a:prstGeom prst="rect">
            <a:avLst/>
          </a:prstGeom>
          <a:solidFill>
            <a:srgbClr val="00A7E1"/>
          </a:solidFill>
          <a:ln w="28575">
            <a:noFill/>
          </a:ln>
        </p:spPr>
        <p:txBody>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600">
                <a:solidFill>
                  <a:schemeClr val="bg1"/>
                </a:solidFill>
                <a:latin typeface="+mj-ea"/>
                <a:ea typeface="+mj-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a:t>month</a:t>
            </a:r>
          </a:p>
        </p:txBody>
      </p:sp>
      <p:sp>
        <p:nvSpPr>
          <p:cNvPr id="17" name="Content Placeholder 2"/>
          <p:cNvSpPr>
            <a:spLocks noGrp="1"/>
          </p:cNvSpPr>
          <p:nvPr>
            <p:ph idx="20" hasCustomPrompt="1"/>
          </p:nvPr>
        </p:nvSpPr>
        <p:spPr>
          <a:xfrm>
            <a:off x="1598612" y="3793604"/>
            <a:ext cx="3017520" cy="116542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a:t>Click to edit text | </a:t>
            </a:r>
            <a:r>
              <a:rPr lang="zh-CN" altLang="en-US" dirty="0"/>
              <a:t>添加文字</a:t>
            </a:r>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空白页">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4213" y="252000"/>
            <a:ext cx="8064500" cy="720000"/>
          </a:xfrm>
          <a:prstGeom prst="rect">
            <a:avLst/>
          </a:prstGeom>
        </p:spPr>
        <p:txBody>
          <a:bodyPr/>
          <a:lstStyle>
            <a:lvl1pPr algn="l">
              <a:defRPr sz="3000" baseline="0">
                <a:solidFill>
                  <a:schemeClr val="bg1"/>
                </a:solidFill>
                <a:latin typeface="+mj-ea"/>
                <a:ea typeface="+mj-ea"/>
              </a:defRPr>
            </a:lvl1pPr>
          </a:lstStyle>
          <a:p>
            <a:r>
              <a:rPr lang="en-US" altLang="zh-CN" dirty="0"/>
              <a:t>Click to edit title | </a:t>
            </a:r>
            <a:r>
              <a:rPr lang="zh-CN" altLang="en-US" dirty="0"/>
              <a:t>添加标题</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3"/>
            <a:ext cx="6858000" cy="1989667"/>
          </a:xfrm>
          <a:prstGeom prst="rect">
            <a:avLst/>
          </a:prstGeom>
        </p:spPr>
        <p:txBody>
          <a:bodyPr anchor="b"/>
          <a:lstStyle>
            <a:lvl1pPr algn="ctr">
              <a:defRPr sz="45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3001698"/>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Rectangle 6"/>
          <p:cNvSpPr/>
          <p:nvPr userDrawn="1"/>
        </p:nvSpPr>
        <p:spPr>
          <a:xfrm>
            <a:off x="684000" y="0"/>
            <a:ext cx="8460000" cy="108000"/>
          </a:xfrm>
          <a:prstGeom prst="rect">
            <a:avLst/>
          </a:prstGeom>
          <a:solidFill>
            <a:srgbClr val="00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2" descr="C:\Documents and Settings\ad04\Desktop\jack.png"/>
          <p:cNvPicPr>
            <a:picLocks noChangeAspect="1" noChangeArrowheads="1"/>
          </p:cNvPicPr>
          <p:nvPr userDrawn="1"/>
        </p:nvPicPr>
        <p:blipFill>
          <a:blip r:embed="rId9" cstate="print"/>
          <a:srcRect/>
          <a:stretch>
            <a:fillRect/>
          </a:stretch>
        </p:blipFill>
        <p:spPr bwMode="auto">
          <a:xfrm>
            <a:off x="7860958" y="269999"/>
            <a:ext cx="1080000" cy="129643"/>
          </a:xfrm>
          <a:prstGeom prst="rect">
            <a:avLst/>
          </a:prstGeom>
          <a:noFill/>
        </p:spPr>
      </p:pic>
      <p:cxnSp>
        <p:nvCxnSpPr>
          <p:cNvPr id="11" name="Straight Connector 10"/>
          <p:cNvCxnSpPr/>
          <p:nvPr userDrawn="1"/>
        </p:nvCxnSpPr>
        <p:spPr>
          <a:xfrm>
            <a:off x="392876" y="5286392"/>
            <a:ext cx="8358246" cy="1588"/>
          </a:xfrm>
          <a:prstGeom prst="line">
            <a:avLst/>
          </a:prstGeom>
          <a:ln>
            <a:solidFill>
              <a:srgbClr val="99999A"/>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671123" y="5377780"/>
            <a:ext cx="1080000" cy="30670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defRPr/>
            </a:pPr>
            <a:fld id="{E2DBE013-6E42-4162-8D48-A7A062D020AD}" type="slidenum">
              <a:rPr lang="zh-CN" altLang="en-US" sz="1400" b="1" smtClean="0">
                <a:solidFill>
                  <a:schemeClr val="bg1"/>
                </a:solidFill>
                <a:latin typeface="Times New Roman" panose="02020603050405020304" pitchFamily="18" charset="0"/>
                <a:ea typeface="+mj-ea"/>
                <a:cs typeface="Times New Roman" panose="02020603050405020304" pitchFamily="18" charset="0"/>
              </a:rPr>
              <a:t>‹#›</a:t>
            </a:fld>
            <a:r>
              <a:rPr lang="en-US" altLang="zh-CN" sz="1400" b="1" dirty="0">
                <a:solidFill>
                  <a:schemeClr val="bg1"/>
                </a:solidFill>
                <a:latin typeface="Times New Roman" panose="02020603050405020304" pitchFamily="18" charset="0"/>
                <a:ea typeface="+mj-ea"/>
                <a:cs typeface="Times New Roman" panose="02020603050405020304" pitchFamily="18" charset="0"/>
              </a:rPr>
              <a:t>/17</a:t>
            </a:r>
            <a:endParaRPr lang="en-US" sz="1400" b="1" dirty="0">
              <a:solidFill>
                <a:schemeClr val="bg1"/>
              </a:solidFill>
              <a:latin typeface="Times New Roman" panose="02020603050405020304" pitchFamily="18" charset="0"/>
              <a:ea typeface="+mj-ea"/>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jpg"/><Relationship Id="rId5" Type="http://schemas.microsoft.com/office/2007/relationships/hdphoto" Target="../media/hdphoto6.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p:nvPr/>
        </p:nvSpPr>
        <p:spPr>
          <a:xfrm>
            <a:off x="1907704" y="4513684"/>
            <a:ext cx="5544616" cy="720080"/>
          </a:xfrm>
          <a:prstGeom prst="rect">
            <a:avLst/>
          </a:prstGeom>
          <a:noFill/>
        </p:spPr>
        <p:txBody>
          <a:bodyPr anchor="t"/>
          <a:lstStyle>
            <a:lvl1pPr algn="l" defTabSz="914400" rtl="0" eaLnBrk="1" latinLnBrk="0" hangingPunct="1">
              <a:spcBef>
                <a:spcPct val="0"/>
              </a:spcBef>
              <a:buNone/>
              <a:defRPr sz="3500" b="1" u="none" kern="1200" cap="all" baseline="0">
                <a:solidFill>
                  <a:srgbClr val="F1ECED"/>
                </a:solidFill>
                <a:latin typeface="+mj-lt"/>
                <a:ea typeface="+mj-ea"/>
                <a:cs typeface="+mj-cs"/>
              </a:defRPr>
            </a:lvl1pPr>
          </a:lstStyle>
          <a:p>
            <a:pPr algn="ctr"/>
            <a:endParaRPr lang="zh-CN" altLang="en-US" sz="2000" dirty="0">
              <a:solidFill>
                <a:schemeClr val="bg1"/>
              </a:solidFill>
              <a:latin typeface="+mj-ea"/>
            </a:endParaRPr>
          </a:p>
        </p:txBody>
      </p:sp>
      <p:sp>
        <p:nvSpPr>
          <p:cNvPr id="2" name="标题 1"/>
          <p:cNvSpPr>
            <a:spLocks noGrp="1"/>
          </p:cNvSpPr>
          <p:nvPr>
            <p:ph type="title"/>
          </p:nvPr>
        </p:nvSpPr>
        <p:spPr>
          <a:xfrm>
            <a:off x="593068" y="3721596"/>
            <a:ext cx="7957863" cy="1296144"/>
          </a:xfrm>
          <a:noFill/>
        </p:spPr>
        <p:txBody>
          <a:bodyPr/>
          <a:lstStyle/>
          <a:p>
            <a:pPr algn="ctr"/>
            <a:r>
              <a:rPr lang="en-US" altLang="zh-CN" sz="2400" kern="0" dirty="0">
                <a:solidFill>
                  <a:srgbClr val="FFFF00"/>
                </a:solidFill>
                <a:latin typeface="Times New Roman" panose="02020603050405020304" pitchFamily="18" charset="0"/>
                <a:cs typeface="Times New Roman" panose="02020603050405020304" pitchFamily="18" charset="0"/>
              </a:rPr>
              <a:t>S5-81CX </a:t>
            </a:r>
            <a:r>
              <a:rPr lang="en-US" altLang="zh-CN" sz="2400" kern="0" dirty="0">
                <a:solidFill>
                  <a:schemeClr val="bg1"/>
                </a:solidFill>
                <a:latin typeface="Times New Roman" panose="02020603050405020304" pitchFamily="18" charset="0"/>
                <a:cs typeface="Times New Roman" panose="02020603050405020304" pitchFamily="18" charset="0"/>
              </a:rPr>
              <a:t> </a:t>
            </a:r>
            <a:r>
              <a:rPr lang="en-US" altLang="zh-CN" sz="2400" kern="0" dirty="0">
                <a:solidFill>
                  <a:srgbClr val="FFFF00"/>
                </a:solidFill>
                <a:latin typeface="Times New Roman" panose="02020603050405020304" pitchFamily="18" charset="0"/>
                <a:cs typeface="Times New Roman" panose="02020603050405020304" pitchFamily="18" charset="0"/>
              </a:rPr>
              <a:t>Slim POST BED </a:t>
            </a:r>
            <a:r>
              <a:rPr lang="en-US" altLang="zh-CN" sz="2400" kern="0" dirty="0">
                <a:solidFill>
                  <a:schemeClr val="bg1"/>
                </a:solidFill>
                <a:latin typeface="Times New Roman" panose="02020603050405020304" pitchFamily="18" charset="0"/>
                <a:cs typeface="Times New Roman" panose="02020603050405020304" pitchFamily="18" charset="0"/>
              </a:rPr>
              <a:t>Single </a:t>
            </a:r>
            <a:r>
              <a:rPr lang="en-US" altLang="zh-CN" sz="2400" kern="0" dirty="0" err="1">
                <a:solidFill>
                  <a:schemeClr val="bg1"/>
                </a:solidFill>
                <a:latin typeface="Times New Roman" panose="02020603050405020304" pitchFamily="18" charset="0"/>
                <a:cs typeface="Times New Roman" panose="02020603050405020304" pitchFamily="18" charset="0"/>
              </a:rPr>
              <a:t>nEEdLE</a:t>
            </a:r>
            <a:r>
              <a:rPr lang="en-US" altLang="zh-CN" sz="2400" kern="0" dirty="0">
                <a:solidFill>
                  <a:schemeClr val="bg1"/>
                </a:solidFill>
                <a:latin typeface="Times New Roman" panose="02020603050405020304" pitchFamily="18" charset="0"/>
                <a:cs typeface="Times New Roman" panose="02020603050405020304" pitchFamily="18" charset="0"/>
              </a:rPr>
              <a:t> </a:t>
            </a:r>
            <a:r>
              <a:rPr lang="en-US" altLang="zh-CN" sz="2400" kern="0" dirty="0">
                <a:solidFill>
                  <a:schemeClr val="bg1"/>
                </a:solidFill>
                <a:latin typeface="Times New Roman" panose="02020603050405020304" pitchFamily="18" charset="0"/>
                <a:cs typeface="Times New Roman" panose="02020603050405020304" pitchFamily="18" charset="0"/>
                <a:sym typeface="+mn-ea"/>
              </a:rPr>
              <a:t>Computerized roller sewing machine</a:t>
            </a:r>
            <a:r>
              <a:rPr lang="en-US" altLang="zh-CN" sz="2400" dirty="0">
                <a:solidFill>
                  <a:srgbClr val="FFFF00"/>
                </a:solidFill>
                <a:latin typeface="Times New Roman" panose="02020603050405020304" pitchFamily="18" charset="0"/>
                <a:cs typeface="Times New Roman" panose="02020603050405020304" pitchFamily="18" charset="0"/>
                <a:sym typeface="+mn-ea"/>
              </a:rPr>
              <a:t/>
            </a:r>
            <a:br>
              <a:rPr lang="en-US" altLang="zh-CN" sz="2400" dirty="0">
                <a:solidFill>
                  <a:srgbClr val="FFFF00"/>
                </a:solidFill>
                <a:latin typeface="Times New Roman" panose="02020603050405020304" pitchFamily="18" charset="0"/>
                <a:cs typeface="Times New Roman" panose="02020603050405020304" pitchFamily="18" charset="0"/>
                <a:sym typeface="+mn-ea"/>
              </a:rPr>
            </a:br>
            <a:r>
              <a:rPr lang="en-US" altLang="zh-CN" sz="2400" dirty="0">
                <a:solidFill>
                  <a:schemeClr val="bg1"/>
                </a:solidFill>
                <a:latin typeface="Times New Roman" panose="02020603050405020304" pitchFamily="18" charset="0"/>
                <a:cs typeface="Times New Roman" panose="02020603050405020304" pitchFamily="18" charset="0"/>
              </a:rPr>
              <a:t>2022.5</a:t>
            </a:r>
            <a:r>
              <a:rPr lang="zh-CN" altLang="en-US" sz="2400" dirty="0">
                <a:solidFill>
                  <a:srgbClr val="FFFF00"/>
                </a:solidFill>
                <a:latin typeface="Times New Roman" panose="02020603050405020304" pitchFamily="18" charset="0"/>
                <a:cs typeface="Times New Roman" panose="02020603050405020304" pitchFamily="18" charset="0"/>
              </a:rPr>
              <a:t/>
            </a:r>
            <a:br>
              <a:rPr lang="zh-CN" altLang="en-US" sz="2400" dirty="0">
                <a:solidFill>
                  <a:srgbClr val="FFFF00"/>
                </a:solidFill>
                <a:latin typeface="Times New Roman" panose="02020603050405020304" pitchFamily="18" charset="0"/>
                <a:cs typeface="Times New Roman" panose="02020603050405020304" pitchFamily="18" charset="0"/>
              </a:rPr>
            </a:br>
            <a:endParaRPr lang="zh-CN" altLang="en-US" sz="2400" dirty="0">
              <a:solidFill>
                <a:srgbClr val="FFFF00"/>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ABA74270-5BB7-6A14-FFF4-505A3A922C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37220"/>
            <a:ext cx="5688632" cy="31936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51607" y="841276"/>
            <a:ext cx="8410850" cy="1289071"/>
          </a:xfrm>
          <a:prstGeom prst="rect">
            <a:avLst/>
          </a:prstGeom>
        </p:spPr>
        <p:txBody>
          <a:bodyPr wrap="square">
            <a:spAutoFit/>
          </a:bodyPr>
          <a:lstStyle/>
          <a:p>
            <a:pPr lvl="0">
              <a:lnSpc>
                <a:spcPct val="150000"/>
              </a:lnSpc>
            </a:pPr>
            <a:r>
              <a:rPr lang="en-US" altLang="zh-CN" dirty="0">
                <a:solidFill>
                  <a:schemeClr val="bg1"/>
                </a:solidFill>
                <a:latin typeface="Times New Roman" panose="02020603050405020304" charset="0"/>
                <a:ea typeface="+mj-ea"/>
                <a:cs typeface="Times New Roman" panose="02020603050405020304" charset="0"/>
              </a:rPr>
              <a:t>Automatic thread cutting, automatic reverse sewing, automatic presser foot lifting, electronic control integrated design, simple maintenance, high efficiency of automatic operation and high output.</a:t>
            </a:r>
            <a:endParaRPr lang="zh-CN" altLang="en-US" dirty="0">
              <a:solidFill>
                <a:schemeClr val="bg1"/>
              </a:solidFill>
              <a:latin typeface="Times New Roman" panose="02020603050405020304" charset="0"/>
              <a:ea typeface="+mj-ea"/>
              <a:cs typeface="Times New Roman" panose="02020603050405020304" charset="0"/>
            </a:endParaRPr>
          </a:p>
        </p:txBody>
      </p:sp>
      <p:sp>
        <p:nvSpPr>
          <p:cNvPr id="9" name="标题 1"/>
          <p:cNvSpPr txBox="1"/>
          <p:nvPr/>
        </p:nvSpPr>
        <p:spPr>
          <a:xfrm>
            <a:off x="539750" y="205740"/>
            <a:ext cx="8064500" cy="563880"/>
          </a:xfrm>
          <a:prstGeom prst="rect">
            <a:avLst/>
          </a:prstGeom>
        </p:spPr>
        <p:txBody>
          <a:bodyP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sz="2800" dirty="0">
                <a:latin typeface="Times New Roman" panose="02020603050405020304" charset="0"/>
                <a:cs typeface="Times New Roman" panose="02020603050405020304" charset="0"/>
              </a:rPr>
              <a:t>3. Auto thread cutting, efficient sewing</a:t>
            </a:r>
            <a:r>
              <a:rPr lang="zh-CN" altLang="en-US" sz="2800" dirty="0">
                <a:latin typeface="Times New Roman" panose="02020603050405020304" charset="0"/>
                <a:cs typeface="Times New Roman" panose="02020603050405020304" charset="0"/>
              </a:rPr>
              <a:t>（</a:t>
            </a:r>
            <a:r>
              <a:rPr lang="en-US" altLang="zh-CN" sz="2800" dirty="0">
                <a:latin typeface="Times New Roman" panose="02020603050405020304" charset="0"/>
                <a:cs typeface="Times New Roman" panose="02020603050405020304" charset="0"/>
              </a:rPr>
              <a:t>3/9</a:t>
            </a:r>
            <a:r>
              <a:rPr lang="zh-CN" altLang="en-US" sz="2800" dirty="0">
                <a:latin typeface="Times New Roman" panose="02020603050405020304" charset="0"/>
                <a:cs typeface="Times New Roman" panose="02020603050405020304" charset="0"/>
              </a:rPr>
              <a:t>）</a:t>
            </a:r>
          </a:p>
        </p:txBody>
      </p:sp>
      <p:pic>
        <p:nvPicPr>
          <p:cNvPr id="5" name="图片 4">
            <a:extLst>
              <a:ext uri="{FF2B5EF4-FFF2-40B4-BE49-F238E27FC236}">
                <a16:creationId xmlns:a16="http://schemas.microsoft.com/office/drawing/2014/main" id="{47237F07-F407-8136-8895-EFA0902B93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6892" y="1997640"/>
            <a:ext cx="2520280" cy="2876084"/>
          </a:xfrm>
          <a:prstGeom prst="rect">
            <a:avLst/>
          </a:prstGeom>
        </p:spPr>
      </p:pic>
    </p:spTree>
    <p:extLst>
      <p:ext uri="{BB962C8B-B14F-4D97-AF65-F5344CB8AC3E}">
        <p14:creationId xmlns:p14="http://schemas.microsoft.com/office/powerpoint/2010/main" val="205680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16724" y="754005"/>
            <a:ext cx="8410850" cy="873572"/>
          </a:xfrm>
          <a:prstGeom prst="rect">
            <a:avLst/>
          </a:prstGeom>
        </p:spPr>
        <p:txBody>
          <a:bodyPr wrap="square">
            <a:spAutoFit/>
          </a:bodyPr>
          <a:lstStyle/>
          <a:p>
            <a:pPr indent="0">
              <a:lnSpc>
                <a:spcPct val="150000"/>
              </a:lnSpc>
              <a:buFont typeface="Wingdings" panose="05000000000000000000" pitchFamily="2" charset="2"/>
              <a:buNone/>
            </a:pPr>
            <a:r>
              <a:rPr lang="en-US" altLang="zh-CN" dirty="0">
                <a:solidFill>
                  <a:schemeClr val="bg1"/>
                </a:solidFill>
                <a:latin typeface="Times New Roman" panose="02020603050405020304" charset="0"/>
                <a:ea typeface="+mj-ea"/>
                <a:cs typeface="Times New Roman" panose="02020603050405020304" charset="0"/>
              </a:rPr>
              <a:t>The innovative design of the thread trimming mechanism enables the tail within 3mm after thread trimming, no need to trim the thread tail, saving time and reducing labor cost.</a:t>
            </a:r>
          </a:p>
        </p:txBody>
      </p:sp>
      <p:sp>
        <p:nvSpPr>
          <p:cNvPr id="9" name="标题 1"/>
          <p:cNvSpPr txBox="1"/>
          <p:nvPr/>
        </p:nvSpPr>
        <p:spPr>
          <a:xfrm>
            <a:off x="539750" y="205740"/>
            <a:ext cx="8064500" cy="563880"/>
          </a:xfrm>
          <a:prstGeom prst="rect">
            <a:avLst/>
          </a:prstGeom>
        </p:spPr>
        <p:txBody>
          <a:bodyP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sz="2800" dirty="0">
                <a:latin typeface="Times New Roman" panose="02020603050405020304" charset="0"/>
                <a:cs typeface="Times New Roman" panose="02020603050405020304" charset="0"/>
              </a:rPr>
              <a:t>3.Short thread remaining, no more trim</a:t>
            </a:r>
            <a:r>
              <a:rPr lang="zh-CN" altLang="en-US" sz="2800" dirty="0">
                <a:latin typeface="Times New Roman" panose="02020603050405020304" charset="0"/>
                <a:cs typeface="Times New Roman" panose="02020603050405020304" charset="0"/>
              </a:rPr>
              <a:t>（</a:t>
            </a:r>
            <a:r>
              <a:rPr lang="en-US" altLang="zh-CN" sz="2800" dirty="0">
                <a:latin typeface="Times New Roman" panose="02020603050405020304" charset="0"/>
                <a:cs typeface="Times New Roman" panose="02020603050405020304" charset="0"/>
              </a:rPr>
              <a:t>4/9</a:t>
            </a:r>
            <a:r>
              <a:rPr lang="zh-CN" altLang="en-US" sz="2800" dirty="0">
                <a:latin typeface="Times New Roman" panose="02020603050405020304" charset="0"/>
                <a:cs typeface="Times New Roman" panose="02020603050405020304" charset="0"/>
              </a:rPr>
              <a:t>）</a:t>
            </a:r>
          </a:p>
        </p:txBody>
      </p:sp>
      <p:pic>
        <p:nvPicPr>
          <p:cNvPr id="5" name="图片 4">
            <a:extLst>
              <a:ext uri="{FF2B5EF4-FFF2-40B4-BE49-F238E27FC236}">
                <a16:creationId xmlns:a16="http://schemas.microsoft.com/office/drawing/2014/main" id="{3160B0C3-7739-1AFA-ACBD-EC134F2A11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859407"/>
            <a:ext cx="2791854" cy="3086325"/>
          </a:xfrm>
          <a:prstGeom prst="rect">
            <a:avLst/>
          </a:prstGeom>
        </p:spPr>
      </p:pic>
      <p:pic>
        <p:nvPicPr>
          <p:cNvPr id="12" name="图片 11">
            <a:extLst>
              <a:ext uri="{FF2B5EF4-FFF2-40B4-BE49-F238E27FC236}">
                <a16:creationId xmlns:a16="http://schemas.microsoft.com/office/drawing/2014/main" id="{84741346-AD0C-C8DA-568C-7014E3952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149" y="2022863"/>
            <a:ext cx="2448272" cy="2150610"/>
          </a:xfrm>
          <a:prstGeom prst="rect">
            <a:avLst/>
          </a:prstGeom>
        </p:spPr>
      </p:pic>
      <p:sp>
        <p:nvSpPr>
          <p:cNvPr id="13" name="椭圆 12">
            <a:extLst>
              <a:ext uri="{FF2B5EF4-FFF2-40B4-BE49-F238E27FC236}">
                <a16:creationId xmlns:a16="http://schemas.microsoft.com/office/drawing/2014/main" id="{9BB02A8F-7C59-F575-578A-6D0D20BCB82A}"/>
              </a:ext>
            </a:extLst>
          </p:cNvPr>
          <p:cNvSpPr/>
          <p:nvPr/>
        </p:nvSpPr>
        <p:spPr>
          <a:xfrm>
            <a:off x="6247489" y="3532558"/>
            <a:ext cx="690996" cy="5122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2">
            <a:extLst>
              <a:ext uri="{FF2B5EF4-FFF2-40B4-BE49-F238E27FC236}">
                <a16:creationId xmlns:a16="http://schemas.microsoft.com/office/drawing/2014/main" id="{437CE570-F989-471C-253F-685C8F2DE970}"/>
              </a:ext>
            </a:extLst>
          </p:cNvPr>
          <p:cNvSpPr txBox="1"/>
          <p:nvPr/>
        </p:nvSpPr>
        <p:spPr>
          <a:xfrm>
            <a:off x="6206575" y="4414870"/>
            <a:ext cx="1202527" cy="307777"/>
          </a:xfrm>
          <a:prstGeom prst="rect">
            <a:avLst/>
          </a:prstGeom>
          <a:noFill/>
        </p:spPr>
        <p:txBody>
          <a:bodyPr wrap="square" rtlCol="0">
            <a:spAutoFit/>
          </a:bodyPr>
          <a:lstStyle/>
          <a:p>
            <a:r>
              <a:rPr lang="en-US" altLang="zh-CN" sz="1400" dirty="0">
                <a:solidFill>
                  <a:schemeClr val="bg1"/>
                </a:solidFill>
                <a:latin typeface="Times New Roman" panose="02020603050405020304" pitchFamily="18" charset="0"/>
                <a:ea typeface="+mj-ea"/>
                <a:cs typeface="Times New Roman" panose="02020603050405020304" pitchFamily="18" charset="0"/>
              </a:rPr>
              <a:t>No more trim</a:t>
            </a:r>
            <a:endParaRPr lang="zh-CN" altLang="en-US" sz="1400" dirty="0">
              <a:solidFill>
                <a:schemeClr val="bg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3882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89768" y="625758"/>
            <a:ext cx="8410850" cy="1289712"/>
          </a:xfrm>
          <a:prstGeom prst="rect">
            <a:avLst/>
          </a:prstGeom>
        </p:spPr>
        <p:txBody>
          <a:bodyPr wrap="square">
            <a:spAutoFit/>
          </a:bodyPr>
          <a:lstStyle/>
          <a:p>
            <a:pPr lvl="0" indent="0">
              <a:lnSpc>
                <a:spcPct val="150000"/>
              </a:lnSpc>
              <a:buFont typeface="Wingdings" panose="05000000000000000000" pitchFamily="2" charset="2"/>
              <a:buNone/>
            </a:pPr>
            <a:r>
              <a:rPr lang="en-US" altLang="zh-CN" b="1" dirty="0">
                <a:solidFill>
                  <a:srgbClr val="FFFF00"/>
                </a:solidFill>
                <a:latin typeface="Times New Roman" panose="02020603050405020304" charset="0"/>
                <a:ea typeface="+mj-ea"/>
                <a:cs typeface="Times New Roman" panose="02020603050405020304" charset="0"/>
                <a:sym typeface="+mn-ea"/>
              </a:rPr>
              <a:t>Voice guide</a:t>
            </a:r>
            <a:r>
              <a:rPr lang="en-US" altLang="zh-CN" b="1" dirty="0">
                <a:solidFill>
                  <a:srgbClr val="FFFF00"/>
                </a:solidFill>
                <a:latin typeface="Times New Roman" panose="02020603050405020304" charset="0"/>
                <a:ea typeface="+mj-ea"/>
                <a:cs typeface="Times New Roman" panose="02020603050405020304" charset="0"/>
              </a:rPr>
              <a:t>：</a:t>
            </a:r>
            <a:r>
              <a:rPr lang="en-US" altLang="zh-CN" dirty="0">
                <a:solidFill>
                  <a:schemeClr val="bg1"/>
                </a:solidFill>
                <a:latin typeface="Times New Roman" panose="02020603050405020304" charset="0"/>
                <a:ea typeface="+mj-ea"/>
                <a:cs typeface="Times New Roman" panose="02020603050405020304" charset="0"/>
              </a:rPr>
              <a:t>1）</a:t>
            </a:r>
            <a:r>
              <a:rPr lang="zh-CN" altLang="en-US" dirty="0">
                <a:solidFill>
                  <a:schemeClr val="bg1"/>
                </a:solidFill>
                <a:latin typeface="Times New Roman" panose="02020603050405020304" charset="0"/>
                <a:ea typeface="+mj-ea"/>
                <a:cs typeface="Times New Roman" panose="02020603050405020304" charset="0"/>
              </a:rPr>
              <a:t>Customers can solve simple problems by voice；</a:t>
            </a:r>
          </a:p>
          <a:p>
            <a:pPr lvl="0" indent="0">
              <a:lnSpc>
                <a:spcPct val="150000"/>
              </a:lnSpc>
              <a:buFont typeface="Wingdings" panose="05000000000000000000" pitchFamily="2" charset="2"/>
              <a:buNone/>
            </a:pPr>
            <a:r>
              <a:rPr lang="zh-CN" altLang="en-US" sz="1600" dirty="0">
                <a:solidFill>
                  <a:srgbClr val="FFFF00"/>
                </a:solidFill>
                <a:latin typeface="+mj-ea"/>
                <a:ea typeface="+mj-ea"/>
              </a:rPr>
              <a:t>              </a:t>
            </a:r>
            <a:r>
              <a:rPr lang="en-US" altLang="zh-CN" sz="1800" b="1" dirty="0">
                <a:solidFill>
                  <a:srgbClr val="FFFF00"/>
                </a:solidFill>
                <a:latin typeface="+mj-ea"/>
                <a:ea typeface="+mj-ea"/>
              </a:rPr>
              <a:t>    </a:t>
            </a:r>
            <a:r>
              <a:rPr lang="en-US" altLang="zh-CN" sz="1800" dirty="0">
                <a:solidFill>
                  <a:schemeClr val="bg1"/>
                </a:solidFill>
                <a:latin typeface="Times New Roman" panose="02020603050405020304" charset="0"/>
                <a:ea typeface="+mj-ea"/>
                <a:cs typeface="Times New Roman" panose="02020603050405020304" charset="0"/>
              </a:rPr>
              <a:t>     2）Voice prompt enables the operator to clear the key function and ensure    </a:t>
            </a:r>
          </a:p>
          <a:p>
            <a:pPr lvl="0" indent="0">
              <a:lnSpc>
                <a:spcPct val="150000"/>
              </a:lnSpc>
              <a:buFont typeface="Wingdings" panose="05000000000000000000" pitchFamily="2" charset="2"/>
              <a:buNone/>
            </a:pPr>
            <a:r>
              <a:rPr lang="en-US" altLang="zh-CN" sz="1800" dirty="0">
                <a:solidFill>
                  <a:schemeClr val="bg1"/>
                </a:solidFill>
                <a:latin typeface="Times New Roman" panose="02020603050405020304" charset="0"/>
                <a:ea typeface="+mj-ea"/>
                <a:cs typeface="Times New Roman" panose="02020603050405020304" charset="0"/>
              </a:rPr>
              <a:t>                               full use of the function.</a:t>
            </a:r>
            <a:endParaRPr lang="zh-CN" altLang="en-US" sz="1600" dirty="0">
              <a:solidFill>
                <a:schemeClr val="bg1"/>
              </a:solidFill>
              <a:latin typeface="+mj-ea"/>
              <a:ea typeface="+mj-ea"/>
            </a:endParaRPr>
          </a:p>
        </p:txBody>
      </p:sp>
      <p:sp>
        <p:nvSpPr>
          <p:cNvPr id="15" name="TextBox 14"/>
          <p:cNvSpPr txBox="1"/>
          <p:nvPr/>
        </p:nvSpPr>
        <p:spPr>
          <a:xfrm>
            <a:off x="3815408" y="3170063"/>
            <a:ext cx="5328592" cy="1910331"/>
          </a:xfrm>
          <a:prstGeom prst="rect">
            <a:avLst/>
          </a:prstGeom>
          <a:noFill/>
        </p:spPr>
        <p:txBody>
          <a:bodyPr wrap="square" rtlCol="0">
            <a:spAutoFit/>
          </a:bodyPr>
          <a:lstStyle/>
          <a:p>
            <a:r>
              <a:rPr lang="en-US" altLang="zh-CN" sz="1600" b="1" dirty="0">
                <a:solidFill>
                  <a:schemeClr val="bg1"/>
                </a:solidFill>
                <a:latin typeface="Times New Roman" panose="02020603050405020304" charset="0"/>
                <a:ea typeface="+mj-ea"/>
                <a:cs typeface="Times New Roman" panose="02020603050405020304" charset="0"/>
                <a:sym typeface="+mn-ea"/>
              </a:rPr>
              <a:t>Detail </a:t>
            </a:r>
            <a:r>
              <a:rPr lang="en-US" altLang="zh-CN" sz="1600" b="1" dirty="0" err="1">
                <a:solidFill>
                  <a:schemeClr val="bg1"/>
                </a:solidFill>
                <a:latin typeface="Times New Roman" panose="02020603050405020304" charset="0"/>
                <a:ea typeface="+mj-ea"/>
                <a:cs typeface="Times New Roman" panose="02020603050405020304" charset="0"/>
                <a:sym typeface="+mn-ea"/>
              </a:rPr>
              <a:t>discription</a:t>
            </a:r>
            <a:r>
              <a:rPr lang="zh-CN" altLang="en-US" sz="1600" b="1" dirty="0">
                <a:solidFill>
                  <a:schemeClr val="bg1"/>
                </a:solidFill>
                <a:latin typeface="Times New Roman" panose="02020603050405020304" charset="0"/>
                <a:ea typeface="+mj-ea"/>
                <a:cs typeface="Times New Roman" panose="02020603050405020304" charset="0"/>
                <a:sym typeface="+mn-ea"/>
              </a:rPr>
              <a:t>：</a:t>
            </a:r>
            <a:endParaRPr lang="en-US" altLang="zh-CN" sz="1600" b="1" dirty="0">
              <a:solidFill>
                <a:schemeClr val="bg1"/>
              </a:solidFill>
              <a:latin typeface="Times New Roman" panose="02020603050405020304" charset="0"/>
              <a:ea typeface="+mj-ea"/>
              <a:cs typeface="Times New Roman" panose="02020603050405020304" charset="0"/>
            </a:endParaRPr>
          </a:p>
          <a:p>
            <a:r>
              <a:rPr lang="en-US" altLang="zh-CN" sz="1400" dirty="0">
                <a:solidFill>
                  <a:schemeClr val="bg1"/>
                </a:solidFill>
                <a:latin typeface="Times New Roman" panose="02020603050405020304" charset="0"/>
                <a:ea typeface="+mj-ea"/>
                <a:cs typeface="Times New Roman" panose="02020603050405020304" charset="0"/>
                <a:sym typeface="+mn-ea"/>
              </a:rPr>
              <a:t>1</a:t>
            </a:r>
            <a:r>
              <a:rPr lang="zh-CN" altLang="en-US" sz="1400" dirty="0">
                <a:solidFill>
                  <a:schemeClr val="bg1"/>
                </a:solidFill>
                <a:latin typeface="Times New Roman" panose="02020603050405020304" charset="0"/>
                <a:ea typeface="+mj-ea"/>
                <a:cs typeface="Times New Roman" panose="02020603050405020304" charset="0"/>
                <a:sym typeface="+mn-ea"/>
              </a:rPr>
              <a:t>、</a:t>
            </a:r>
            <a:r>
              <a:rPr lang="en-US" altLang="zh-CN" sz="1400" dirty="0">
                <a:solidFill>
                  <a:schemeClr val="bg1"/>
                </a:solidFill>
                <a:latin typeface="Times New Roman" panose="02020603050405020304" charset="0"/>
                <a:ea typeface="+mj-ea"/>
                <a:cs typeface="Times New Roman" panose="02020603050405020304" charset="0"/>
                <a:sym typeface="+mn-ea"/>
              </a:rPr>
              <a:t>Press the voice button, machine broadcast the reason of error and give the solution</a:t>
            </a:r>
            <a:r>
              <a:rPr lang="zh-CN" altLang="en-US" sz="1400" dirty="0">
                <a:solidFill>
                  <a:schemeClr val="bg1"/>
                </a:solidFill>
                <a:latin typeface="Times New Roman" panose="02020603050405020304" charset="0"/>
                <a:ea typeface="+mj-ea"/>
                <a:cs typeface="Times New Roman" panose="02020603050405020304" charset="0"/>
                <a:sym typeface="+mn-ea"/>
              </a:rPr>
              <a:t>（</a:t>
            </a:r>
            <a:r>
              <a:rPr lang="en-US" altLang="zh-CN" sz="1400" dirty="0">
                <a:solidFill>
                  <a:schemeClr val="bg1"/>
                </a:solidFill>
                <a:latin typeface="Times New Roman" panose="02020603050405020304" charset="0"/>
                <a:ea typeface="+mj-ea"/>
                <a:cs typeface="Times New Roman" panose="02020603050405020304" charset="0"/>
                <a:sym typeface="+mn-ea"/>
              </a:rPr>
              <a:t>pls try to reset or restart ,if it does not work ,contact local agents or call 4008876858</a:t>
            </a:r>
            <a:r>
              <a:rPr lang="zh-CN" altLang="zh-CN" sz="1400" dirty="0">
                <a:solidFill>
                  <a:schemeClr val="bg1"/>
                </a:solidFill>
                <a:latin typeface="Times New Roman" panose="02020603050405020304" charset="0"/>
                <a:ea typeface="+mj-ea"/>
                <a:cs typeface="Times New Roman" panose="02020603050405020304" charset="0"/>
                <a:sym typeface="+mn-ea"/>
              </a:rPr>
              <a:t>”</a:t>
            </a:r>
            <a:r>
              <a:rPr lang="zh-CN" altLang="en-US" sz="1400" dirty="0">
                <a:solidFill>
                  <a:schemeClr val="bg1"/>
                </a:solidFill>
                <a:latin typeface="Times New Roman" panose="02020603050405020304" charset="0"/>
                <a:ea typeface="+mj-ea"/>
                <a:cs typeface="Times New Roman" panose="02020603050405020304" charset="0"/>
                <a:sym typeface="+mn-ea"/>
              </a:rPr>
              <a:t>）</a:t>
            </a:r>
            <a:endParaRPr lang="en-US" altLang="zh-CN" sz="1400" dirty="0">
              <a:solidFill>
                <a:schemeClr val="bg1"/>
              </a:solidFill>
              <a:latin typeface="Times New Roman" panose="02020603050405020304" charset="0"/>
              <a:ea typeface="+mj-ea"/>
              <a:cs typeface="Times New Roman" panose="02020603050405020304" charset="0"/>
            </a:endParaRPr>
          </a:p>
          <a:p>
            <a:r>
              <a:rPr lang="en-US" altLang="zh-CN" sz="1400" dirty="0">
                <a:solidFill>
                  <a:schemeClr val="bg1"/>
                </a:solidFill>
                <a:latin typeface="Times New Roman" panose="02020603050405020304" charset="0"/>
                <a:ea typeface="+mj-ea"/>
                <a:cs typeface="Times New Roman" panose="02020603050405020304" charset="0"/>
                <a:sym typeface="+mn-ea"/>
              </a:rPr>
              <a:t>2</a:t>
            </a:r>
            <a:r>
              <a:rPr lang="zh-CN" altLang="en-US" sz="1400" dirty="0">
                <a:solidFill>
                  <a:schemeClr val="bg1"/>
                </a:solidFill>
                <a:latin typeface="Times New Roman" panose="02020603050405020304" charset="0"/>
                <a:ea typeface="+mj-ea"/>
                <a:cs typeface="Times New Roman" panose="02020603050405020304" charset="0"/>
                <a:sym typeface="+mn-ea"/>
              </a:rPr>
              <a:t>、</a:t>
            </a:r>
            <a:r>
              <a:rPr lang="zh-CN" altLang="zh-CN" sz="1400" dirty="0">
                <a:solidFill>
                  <a:schemeClr val="bg1"/>
                </a:solidFill>
                <a:latin typeface="Times New Roman" panose="02020603050405020304" charset="0"/>
                <a:ea typeface="+mj-ea"/>
                <a:cs typeface="Times New Roman" panose="02020603050405020304" charset="0"/>
                <a:sym typeface="+mn-ea"/>
              </a:rPr>
              <a:t>Pressing the voice button while broadcasting will stop the current broadcast content. (failure recovery, voice stop broadcast)</a:t>
            </a:r>
            <a:endParaRPr lang="en-US" altLang="zh-CN" sz="1400" dirty="0">
              <a:solidFill>
                <a:schemeClr val="bg1"/>
              </a:solidFill>
              <a:latin typeface="+mj-ea"/>
              <a:ea typeface="+mj-ea"/>
            </a:endParaRPr>
          </a:p>
          <a:p>
            <a:pPr>
              <a:lnSpc>
                <a:spcPct val="120000"/>
              </a:lnSpc>
            </a:pPr>
            <a:r>
              <a:rPr lang="zh-CN" altLang="zh-CN" sz="1400" dirty="0">
                <a:solidFill>
                  <a:srgbClr val="FFFF00"/>
                </a:solidFill>
                <a:latin typeface="Times New Roman" panose="02020603050405020304" charset="0"/>
                <a:ea typeface="+mj-ea"/>
                <a:cs typeface="Times New Roman" panose="02020603050405020304" charset="0"/>
              </a:rPr>
              <a:t>The </a:t>
            </a:r>
            <a:r>
              <a:rPr lang="en-US" altLang="zh-CN" sz="1400" dirty="0">
                <a:solidFill>
                  <a:srgbClr val="FFFF00"/>
                </a:solidFill>
                <a:latin typeface="Times New Roman" panose="02020603050405020304" charset="0"/>
                <a:ea typeface="+mj-ea"/>
                <a:cs typeface="Times New Roman" panose="02020603050405020304" charset="0"/>
              </a:rPr>
              <a:t>11</a:t>
            </a:r>
            <a:r>
              <a:rPr lang="zh-CN" altLang="zh-CN" sz="1400" dirty="0">
                <a:solidFill>
                  <a:srgbClr val="FFFF00"/>
                </a:solidFill>
                <a:latin typeface="Times New Roman" panose="02020603050405020304" charset="0"/>
                <a:ea typeface="+mj-ea"/>
                <a:cs typeface="Times New Roman" panose="02020603050405020304" charset="0"/>
              </a:rPr>
              <a:t> languages are Chinese, English, </a:t>
            </a:r>
            <a:r>
              <a:rPr lang="en-US" altLang="zh-CN" sz="1400" dirty="0">
                <a:solidFill>
                  <a:srgbClr val="FFFF00"/>
                </a:solidFill>
                <a:latin typeface="Times New Roman" panose="02020603050405020304" charset="0"/>
                <a:ea typeface="+mj-ea"/>
                <a:cs typeface="Times New Roman" panose="02020603050405020304" charset="0"/>
              </a:rPr>
              <a:t>Bengali, Vietnamese, Czech, Portuguese, Spanish, Hindi, Burmese, Cambodian and Italian.</a:t>
            </a:r>
            <a:endParaRPr lang="zh-CN" altLang="zh-CN" sz="1400" dirty="0">
              <a:solidFill>
                <a:srgbClr val="FFFF00"/>
              </a:solidFill>
              <a:latin typeface="Times New Roman" panose="02020603050405020304" charset="0"/>
              <a:ea typeface="+mj-ea"/>
              <a:cs typeface="Times New Roman" panose="02020603050405020304" charset="0"/>
            </a:endParaRPr>
          </a:p>
        </p:txBody>
      </p:sp>
      <p:pic>
        <p:nvPicPr>
          <p:cNvPr id="1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5135" b="95135" l="16612" r="97068"/>
                    </a14:imgEffect>
                  </a14:imgLayer>
                </a14:imgProps>
              </a:ext>
              <a:ext uri="{28A0092B-C50C-407E-A947-70E740481C1C}">
                <a14:useLocalDpi xmlns:a14="http://schemas.microsoft.com/office/drawing/2010/main" val="0"/>
              </a:ext>
            </a:extLst>
          </a:blip>
          <a:srcRect/>
          <a:stretch>
            <a:fillRect/>
          </a:stretch>
        </p:blipFill>
        <p:spPr bwMode="auto">
          <a:xfrm>
            <a:off x="3908857" y="1787501"/>
            <a:ext cx="2119895" cy="1277461"/>
          </a:xfrm>
          <a:prstGeom prst="rect">
            <a:avLst/>
          </a:prstGeom>
          <a:ln w="9525">
            <a:noFill/>
            <a:miter lim="800000"/>
            <a:headEnd/>
            <a:tailEnd/>
          </a:ln>
          <a:effectLst>
            <a:outerShdw blurRad="50800" dist="38100" dir="2700000" algn="tl" rotWithShape="0">
              <a:srgbClr val="000000">
                <a:alpha val="43000"/>
              </a:srgbClr>
            </a:outerShdw>
          </a:effectLst>
        </p:spPr>
      </p:pic>
      <p:pic>
        <p:nvPicPr>
          <p:cNvPr id="3077"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29154" y1="24855" x2="29154" y2="24855"/>
                        <a14:backgroundMark x1="37304" y1="24855" x2="37304" y2="24855"/>
                        <a14:backgroundMark x1="38245" y1="24855" x2="38245" y2="24855"/>
                        <a14:backgroundMark x1="38245" y1="26012" x2="38245" y2="26012"/>
                        <a14:backgroundMark x1="63636" y1="24855" x2="63636" y2="24855"/>
                        <a14:backgroundMark x1="63323" y1="75723" x2="63323" y2="75723"/>
                        <a14:backgroundMark x1="38245" y1="75723" x2="38245" y2="75723"/>
                      </a14:backgroundRemoval>
                    </a14:imgEffect>
                  </a14:imgLayer>
                </a14:imgProps>
              </a:ext>
              <a:ext uri="{28A0092B-C50C-407E-A947-70E740481C1C}">
                <a14:useLocalDpi xmlns:a14="http://schemas.microsoft.com/office/drawing/2010/main" val="0"/>
              </a:ext>
            </a:extLst>
          </a:blip>
          <a:srcRect/>
          <a:stretch>
            <a:fillRect/>
          </a:stretch>
        </p:blipFill>
        <p:spPr bwMode="auto">
          <a:xfrm>
            <a:off x="3232669" y="1632336"/>
            <a:ext cx="2616023" cy="141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标题 1"/>
          <p:cNvSpPr txBox="1"/>
          <p:nvPr/>
        </p:nvSpPr>
        <p:spPr>
          <a:xfrm>
            <a:off x="539750" y="205740"/>
            <a:ext cx="8064500" cy="563880"/>
          </a:xfrm>
          <a:prstGeom prst="rect">
            <a:avLst/>
          </a:prstGeom>
        </p:spPr>
        <p:txBody>
          <a:bodyP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sz="2800" dirty="0">
                <a:latin typeface="Times New Roman" panose="02020603050405020304" charset="0"/>
                <a:cs typeface="Times New Roman" panose="02020603050405020304" charset="0"/>
              </a:rPr>
              <a:t>3.V</a:t>
            </a:r>
            <a:r>
              <a:rPr lang="en-US" altLang="zh-CN" sz="2800" dirty="0">
                <a:latin typeface="Times New Roman" panose="02020603050405020304" charset="0"/>
                <a:cs typeface="Times New Roman" panose="02020603050405020304" charset="0"/>
                <a:sym typeface="+mn-ea"/>
              </a:rPr>
              <a:t>oice guide , easy to use</a:t>
            </a:r>
            <a:r>
              <a:rPr lang="zh-CN" altLang="en-US" sz="2800" dirty="0">
                <a:latin typeface="Times New Roman" panose="02020603050405020304" charset="0"/>
                <a:cs typeface="Times New Roman" panose="02020603050405020304" charset="0"/>
              </a:rPr>
              <a:t>（</a:t>
            </a:r>
            <a:r>
              <a:rPr lang="en-US" altLang="zh-CN" sz="2800" dirty="0">
                <a:latin typeface="Times New Roman" panose="02020603050405020304" charset="0"/>
                <a:cs typeface="Times New Roman" panose="02020603050405020304" charset="0"/>
                <a:sym typeface="+mn-ea"/>
              </a:rPr>
              <a:t>5/</a:t>
            </a:r>
            <a:r>
              <a:rPr lang="en-US" altLang="zh-CN" sz="2800" dirty="0">
                <a:latin typeface="Times New Roman" panose="02020603050405020304" charset="0"/>
                <a:cs typeface="Times New Roman" panose="02020603050405020304" charset="0"/>
              </a:rPr>
              <a:t>9</a:t>
            </a:r>
            <a:r>
              <a:rPr lang="zh-CN" altLang="en-US" sz="2800" dirty="0">
                <a:latin typeface="Times New Roman" panose="02020603050405020304" charset="0"/>
                <a:cs typeface="Times New Roman" panose="02020603050405020304" charset="0"/>
              </a:rPr>
              <a:t>）</a:t>
            </a:r>
          </a:p>
        </p:txBody>
      </p:sp>
      <p:pic>
        <p:nvPicPr>
          <p:cNvPr id="5" name="图片 4">
            <a:extLst>
              <a:ext uri="{FF2B5EF4-FFF2-40B4-BE49-F238E27FC236}">
                <a16:creationId xmlns:a16="http://schemas.microsoft.com/office/drawing/2014/main" id="{1FFDC159-24FC-2A14-5470-033B9AB3E2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249" y="2075327"/>
            <a:ext cx="2215725" cy="2781028"/>
          </a:xfrm>
          <a:prstGeom prst="rect">
            <a:avLst/>
          </a:prstGeom>
        </p:spPr>
      </p:pic>
      <p:cxnSp>
        <p:nvCxnSpPr>
          <p:cNvPr id="13" name="直接箭头连接符 12">
            <a:extLst>
              <a:ext uri="{FF2B5EF4-FFF2-40B4-BE49-F238E27FC236}">
                <a16:creationId xmlns:a16="http://schemas.microsoft.com/office/drawing/2014/main" id="{DBD5806D-583D-2F65-4674-9679CC743C19}"/>
              </a:ext>
            </a:extLst>
          </p:cNvPr>
          <p:cNvCxnSpPr/>
          <p:nvPr/>
        </p:nvCxnSpPr>
        <p:spPr>
          <a:xfrm flipH="1">
            <a:off x="2339854" y="2641476"/>
            <a:ext cx="1782241" cy="12912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17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3984" y="2857500"/>
            <a:ext cx="435610" cy="471805"/>
          </a:xfrm>
          <a:prstGeom prst="rect">
            <a:avLst/>
          </a:prstGeom>
        </p:spPr>
      </p:pic>
      <p:pic>
        <p:nvPicPr>
          <p:cNvPr id="14" name="图片 13" descr="图形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4188" y="1714367"/>
            <a:ext cx="819820" cy="886779"/>
          </a:xfrm>
          <a:prstGeom prst="rect">
            <a:avLst/>
          </a:prstGeom>
        </p:spPr>
      </p:pic>
      <p:sp>
        <p:nvSpPr>
          <p:cNvPr id="12" name="标题 1"/>
          <p:cNvSpPr txBox="1"/>
          <p:nvPr/>
        </p:nvSpPr>
        <p:spPr>
          <a:xfrm>
            <a:off x="539552" y="205740"/>
            <a:ext cx="8064500" cy="640080"/>
          </a:xfrm>
          <a:prstGeom prst="rect">
            <a:avLst/>
          </a:prstGeom>
        </p:spPr>
        <p:txBody>
          <a:bodyP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sz="2800" dirty="0">
                <a:latin typeface="Times New Roman" panose="02020603050405020304" charset="0"/>
                <a:cs typeface="Times New Roman" panose="02020603050405020304" charset="0"/>
              </a:rPr>
              <a:t>3.O</a:t>
            </a:r>
            <a:r>
              <a:rPr lang="en-US" altLang="zh-CN" sz="2800" dirty="0">
                <a:latin typeface="Times New Roman" panose="02020603050405020304" charset="0"/>
                <a:cs typeface="Times New Roman" panose="02020603050405020304" charset="0"/>
                <a:sym typeface="+mn-ea"/>
              </a:rPr>
              <a:t>ne key to reset</a:t>
            </a:r>
            <a:r>
              <a:rPr lang="zh-CN" altLang="en-US" sz="2800" dirty="0">
                <a:latin typeface="Times New Roman" panose="02020603050405020304" charset="0"/>
                <a:cs typeface="Times New Roman" panose="02020603050405020304" charset="0"/>
              </a:rPr>
              <a:t>（</a:t>
            </a:r>
            <a:r>
              <a:rPr lang="en-US" altLang="zh-CN" sz="2800" dirty="0">
                <a:latin typeface="Times New Roman" panose="02020603050405020304" charset="0"/>
                <a:cs typeface="Times New Roman" panose="02020603050405020304" charset="0"/>
                <a:sym typeface="+mn-ea"/>
              </a:rPr>
              <a:t>6/</a:t>
            </a:r>
            <a:r>
              <a:rPr lang="en-US" altLang="zh-CN" sz="2800" dirty="0">
                <a:latin typeface="Times New Roman" panose="02020603050405020304" charset="0"/>
                <a:cs typeface="Times New Roman" panose="02020603050405020304" charset="0"/>
              </a:rPr>
              <a:t>9</a:t>
            </a:r>
            <a:r>
              <a:rPr lang="zh-CN" altLang="en-US" sz="2800" dirty="0">
                <a:latin typeface="Times New Roman" panose="02020603050405020304" charset="0"/>
                <a:cs typeface="Times New Roman" panose="02020603050405020304" charset="0"/>
              </a:rPr>
              <a:t>）</a:t>
            </a:r>
          </a:p>
        </p:txBody>
      </p:sp>
      <p:pic>
        <p:nvPicPr>
          <p:cNvPr id="13" name="图片 12">
            <a:extLst>
              <a:ext uri="{FF2B5EF4-FFF2-40B4-BE49-F238E27FC236}">
                <a16:creationId xmlns:a16="http://schemas.microsoft.com/office/drawing/2014/main" id="{57F4C1B6-A46D-2458-AA47-2D06BD9881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115" y="1821459"/>
            <a:ext cx="2598645" cy="3261643"/>
          </a:xfrm>
          <a:prstGeom prst="rect">
            <a:avLst/>
          </a:prstGeom>
        </p:spPr>
      </p:pic>
      <p:cxnSp>
        <p:nvCxnSpPr>
          <p:cNvPr id="15" name="直接箭头连接符 14">
            <a:extLst>
              <a:ext uri="{FF2B5EF4-FFF2-40B4-BE49-F238E27FC236}">
                <a16:creationId xmlns:a16="http://schemas.microsoft.com/office/drawing/2014/main" id="{0038A415-1EF5-DCBF-4E3E-CE72ECB19598}"/>
              </a:ext>
            </a:extLst>
          </p:cNvPr>
          <p:cNvCxnSpPr>
            <a:cxnSpLocks/>
          </p:cNvCxnSpPr>
          <p:nvPr/>
        </p:nvCxnSpPr>
        <p:spPr>
          <a:xfrm flipH="1">
            <a:off x="2376921" y="2601146"/>
            <a:ext cx="1529841" cy="14658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B79C3E81-7345-FCF3-8D85-E8834C50F583}"/>
              </a:ext>
            </a:extLst>
          </p:cNvPr>
          <p:cNvSpPr txBox="1"/>
          <p:nvPr/>
        </p:nvSpPr>
        <p:spPr>
          <a:xfrm>
            <a:off x="4283968" y="2857500"/>
            <a:ext cx="4572000" cy="873572"/>
          </a:xfrm>
          <a:prstGeom prst="rect">
            <a:avLst/>
          </a:prstGeom>
          <a:noFill/>
        </p:spPr>
        <p:txBody>
          <a:bodyPr wrap="square">
            <a:spAutoFit/>
          </a:bodyPr>
          <a:lstStyle/>
          <a:p>
            <a:pPr lvl="0" indent="0">
              <a:lnSpc>
                <a:spcPct val="150000"/>
              </a:lnSpc>
              <a:buFont typeface="Wingdings" panose="05000000000000000000" pitchFamily="2" charset="2"/>
              <a:buNone/>
            </a:pPr>
            <a:r>
              <a:rPr lang="en-US" altLang="zh-CN" dirty="0">
                <a:solidFill>
                  <a:srgbClr val="FFFF00"/>
                </a:solidFill>
                <a:latin typeface="Times New Roman" panose="02020603050405020304" charset="0"/>
                <a:ea typeface="+mj-ea"/>
                <a:cs typeface="Times New Roman" panose="02020603050405020304" charset="0"/>
                <a:sym typeface="+mn-ea"/>
              </a:rPr>
              <a:t>One key to reset</a:t>
            </a:r>
            <a:r>
              <a:rPr lang="zh-CN" altLang="en-US" dirty="0">
                <a:solidFill>
                  <a:schemeClr val="bg1"/>
                </a:solidFill>
                <a:latin typeface="Times New Roman" panose="02020603050405020304" charset="0"/>
                <a:ea typeface="+mj-ea"/>
                <a:cs typeface="Times New Roman" panose="02020603050405020304" charset="0"/>
                <a:sym typeface="+mn-ea"/>
              </a:rPr>
              <a:t>：</a:t>
            </a:r>
            <a:r>
              <a:rPr lang="en-US" altLang="zh-CN" dirty="0">
                <a:solidFill>
                  <a:schemeClr val="bg1"/>
                </a:solidFill>
                <a:latin typeface="Times New Roman" panose="02020603050405020304" charset="0"/>
                <a:ea typeface="+mj-ea"/>
                <a:cs typeface="Times New Roman" panose="02020603050405020304" charset="0"/>
                <a:sym typeface="+mn-ea"/>
              </a:rPr>
              <a:t>press            </a:t>
            </a:r>
            <a:r>
              <a:rPr lang="en-US" altLang="zh-CN" dirty="0">
                <a:solidFill>
                  <a:srgbClr val="FFFF00"/>
                </a:solidFill>
                <a:latin typeface="Times New Roman" panose="02020603050405020304" charset="0"/>
                <a:ea typeface="+mj-ea"/>
                <a:cs typeface="Times New Roman" panose="02020603050405020304" charset="0"/>
                <a:sym typeface="+mn-ea"/>
              </a:rPr>
              <a:t>1.5s </a:t>
            </a:r>
            <a:r>
              <a:rPr lang="en-US" altLang="zh-CN" dirty="0">
                <a:solidFill>
                  <a:schemeClr val="bg1"/>
                </a:solidFill>
                <a:latin typeface="Times New Roman" panose="02020603050405020304" charset="0"/>
                <a:ea typeface="+mj-ea"/>
                <a:cs typeface="Times New Roman" panose="02020603050405020304" charset="0"/>
                <a:sym typeface="+mn-ea"/>
              </a:rPr>
              <a:t>this parameter will restore the user save parameters.</a:t>
            </a:r>
            <a:endParaRPr lang="en-US" altLang="zh-CN" dirty="0">
              <a:latin typeface="Times New Roman" panose="02020603050405020304" charset="0"/>
              <a:cs typeface="Times New Roman" panose="02020603050405020304" charset="0"/>
            </a:endParaRPr>
          </a:p>
        </p:txBody>
      </p:sp>
      <p:sp>
        <p:nvSpPr>
          <p:cNvPr id="18" name="矩形 17">
            <a:extLst>
              <a:ext uri="{FF2B5EF4-FFF2-40B4-BE49-F238E27FC236}">
                <a16:creationId xmlns:a16="http://schemas.microsoft.com/office/drawing/2014/main" id="{AE60EC88-8628-A633-6AFD-77DD741936C6}"/>
              </a:ext>
            </a:extLst>
          </p:cNvPr>
          <p:cNvSpPr/>
          <p:nvPr/>
        </p:nvSpPr>
        <p:spPr>
          <a:xfrm>
            <a:off x="601898" y="805304"/>
            <a:ext cx="8172400" cy="506730"/>
          </a:xfrm>
          <a:prstGeom prst="rect">
            <a:avLst/>
          </a:prstGeom>
        </p:spPr>
        <p:txBody>
          <a:bodyPr wrap="square">
            <a:spAutoFit/>
          </a:bodyPr>
          <a:lstStyle/>
          <a:p>
            <a:pPr indent="0">
              <a:lnSpc>
                <a:spcPct val="150000"/>
              </a:lnSpc>
              <a:buFont typeface="Wingdings" panose="05000000000000000000" pitchFamily="2" charset="2"/>
              <a:buNone/>
            </a:pPr>
            <a:r>
              <a:rPr lang="zh-CN" altLang="en-US" dirty="0">
                <a:solidFill>
                  <a:srgbClr val="FFFF00"/>
                </a:solidFill>
                <a:latin typeface="Times New Roman" panose="02020603050405020304" charset="0"/>
                <a:cs typeface="Times New Roman" panose="02020603050405020304" charset="0"/>
              </a:rPr>
              <a:t>Restore factory settings：</a:t>
            </a:r>
            <a:r>
              <a:rPr lang="zh-CN" altLang="en-US" dirty="0">
                <a:solidFill>
                  <a:schemeClr val="bg1"/>
                </a:solidFill>
                <a:latin typeface="Times New Roman" panose="02020603050405020304" charset="0"/>
                <a:ea typeface="+mj-ea"/>
                <a:cs typeface="Times New Roman" panose="02020603050405020304" charset="0"/>
                <a:sym typeface="+mn-ea"/>
              </a:rPr>
              <a:t>Users no longer have to worry about misuse</a:t>
            </a:r>
            <a:r>
              <a:rPr lang="zh-CN" altLang="en-US" sz="1600" dirty="0">
                <a:solidFill>
                  <a:schemeClr val="bg1"/>
                </a:solidFill>
                <a:latin typeface="+mj-ea"/>
                <a:ea typeface="+mj-ea"/>
                <a:sym typeface="+mn-ea"/>
              </a:rPr>
              <a:t>.</a:t>
            </a:r>
            <a:endParaRPr lang="zh-CN" altLang="en-US" sz="1600" dirty="0">
              <a:solidFill>
                <a:schemeClr val="bg1"/>
              </a:solidFill>
              <a:latin typeface="+mj-ea"/>
              <a:ea typeface="+mj-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39750" y="737870"/>
            <a:ext cx="8496746" cy="1704569"/>
          </a:xfrm>
          <a:prstGeom prst="rect">
            <a:avLst/>
          </a:prstGeom>
        </p:spPr>
        <p:txBody>
          <a:bodyPr wrap="square">
            <a:spAutoFit/>
          </a:bodyPr>
          <a:lstStyle/>
          <a:p>
            <a:pPr indent="0">
              <a:lnSpc>
                <a:spcPct val="150000"/>
              </a:lnSpc>
              <a:buFont typeface="Wingdings" panose="05000000000000000000" pitchFamily="2" charset="2"/>
              <a:buNone/>
            </a:pPr>
            <a:r>
              <a:rPr lang="en-US" altLang="zh-CN" b="1" dirty="0">
                <a:solidFill>
                  <a:srgbClr val="FFFF00"/>
                </a:solidFill>
                <a:latin typeface="Times New Roman" panose="02020603050405020304" pitchFamily="18" charset="0"/>
                <a:ea typeface="+mj-ea"/>
                <a:cs typeface="Times New Roman" panose="02020603050405020304" pitchFamily="18" charset="0"/>
              </a:rPr>
              <a:t>Dual USB interface</a:t>
            </a:r>
            <a:r>
              <a:rPr lang="zh-CN" altLang="en-US" dirty="0">
                <a:solidFill>
                  <a:srgbClr val="FFFF00"/>
                </a:solidFill>
                <a:latin typeface="Times New Roman" panose="02020603050405020304" pitchFamily="18" charset="0"/>
                <a:ea typeface="+mj-ea"/>
                <a:cs typeface="Times New Roman" panose="02020603050405020304" pitchFamily="18" charset="0"/>
              </a:rPr>
              <a:t>：</a:t>
            </a:r>
            <a:r>
              <a:rPr lang="en-US" altLang="zh-CN" dirty="0">
                <a:solidFill>
                  <a:schemeClr val="bg2"/>
                </a:solidFill>
                <a:latin typeface="Times New Roman" panose="02020603050405020304" pitchFamily="18" charset="0"/>
                <a:ea typeface="+mj-ea"/>
                <a:cs typeface="Times New Roman" panose="02020603050405020304" pitchFamily="18" charset="0"/>
              </a:rPr>
              <a:t>At the same time, it is equipped with charging interface and software upgrade interface as standard, which is convenient for charging and software upgrade. At present, other brands only have charging interface, but no software upgrade interface.</a:t>
            </a:r>
          </a:p>
        </p:txBody>
      </p:sp>
      <p:sp>
        <p:nvSpPr>
          <p:cNvPr id="10" name="标题 1"/>
          <p:cNvSpPr txBox="1"/>
          <p:nvPr/>
        </p:nvSpPr>
        <p:spPr>
          <a:xfrm>
            <a:off x="539750" y="205740"/>
            <a:ext cx="8064500" cy="428625"/>
          </a:xfrm>
          <a:prstGeom prst="rect">
            <a:avLst/>
          </a:prstGeom>
        </p:spPr>
        <p:txBody>
          <a:bodyP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sz="2800" dirty="0">
                <a:latin typeface="Times New Roman" panose="02020603050405020304" pitchFamily="18" charset="0"/>
                <a:cs typeface="Times New Roman" panose="02020603050405020304" pitchFamily="18" charset="0"/>
              </a:rPr>
              <a:t>3.Dual USB interface</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sym typeface="+mn-ea"/>
              </a:rPr>
              <a:t>7/</a:t>
            </a:r>
            <a:r>
              <a:rPr lang="en-US" altLang="zh-CN" sz="2800" dirty="0">
                <a:latin typeface="Times New Roman" panose="02020603050405020304" pitchFamily="18" charset="0"/>
                <a:cs typeface="Times New Roman" panose="02020603050405020304" pitchFamily="18" charset="0"/>
              </a:rPr>
              <a:t>9</a:t>
            </a:r>
            <a:r>
              <a:rPr lang="zh-CN" altLang="en-US" sz="2800" dirty="0">
                <a:latin typeface="Times New Roman" panose="02020603050405020304" pitchFamily="18" charset="0"/>
                <a:cs typeface="Times New Roman" panose="02020603050405020304" pitchFamily="18" charset="0"/>
              </a:rPr>
              <a:t>）</a:t>
            </a:r>
          </a:p>
        </p:txBody>
      </p:sp>
      <p:pic>
        <p:nvPicPr>
          <p:cNvPr id="2" name="图片 1" descr="1585550869(1)"/>
          <p:cNvPicPr>
            <a:picLocks noChangeAspect="1"/>
          </p:cNvPicPr>
          <p:nvPr>
            <p:custDataLst>
              <p:tags r:id="rId1"/>
            </p:custDataLst>
          </p:nvPr>
        </p:nvPicPr>
        <p:blipFill>
          <a:blip r:embed="rId3"/>
          <a:stretch>
            <a:fillRect/>
          </a:stretch>
        </p:blipFill>
        <p:spPr>
          <a:xfrm>
            <a:off x="2386755" y="2222470"/>
            <a:ext cx="3773805" cy="2795270"/>
          </a:xfrm>
          <a:prstGeom prst="rect">
            <a:avLst/>
          </a:prstGeom>
        </p:spPr>
      </p:pic>
      <p:sp>
        <p:nvSpPr>
          <p:cNvPr id="3" name="矩形标注 2"/>
          <p:cNvSpPr/>
          <p:nvPr/>
        </p:nvSpPr>
        <p:spPr>
          <a:xfrm>
            <a:off x="4928362" y="3176905"/>
            <a:ext cx="968225" cy="288032"/>
          </a:xfrm>
          <a:prstGeom prst="wedgeRectCallout">
            <a:avLst>
              <a:gd name="adj1" fmla="val -112497"/>
              <a:gd name="adj2" fmla="val -29176"/>
            </a:avLst>
          </a:prstGeom>
          <a:solidFill>
            <a:srgbClr val="00B0F0"/>
          </a:solidFill>
          <a:ln>
            <a:solidFill>
              <a:srgbClr val="00A7E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altLang="zh-CN" sz="1200" b="1" dirty="0">
                <a:solidFill>
                  <a:srgbClr val="FFFF00"/>
                </a:solidFill>
                <a:latin typeface="Times New Roman" panose="02020603050405020304" pitchFamily="18" charset="0"/>
                <a:ea typeface="+mj-ea"/>
                <a:cs typeface="Times New Roman" panose="02020603050405020304" pitchFamily="18" charset="0"/>
              </a:rPr>
              <a:t>Charging</a:t>
            </a:r>
            <a:endParaRPr lang="zh-CN" altLang="en-US" sz="1200" b="1" dirty="0">
              <a:solidFill>
                <a:srgbClr val="FFFF00"/>
              </a:solidFill>
              <a:latin typeface="Times New Roman" panose="02020603050405020304" pitchFamily="18" charset="0"/>
              <a:ea typeface="+mj-ea"/>
              <a:cs typeface="Times New Roman" panose="02020603050405020304" pitchFamily="18" charset="0"/>
            </a:endParaRPr>
          </a:p>
        </p:txBody>
      </p:sp>
      <p:sp>
        <p:nvSpPr>
          <p:cNvPr id="5" name="矩形标注 4"/>
          <p:cNvSpPr/>
          <p:nvPr/>
        </p:nvSpPr>
        <p:spPr>
          <a:xfrm>
            <a:off x="5732896" y="3785914"/>
            <a:ext cx="855328" cy="455424"/>
          </a:xfrm>
          <a:prstGeom prst="wedgeRectCallout">
            <a:avLst>
              <a:gd name="adj1" fmla="val -160693"/>
              <a:gd name="adj2" fmla="val -50027"/>
            </a:avLst>
          </a:prstGeom>
          <a:solidFill>
            <a:srgbClr val="00B0F0"/>
          </a:solidFill>
          <a:ln>
            <a:solidFill>
              <a:srgbClr val="00A7E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altLang="zh-CN" sz="1200" b="1" dirty="0">
                <a:solidFill>
                  <a:srgbClr val="FFFF00"/>
                </a:solidFill>
                <a:latin typeface="Times New Roman" panose="02020603050405020304" pitchFamily="18" charset="0"/>
                <a:ea typeface="+mj-ea"/>
                <a:cs typeface="Times New Roman" panose="02020603050405020304" pitchFamily="18" charset="0"/>
              </a:rPr>
              <a:t>Software upgrade</a:t>
            </a:r>
            <a:endParaRPr lang="zh-CN" altLang="en-US" sz="1200" b="1" dirty="0">
              <a:solidFill>
                <a:srgbClr val="FFFF00"/>
              </a:solidFill>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40384" y="768985"/>
            <a:ext cx="8280087" cy="776623"/>
          </a:xfrm>
          <a:prstGeom prst="rect">
            <a:avLst/>
          </a:prstGeom>
        </p:spPr>
        <p:txBody>
          <a:bodyPr wrap="square">
            <a:spAutoFit/>
          </a:bodyPr>
          <a:lstStyle/>
          <a:p>
            <a:pPr algn="l">
              <a:lnSpc>
                <a:spcPct val="130000"/>
              </a:lnSpc>
              <a:buClrTx/>
              <a:buSzTx/>
              <a:buNone/>
            </a:pPr>
            <a:r>
              <a:rPr lang="en-US" altLang="zh-CN" b="1" dirty="0">
                <a:solidFill>
                  <a:srgbClr val="FFFF00"/>
                </a:solidFill>
                <a:latin typeface="Times New Roman" panose="02020603050405020304" charset="0"/>
                <a:cs typeface="Times New Roman" panose="02020603050405020304" charset="0"/>
                <a:sym typeface="+mn-ea"/>
              </a:rPr>
              <a:t>Embedded </a:t>
            </a:r>
            <a:r>
              <a:rPr lang="zh-CN" altLang="en-US" b="1" dirty="0">
                <a:solidFill>
                  <a:srgbClr val="FFFF00"/>
                </a:solidFill>
                <a:latin typeface="Times New Roman" panose="02020603050405020304" charset="0"/>
                <a:cs typeface="Times New Roman" panose="02020603050405020304" charset="0"/>
                <a:sym typeface="+mn-ea"/>
              </a:rPr>
              <a:t>operation panel</a:t>
            </a:r>
            <a:r>
              <a:rPr lang="zh-CN" altLang="en-US" b="1" dirty="0">
                <a:solidFill>
                  <a:srgbClr val="FFFF00"/>
                </a:solidFill>
                <a:latin typeface="+mj-ea"/>
                <a:ea typeface="+mj-ea"/>
              </a:rPr>
              <a:t>：</a:t>
            </a:r>
            <a:r>
              <a:rPr lang="en-US" altLang="zh-CN" dirty="0">
                <a:solidFill>
                  <a:schemeClr val="bg2"/>
                </a:solidFill>
                <a:latin typeface="Times New Roman" panose="02020603050405020304" charset="0"/>
                <a:ea typeface="微软雅黑" panose="020B0503020204020204" pitchFamily="34" charset="-122"/>
                <a:cs typeface="Times New Roman" panose="02020603050405020304" charset="0"/>
                <a:sym typeface="+mn-ea"/>
              </a:rPr>
              <a:t>It is convenient and simple for users to set and operate the electric control, and it is also more convenient and economical to replace.</a:t>
            </a:r>
          </a:p>
        </p:txBody>
      </p:sp>
      <p:sp>
        <p:nvSpPr>
          <p:cNvPr id="10" name="标题 1"/>
          <p:cNvSpPr txBox="1"/>
          <p:nvPr/>
        </p:nvSpPr>
        <p:spPr>
          <a:xfrm>
            <a:off x="539750" y="205740"/>
            <a:ext cx="8064500" cy="563880"/>
          </a:xfrm>
          <a:prstGeom prst="rect">
            <a:avLst/>
          </a:prstGeom>
        </p:spPr>
        <p:txBody>
          <a:bodyP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sz="2800" dirty="0">
                <a:latin typeface="Times New Roman" panose="02020603050405020304" charset="0"/>
                <a:cs typeface="Times New Roman" panose="02020603050405020304" charset="0"/>
              </a:rPr>
              <a:t>3.E</a:t>
            </a:r>
            <a:r>
              <a:rPr lang="en-US" altLang="zh-CN" sz="2800" dirty="0">
                <a:latin typeface="Times New Roman" panose="02020603050405020304" charset="0"/>
                <a:cs typeface="Times New Roman" panose="02020603050405020304" charset="0"/>
                <a:sym typeface="+mn-ea"/>
              </a:rPr>
              <a:t>mbedded </a:t>
            </a:r>
            <a:r>
              <a:rPr lang="zh-CN" altLang="en-US" sz="2800" dirty="0">
                <a:latin typeface="Times New Roman" panose="02020603050405020304" charset="0"/>
                <a:cs typeface="Times New Roman" panose="02020603050405020304" charset="0"/>
                <a:sym typeface="+mn-ea"/>
              </a:rPr>
              <a:t>operation panel</a:t>
            </a:r>
            <a:r>
              <a:rPr lang="zh-CN" altLang="en-US" sz="2800" dirty="0">
                <a:latin typeface="Times New Roman" panose="02020603050405020304" charset="0"/>
                <a:cs typeface="Times New Roman" panose="02020603050405020304" charset="0"/>
              </a:rPr>
              <a:t>（</a:t>
            </a:r>
            <a:r>
              <a:rPr lang="en-US" altLang="zh-CN" sz="2800" dirty="0">
                <a:latin typeface="Times New Roman" panose="02020603050405020304" charset="0"/>
                <a:cs typeface="Times New Roman" panose="02020603050405020304" charset="0"/>
                <a:sym typeface="+mn-ea"/>
              </a:rPr>
              <a:t>8/</a:t>
            </a:r>
            <a:r>
              <a:rPr lang="en-US" altLang="zh-CN" sz="2800" dirty="0">
                <a:latin typeface="Times New Roman" panose="02020603050405020304" charset="0"/>
                <a:cs typeface="Times New Roman" panose="02020603050405020304" charset="0"/>
              </a:rPr>
              <a:t>9</a:t>
            </a:r>
            <a:r>
              <a:rPr lang="zh-CN" altLang="en-US" sz="2800" dirty="0">
                <a:latin typeface="Times New Roman" panose="02020603050405020304" charset="0"/>
                <a:cs typeface="Times New Roman" panose="02020603050405020304" charset="0"/>
              </a:rPr>
              <a:t>）</a:t>
            </a:r>
          </a:p>
        </p:txBody>
      </p:sp>
      <p:pic>
        <p:nvPicPr>
          <p:cNvPr id="3" name="图片 2">
            <a:extLst>
              <a:ext uri="{FF2B5EF4-FFF2-40B4-BE49-F238E27FC236}">
                <a16:creationId xmlns:a16="http://schemas.microsoft.com/office/drawing/2014/main" id="{BA60B1B9-90D0-EAA0-3C97-A25F358E30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9765" y="1921396"/>
            <a:ext cx="5220072" cy="2930567"/>
          </a:xfrm>
          <a:prstGeom prst="rect">
            <a:avLst/>
          </a:prstGeom>
        </p:spPr>
      </p:pic>
      <p:sp>
        <p:nvSpPr>
          <p:cNvPr id="11" name="圆角矩形 13">
            <a:extLst>
              <a:ext uri="{FF2B5EF4-FFF2-40B4-BE49-F238E27FC236}">
                <a16:creationId xmlns:a16="http://schemas.microsoft.com/office/drawing/2014/main" id="{15EAA6E3-1978-6D37-62ED-F8720DD310DE}"/>
              </a:ext>
            </a:extLst>
          </p:cNvPr>
          <p:cNvSpPr/>
          <p:nvPr/>
        </p:nvSpPr>
        <p:spPr>
          <a:xfrm>
            <a:off x="3491880" y="2641476"/>
            <a:ext cx="1152128" cy="15841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标注 14">
            <a:extLst>
              <a:ext uri="{FF2B5EF4-FFF2-40B4-BE49-F238E27FC236}">
                <a16:creationId xmlns:a16="http://schemas.microsoft.com/office/drawing/2014/main" id="{9D266F3C-C5B8-BC82-1075-0811B6B8E126}"/>
              </a:ext>
            </a:extLst>
          </p:cNvPr>
          <p:cNvSpPr/>
          <p:nvPr/>
        </p:nvSpPr>
        <p:spPr>
          <a:xfrm>
            <a:off x="5498952" y="4218702"/>
            <a:ext cx="1147171" cy="511006"/>
          </a:xfrm>
          <a:prstGeom prst="wedgeRectCallout">
            <a:avLst>
              <a:gd name="adj1" fmla="val -121468"/>
              <a:gd name="adj2" fmla="val -215120"/>
            </a:avLst>
          </a:prstGeom>
          <a:solidFill>
            <a:srgbClr val="00B0F0"/>
          </a:solidFill>
          <a:ln>
            <a:solidFill>
              <a:srgbClr val="00A7E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altLang="zh-CN" sz="1200" dirty="0">
                <a:solidFill>
                  <a:srgbClr val="FFFF00"/>
                </a:solidFill>
                <a:latin typeface="Times New Roman" panose="02020603050405020304" charset="0"/>
                <a:cs typeface="Times New Roman" panose="02020603050405020304" charset="0"/>
                <a:sym typeface="+mn-ea"/>
              </a:rPr>
              <a:t>Embedded </a:t>
            </a:r>
            <a:r>
              <a:rPr lang="zh-CN" altLang="en-US" sz="1200" dirty="0">
                <a:solidFill>
                  <a:srgbClr val="FFFF00"/>
                </a:solidFill>
                <a:latin typeface="Times New Roman" panose="02020603050405020304" charset="0"/>
                <a:cs typeface="Times New Roman" panose="02020603050405020304" charset="0"/>
                <a:sym typeface="+mn-ea"/>
              </a:rPr>
              <a:t>operation panel</a:t>
            </a:r>
            <a:endParaRPr lang="zh-CN" altLang="en-US" sz="1200" b="1" dirty="0">
              <a:solidFill>
                <a:srgbClr val="FFFF00"/>
              </a:solidFill>
              <a:latin typeface="+mj-ea"/>
              <a:ea typeface="+mj-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433" y="192945"/>
            <a:ext cx="8064500" cy="720000"/>
          </a:xfrm>
        </p:spPr>
        <p:txBody>
          <a:bodyPr/>
          <a:lstStyle/>
          <a:p>
            <a:pPr fontAlgn="ctr"/>
            <a:r>
              <a:rPr lang="en-US" altLang="zh-CN" sz="2800" dirty="0">
                <a:latin typeface="Times New Roman" panose="02020603050405020304" charset="0"/>
                <a:cs typeface="Times New Roman" panose="02020603050405020304" charset="0"/>
              </a:rPr>
              <a:t>3.</a:t>
            </a:r>
            <a:r>
              <a:rPr lang="zh-CN" altLang="en-US" sz="2800" dirty="0">
                <a:latin typeface="Times New Roman" panose="02020603050405020304" charset="0"/>
                <a:cs typeface="Times New Roman" panose="02020603050405020304" charset="0"/>
              </a:rPr>
              <a:t>Strong puncture ability （</a:t>
            </a:r>
            <a:r>
              <a:rPr lang="en-US" altLang="zh-CN" sz="2800" dirty="0">
                <a:latin typeface="Times New Roman" panose="02020603050405020304" charset="0"/>
                <a:cs typeface="Times New Roman" panose="02020603050405020304" charset="0"/>
                <a:sym typeface="+mn-ea"/>
              </a:rPr>
              <a:t>9/</a:t>
            </a:r>
            <a:r>
              <a:rPr lang="en-US" altLang="zh-CN" sz="2800" dirty="0">
                <a:latin typeface="Times New Roman" panose="02020603050405020304" charset="0"/>
                <a:cs typeface="Times New Roman" panose="02020603050405020304" charset="0"/>
              </a:rPr>
              <a:t>9</a:t>
            </a:r>
            <a:r>
              <a:rPr lang="zh-CN" altLang="en-US" sz="2800" dirty="0">
                <a:latin typeface="Times New Roman" panose="02020603050405020304" charset="0"/>
                <a:cs typeface="Times New Roman" panose="02020603050405020304" charset="0"/>
              </a:rPr>
              <a:t>）</a:t>
            </a:r>
          </a:p>
        </p:txBody>
      </p:sp>
      <p:sp>
        <p:nvSpPr>
          <p:cNvPr id="15" name="矩形 14"/>
          <p:cNvSpPr/>
          <p:nvPr/>
        </p:nvSpPr>
        <p:spPr>
          <a:xfrm>
            <a:off x="539507" y="717704"/>
            <a:ext cx="7776864" cy="873572"/>
          </a:xfrm>
          <a:prstGeom prst="rect">
            <a:avLst/>
          </a:prstGeom>
        </p:spPr>
        <p:txBody>
          <a:bodyPr wrap="square">
            <a:spAutoFit/>
          </a:bodyPr>
          <a:lstStyle/>
          <a:p>
            <a:pPr indent="0">
              <a:lnSpc>
                <a:spcPct val="150000"/>
              </a:lnSpc>
              <a:buFont typeface="Wingdings" panose="05000000000000000000" pitchFamily="2" charset="2"/>
              <a:buNone/>
            </a:pPr>
            <a:r>
              <a:rPr lang="zh-CN" altLang="en-US" b="1" dirty="0">
                <a:solidFill>
                  <a:srgbClr val="FFFF00"/>
                </a:solidFill>
                <a:latin typeface="Times New Roman" panose="02020603050405020304" charset="0"/>
                <a:ea typeface="+mj-ea"/>
                <a:cs typeface="Times New Roman" panose="02020603050405020304" charset="0"/>
                <a:sym typeface="+mn-ea"/>
              </a:rPr>
              <a:t>Strong puncture ability</a:t>
            </a:r>
            <a:r>
              <a:rPr lang="zh-CN" altLang="en-US" b="1" dirty="0">
                <a:solidFill>
                  <a:srgbClr val="FFFF00"/>
                </a:solidFill>
                <a:latin typeface="Times New Roman" panose="02020603050405020304" charset="0"/>
                <a:ea typeface="+mj-ea"/>
                <a:cs typeface="Times New Roman" panose="02020603050405020304" charset="0"/>
              </a:rPr>
              <a:t>：</a:t>
            </a:r>
            <a:r>
              <a:rPr lang="zh-CN" altLang="en-US" dirty="0">
                <a:solidFill>
                  <a:schemeClr val="bg2"/>
                </a:solidFill>
                <a:latin typeface="Times New Roman" panose="02020603050405020304" charset="0"/>
                <a:ea typeface="+mj-ea"/>
                <a:cs typeface="Times New Roman" panose="02020603050405020304" charset="0"/>
              </a:rPr>
              <a:t>It can penetrate more than 110 layers of A4 paper, and the super thick fabric of labor shoes can </a:t>
            </a:r>
            <a:r>
              <a:rPr lang="en-US" altLang="zh-CN" dirty="0">
                <a:solidFill>
                  <a:schemeClr val="bg2"/>
                </a:solidFill>
                <a:latin typeface="Times New Roman" panose="02020603050405020304" charset="0"/>
                <a:ea typeface="+mj-ea"/>
                <a:cs typeface="Times New Roman" panose="02020603050405020304" charset="0"/>
              </a:rPr>
              <a:t>sew</a:t>
            </a:r>
            <a:r>
              <a:rPr lang="zh-CN" altLang="en-US" dirty="0">
                <a:solidFill>
                  <a:schemeClr val="bg2"/>
                </a:solidFill>
                <a:latin typeface="Times New Roman" panose="02020603050405020304" charset="0"/>
                <a:ea typeface="+mj-ea"/>
                <a:cs typeface="Times New Roman" panose="02020603050405020304" charset="0"/>
              </a:rPr>
              <a:t> easily.</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849388"/>
            <a:ext cx="5753903" cy="3267531"/>
          </a:xfrm>
          <a:prstGeom prst="rect">
            <a:avLst/>
          </a:prstGeom>
        </p:spPr>
      </p:pic>
      <p:sp>
        <p:nvSpPr>
          <p:cNvPr id="5" name="文本框 4">
            <a:extLst>
              <a:ext uri="{FF2B5EF4-FFF2-40B4-BE49-F238E27FC236}">
                <a16:creationId xmlns:a16="http://schemas.microsoft.com/office/drawing/2014/main" id="{753CEE1E-7F07-E26C-AE28-5D6E510BCE37}"/>
              </a:ext>
            </a:extLst>
          </p:cNvPr>
          <p:cNvSpPr txBox="1"/>
          <p:nvPr/>
        </p:nvSpPr>
        <p:spPr>
          <a:xfrm>
            <a:off x="2339752" y="3649588"/>
            <a:ext cx="1742440" cy="275590"/>
          </a:xfrm>
          <a:prstGeom prst="rect">
            <a:avLst/>
          </a:prstGeom>
          <a:noFill/>
        </p:spPr>
        <p:txBody>
          <a:bodyPr wrap="square" rtlCol="0">
            <a:spAutoFit/>
          </a:bodyPr>
          <a:lstStyle/>
          <a:p>
            <a:r>
              <a:rPr lang="zh-CN" altLang="en-US" sz="1200" dirty="0">
                <a:solidFill>
                  <a:srgbClr val="FF0000"/>
                </a:solidFill>
                <a:latin typeface="Times New Roman" panose="02020603050405020304" charset="0"/>
                <a:cs typeface="Times New Roman" panose="02020603050405020304" charset="0"/>
              </a:rPr>
              <a:t>1</a:t>
            </a:r>
            <a:r>
              <a:rPr lang="en-US" altLang="zh-CN" sz="1200" dirty="0">
                <a:solidFill>
                  <a:srgbClr val="FF0000"/>
                </a:solidFill>
                <a:latin typeface="Times New Roman" panose="02020603050405020304" charset="0"/>
                <a:cs typeface="Times New Roman" panose="02020603050405020304" charset="0"/>
              </a:rPr>
              <a:t>1</a:t>
            </a:r>
            <a:r>
              <a:rPr lang="zh-CN" altLang="en-US" sz="1200" dirty="0">
                <a:solidFill>
                  <a:srgbClr val="FF0000"/>
                </a:solidFill>
                <a:latin typeface="Times New Roman" panose="02020603050405020304" charset="0"/>
                <a:cs typeface="Times New Roman" panose="02020603050405020304" charset="0"/>
              </a:rPr>
              <a:t>0 </a:t>
            </a:r>
            <a:r>
              <a:rPr lang="en-US" sz="1200" dirty="0">
                <a:solidFill>
                  <a:srgbClr val="FF0000"/>
                </a:solidFill>
                <a:latin typeface="Times New Roman" panose="02020603050405020304" charset="0"/>
                <a:cs typeface="Times New Roman" panose="02020603050405020304" charset="0"/>
              </a:rPr>
              <a:t>layers of </a:t>
            </a:r>
            <a:r>
              <a:rPr lang="zh-CN" altLang="en-US" sz="1200" dirty="0">
                <a:solidFill>
                  <a:srgbClr val="FF0000"/>
                </a:solidFill>
                <a:latin typeface="Times New Roman" panose="02020603050405020304" charset="0"/>
                <a:cs typeface="Times New Roman" panose="02020603050405020304" charset="0"/>
              </a:rPr>
              <a:t>A4 paper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04\Desktop\Untitled-1.png"/>
          <p:cNvPicPr>
            <a:picLocks noChangeAspect="1" noChangeArrowheads="1"/>
          </p:cNvPicPr>
          <p:nvPr/>
        </p:nvPicPr>
        <p:blipFill>
          <a:blip r:embed="rId2" cstate="print">
            <a:duotone>
              <a:schemeClr val="bg2">
                <a:shade val="45000"/>
                <a:satMod val="135000"/>
              </a:schemeClr>
              <a:prstClr val="white"/>
            </a:duotone>
            <a:lum bright="40000" contrast="40000"/>
          </a:blip>
          <a:srcRect/>
          <a:stretch>
            <a:fillRect/>
          </a:stretch>
        </p:blipFill>
        <p:spPr bwMode="auto">
          <a:xfrm>
            <a:off x="2618073" y="1705372"/>
            <a:ext cx="3716280" cy="936104"/>
          </a:xfrm>
          <a:prstGeom prst="rect">
            <a:avLst/>
          </a:prstGeom>
          <a:noFill/>
        </p:spPr>
      </p:pic>
      <p:pic>
        <p:nvPicPr>
          <p:cNvPr id="5" name="Picture 2" descr="C:\Documents and Settings\ad04\Desktop\Untitled-1.png"/>
          <p:cNvPicPr>
            <a:picLocks noChangeAspect="1" noChangeArrowheads="1"/>
          </p:cNvPicPr>
          <p:nvPr/>
        </p:nvPicPr>
        <p:blipFill rotWithShape="1">
          <a:blip r:embed="rId3" cstate="print">
            <a:duotone>
              <a:schemeClr val="bg2">
                <a:shade val="45000"/>
                <a:satMod val="135000"/>
              </a:schemeClr>
              <a:prstClr val="white"/>
            </a:duotone>
            <a:lum bright="40000" contrast="40000"/>
          </a:blip>
          <a:srcRect/>
          <a:stretch>
            <a:fillRect/>
          </a:stretch>
        </p:blipFill>
        <p:spPr bwMode="auto">
          <a:xfrm>
            <a:off x="2483768" y="3001516"/>
            <a:ext cx="3964103" cy="7200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800" dirty="0">
                <a:latin typeface="Times New Roman" panose="02020603050405020304" charset="0"/>
                <a:cs typeface="Times New Roman" panose="02020603050405020304" charset="0"/>
              </a:rPr>
              <a:t>Content</a:t>
            </a:r>
          </a:p>
        </p:txBody>
      </p:sp>
      <p:sp>
        <p:nvSpPr>
          <p:cNvPr id="19" name="object 13"/>
          <p:cNvSpPr txBox="1">
            <a:spLocks noChangeArrowheads="1"/>
          </p:cNvSpPr>
          <p:nvPr/>
        </p:nvSpPr>
        <p:spPr bwMode="auto">
          <a:xfrm>
            <a:off x="827405" y="1489075"/>
            <a:ext cx="6442710" cy="244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9525">
              <a:defRPr>
                <a:solidFill>
                  <a:schemeClr val="tx1"/>
                </a:solidFill>
                <a:latin typeface="Flexo"/>
                <a:ea typeface="微软雅黑 Light" panose="020B0502040204020203" charset="-122"/>
              </a:defRPr>
            </a:lvl1pPr>
            <a:lvl2pPr marL="742950" indent="-285750">
              <a:defRPr>
                <a:solidFill>
                  <a:schemeClr val="tx1"/>
                </a:solidFill>
                <a:latin typeface="Flexo"/>
                <a:ea typeface="微软雅黑 Light" panose="020B0502040204020203" charset="-122"/>
              </a:defRPr>
            </a:lvl2pPr>
            <a:lvl3pPr marL="1143000" indent="-228600">
              <a:defRPr>
                <a:solidFill>
                  <a:schemeClr val="tx1"/>
                </a:solidFill>
                <a:latin typeface="Flexo"/>
                <a:ea typeface="微软雅黑 Light" panose="020B0502040204020203" charset="-122"/>
              </a:defRPr>
            </a:lvl3pPr>
            <a:lvl4pPr marL="1600200" indent="-228600">
              <a:defRPr>
                <a:solidFill>
                  <a:schemeClr val="tx1"/>
                </a:solidFill>
                <a:latin typeface="Flexo"/>
                <a:ea typeface="微软雅黑 Light" panose="020B0502040204020203" charset="-122"/>
              </a:defRPr>
            </a:lvl4pPr>
            <a:lvl5pPr marL="2057400" indent="-228600">
              <a:defRPr>
                <a:solidFill>
                  <a:schemeClr val="tx1"/>
                </a:solidFill>
                <a:latin typeface="Flexo"/>
                <a:ea typeface="微软雅黑 Light" panose="020B0502040204020203" charset="-122"/>
              </a:defRPr>
            </a:lvl5pPr>
            <a:lvl6pPr marL="2514600" indent="-228600" eaLnBrk="0" fontAlgn="base" hangingPunct="0">
              <a:spcBef>
                <a:spcPct val="0"/>
              </a:spcBef>
              <a:spcAft>
                <a:spcPct val="0"/>
              </a:spcAft>
              <a:defRPr>
                <a:solidFill>
                  <a:schemeClr val="tx1"/>
                </a:solidFill>
                <a:latin typeface="Flexo"/>
                <a:ea typeface="微软雅黑 Light" panose="020B0502040204020203" charset="-122"/>
              </a:defRPr>
            </a:lvl6pPr>
            <a:lvl7pPr marL="2971800" indent="-228600" eaLnBrk="0" fontAlgn="base" hangingPunct="0">
              <a:spcBef>
                <a:spcPct val="0"/>
              </a:spcBef>
              <a:spcAft>
                <a:spcPct val="0"/>
              </a:spcAft>
              <a:defRPr>
                <a:solidFill>
                  <a:schemeClr val="tx1"/>
                </a:solidFill>
                <a:latin typeface="Flexo"/>
                <a:ea typeface="微软雅黑 Light" panose="020B0502040204020203" charset="-122"/>
              </a:defRPr>
            </a:lvl7pPr>
            <a:lvl8pPr marL="3429000" indent="-228600" eaLnBrk="0" fontAlgn="base" hangingPunct="0">
              <a:spcBef>
                <a:spcPct val="0"/>
              </a:spcBef>
              <a:spcAft>
                <a:spcPct val="0"/>
              </a:spcAft>
              <a:defRPr>
                <a:solidFill>
                  <a:schemeClr val="tx1"/>
                </a:solidFill>
                <a:latin typeface="Flexo"/>
                <a:ea typeface="微软雅黑 Light" panose="020B0502040204020203" charset="-122"/>
              </a:defRPr>
            </a:lvl8pPr>
            <a:lvl9pPr marL="3886200" indent="-228600" eaLnBrk="0" fontAlgn="base" hangingPunct="0">
              <a:spcBef>
                <a:spcPct val="0"/>
              </a:spcBef>
              <a:spcAft>
                <a:spcPct val="0"/>
              </a:spcAft>
              <a:defRPr>
                <a:solidFill>
                  <a:schemeClr val="tx1"/>
                </a:solidFill>
                <a:latin typeface="Flexo"/>
                <a:ea typeface="微软雅黑 Light" panose="020B0502040204020203" charset="-122"/>
              </a:defRPr>
            </a:lvl9pPr>
          </a:lstStyle>
          <a:p>
            <a:pPr>
              <a:lnSpc>
                <a:spcPct val="150000"/>
              </a:lnSpc>
            </a:pPr>
            <a:r>
              <a:rPr lang="en-US" altLang="zh-CN" sz="3200" dirty="0">
                <a:solidFill>
                  <a:schemeClr val="bg1"/>
                </a:solidFill>
                <a:latin typeface="Times New Roman" panose="02020603050405020304" charset="0"/>
                <a:ea typeface="微软雅黑" panose="020B0503020204020204" pitchFamily="34" charset="-122"/>
                <a:cs typeface="Times New Roman" panose="02020603050405020304" charset="0"/>
              </a:rPr>
              <a:t>1</a:t>
            </a:r>
            <a:r>
              <a:rPr lang="zh-CN" altLang="en-US" sz="3200" dirty="0">
                <a:solidFill>
                  <a:schemeClr val="bg1"/>
                </a:solidFill>
                <a:latin typeface="Times New Roman" panose="02020603050405020304" charset="0"/>
                <a:ea typeface="微软雅黑" panose="020B0503020204020204" pitchFamily="34" charset="-122"/>
                <a:cs typeface="Times New Roman" panose="02020603050405020304" charset="0"/>
              </a:rPr>
              <a:t>、</a:t>
            </a:r>
            <a:r>
              <a:rPr lang="en-US" altLang="zh-CN" sz="3200" dirty="0">
                <a:solidFill>
                  <a:schemeClr val="bg1"/>
                </a:solidFill>
                <a:latin typeface="Times New Roman" panose="02020603050405020304" charset="0"/>
                <a:ea typeface="微软雅黑" panose="020B0503020204020204" pitchFamily="34" charset="-122"/>
                <a:cs typeface="Times New Roman" panose="02020603050405020304" charset="0"/>
              </a:rPr>
              <a:t>Naming rules</a:t>
            </a:r>
            <a:endParaRPr lang="zh-CN" altLang="en-US" sz="3200" dirty="0">
              <a:solidFill>
                <a:schemeClr val="bg1"/>
              </a:solidFill>
              <a:latin typeface="Times New Roman" panose="02020603050405020304" charset="0"/>
              <a:ea typeface="微软雅黑" panose="020B0503020204020204" pitchFamily="34" charset="-122"/>
              <a:cs typeface="Times New Roman" panose="02020603050405020304" charset="0"/>
            </a:endParaRPr>
          </a:p>
          <a:p>
            <a:pPr>
              <a:lnSpc>
                <a:spcPct val="150000"/>
              </a:lnSpc>
            </a:pPr>
            <a:r>
              <a:rPr lang="en-US" altLang="zh-CN" sz="3200" dirty="0">
                <a:solidFill>
                  <a:schemeClr val="bg1"/>
                </a:solidFill>
                <a:latin typeface="Times New Roman" panose="02020603050405020304" charset="0"/>
                <a:ea typeface="微软雅黑" panose="020B0503020204020204" pitchFamily="34" charset="-122"/>
                <a:cs typeface="Times New Roman" panose="02020603050405020304" charset="0"/>
              </a:rPr>
              <a:t>2</a:t>
            </a:r>
            <a:r>
              <a:rPr lang="zh-CN" altLang="en-US" sz="3200" dirty="0">
                <a:solidFill>
                  <a:schemeClr val="bg1"/>
                </a:solidFill>
                <a:latin typeface="Times New Roman" panose="02020603050405020304" charset="0"/>
                <a:ea typeface="微软雅黑" panose="020B0503020204020204" pitchFamily="34" charset="-122"/>
                <a:cs typeface="Times New Roman" panose="02020603050405020304" charset="0"/>
              </a:rPr>
              <a:t>、</a:t>
            </a:r>
            <a:r>
              <a:rPr lang="en-US" altLang="zh-CN" sz="3200" dirty="0">
                <a:solidFill>
                  <a:schemeClr val="bg1"/>
                </a:solidFill>
                <a:latin typeface="Times New Roman" panose="02020603050405020304" charset="0"/>
                <a:ea typeface="微软雅黑" panose="020B0503020204020204" pitchFamily="34" charset="-122"/>
                <a:cs typeface="Times New Roman" panose="02020603050405020304" charset="0"/>
              </a:rPr>
              <a:t>P</a:t>
            </a:r>
            <a:r>
              <a:rPr lang="en-US" sz="3200" dirty="0">
                <a:solidFill>
                  <a:schemeClr val="bg1"/>
                </a:solidFill>
                <a:latin typeface="Times New Roman" panose="02020603050405020304" charset="0"/>
                <a:ea typeface="微软雅黑" panose="020B0503020204020204" pitchFamily="34" charset="-122"/>
                <a:cs typeface="Times New Roman" panose="02020603050405020304" charset="0"/>
              </a:rPr>
              <a:t>roduct  description                            </a:t>
            </a:r>
            <a:r>
              <a:rPr lang="en-US" altLang="zh-CN" sz="3200" dirty="0">
                <a:solidFill>
                  <a:schemeClr val="bg1"/>
                </a:solidFill>
                <a:latin typeface="Times New Roman" panose="02020603050405020304" charset="0"/>
                <a:ea typeface="微软雅黑" panose="020B0503020204020204" pitchFamily="34" charset="-122"/>
                <a:cs typeface="Times New Roman" panose="02020603050405020304" charset="0"/>
              </a:rPr>
              <a:t>3</a:t>
            </a:r>
            <a:r>
              <a:rPr lang="zh-CN" altLang="en-US" sz="3200" dirty="0">
                <a:solidFill>
                  <a:schemeClr val="bg1"/>
                </a:solidFill>
                <a:latin typeface="Times New Roman" panose="02020603050405020304" charset="0"/>
                <a:ea typeface="微软雅黑" panose="020B0503020204020204" pitchFamily="34" charset="-122"/>
                <a:cs typeface="Times New Roman" panose="02020603050405020304" charset="0"/>
              </a:rPr>
              <a:t>、</a:t>
            </a:r>
            <a:r>
              <a:rPr lang="en-US" altLang="zh-CN" sz="3200" dirty="0">
                <a:solidFill>
                  <a:schemeClr val="bg1"/>
                </a:solidFill>
                <a:latin typeface="Times New Roman" panose="02020603050405020304" charset="0"/>
                <a:ea typeface="微软雅黑" panose="020B0503020204020204" pitchFamily="34" charset="-122"/>
                <a:cs typeface="Times New Roman" panose="02020603050405020304" charset="0"/>
              </a:rPr>
              <a:t>P</a:t>
            </a:r>
            <a:r>
              <a:rPr lang="en-US" sz="3200" dirty="0">
                <a:solidFill>
                  <a:schemeClr val="bg1"/>
                </a:solidFill>
                <a:latin typeface="Times New Roman" panose="02020603050405020304" charset="0"/>
                <a:ea typeface="微软雅黑" panose="020B0503020204020204" pitchFamily="34" charset="-122"/>
                <a:cs typeface="Times New Roman" panose="02020603050405020304" charset="0"/>
              </a:rPr>
              <a:t>roduct selling point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p:nvPr>
            <p:custDataLst>
              <p:tags r:id="rId1"/>
            </p:custDataLst>
            <p:extLst>
              <p:ext uri="{D42A27DB-BD31-4B8C-83A1-F6EECF244321}">
                <p14:modId xmlns:p14="http://schemas.microsoft.com/office/powerpoint/2010/main" val="4082971471"/>
              </p:ext>
            </p:extLst>
          </p:nvPr>
        </p:nvGraphicFramePr>
        <p:xfrm>
          <a:off x="937895" y="2303145"/>
          <a:ext cx="1748790" cy="658948"/>
        </p:xfrm>
        <a:graphic>
          <a:graphicData uri="http://schemas.openxmlformats.org/drawingml/2006/table">
            <a:tbl>
              <a:tblPr firstRow="1" bandRow="1">
                <a:tableStyleId>{F5AB1C69-6EDB-4FF4-983F-18BD219EF322}</a:tableStyleId>
              </a:tblPr>
              <a:tblGrid>
                <a:gridCol w="609769">
                  <a:extLst>
                    <a:ext uri="{9D8B030D-6E8A-4147-A177-3AD203B41FA5}">
                      <a16:colId xmlns:a16="http://schemas.microsoft.com/office/drawing/2014/main" val="20000"/>
                    </a:ext>
                  </a:extLst>
                </a:gridCol>
                <a:gridCol w="1139021">
                  <a:extLst>
                    <a:ext uri="{9D8B030D-6E8A-4147-A177-3AD203B41FA5}">
                      <a16:colId xmlns:a16="http://schemas.microsoft.com/office/drawing/2014/main" val="20001"/>
                    </a:ext>
                  </a:extLst>
                </a:gridCol>
              </a:tblGrid>
              <a:tr h="329565">
                <a:tc gridSpan="2">
                  <a:txBody>
                    <a:bodyPr/>
                    <a:lstStyle/>
                    <a:p>
                      <a:pPr algn="ctr">
                        <a:buNone/>
                      </a:pPr>
                      <a:r>
                        <a:rPr lang="zh-CN" altLang="en-US" sz="1200" dirty="0"/>
                        <a:t>机型</a:t>
                      </a:r>
                      <a:endParaRPr lang="zh-CN" altLang="en-US" sz="1200" dirty="0">
                        <a:latin typeface="+mj-ea"/>
                        <a:ea typeface="+mj-ea"/>
                      </a:endParaRPr>
                    </a:p>
                  </a:txBody>
                  <a:tcPr/>
                </a:tc>
                <a:tc hMerge="1">
                  <a:txBody>
                    <a:bodyPr/>
                    <a:lstStyle/>
                    <a:p>
                      <a:endParaRPr lang="zh-CN"/>
                    </a:p>
                  </a:txBody>
                  <a:tcPr/>
                </a:tc>
                <a:extLst>
                  <a:ext uri="{0D108BD9-81ED-4DB2-BD59-A6C34878D82A}">
                    <a16:rowId xmlns:a16="http://schemas.microsoft.com/office/drawing/2014/main" val="10000"/>
                  </a:ext>
                </a:extLst>
              </a:tr>
              <a:tr h="329383">
                <a:tc>
                  <a:txBody>
                    <a:bodyPr/>
                    <a:lstStyle/>
                    <a:p>
                      <a:pPr algn="ctr">
                        <a:spcAft>
                          <a:spcPts val="0"/>
                        </a:spcAft>
                        <a:buNone/>
                      </a:pPr>
                      <a:r>
                        <a:rPr lang="en-US" sz="1200" b="1" kern="0" dirty="0">
                          <a:solidFill>
                            <a:schemeClr val="accent1"/>
                          </a:solidFill>
                          <a:effectLst/>
                          <a:latin typeface="Times New Roman" panose="02020603050405020304" pitchFamily="18" charset="0"/>
                          <a:cs typeface="Times New Roman" panose="02020603050405020304" pitchFamily="18" charset="0"/>
                        </a:rPr>
                        <a:t>S</a:t>
                      </a:r>
                      <a:endParaRPr lang="en-US" sz="1200" b="1" kern="0" dirty="0">
                        <a:solidFill>
                          <a:schemeClr val="accent1"/>
                        </a:solidFill>
                        <a:effectLst/>
                        <a:latin typeface="Times New Roman" panose="02020603050405020304" pitchFamily="18" charset="0"/>
                        <a:ea typeface="+mj-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0" dirty="0">
                          <a:solidFill>
                            <a:schemeClr val="accent1"/>
                          </a:solidFill>
                          <a:effectLst/>
                          <a:latin typeface="Times New Roman" panose="02020603050405020304" pitchFamily="18" charset="0"/>
                          <a:cs typeface="Times New Roman" panose="02020603050405020304" pitchFamily="18" charset="0"/>
                          <a:sym typeface="+mn-ea"/>
                        </a:rPr>
                        <a:t>Roller machine</a:t>
                      </a:r>
                    </a:p>
                  </a:txBody>
                  <a:tcPr anchor="ctr"/>
                </a:tc>
                <a:extLst>
                  <a:ext uri="{0D108BD9-81ED-4DB2-BD59-A6C34878D82A}">
                    <a16:rowId xmlns:a16="http://schemas.microsoft.com/office/drawing/2014/main" val="10001"/>
                  </a:ext>
                </a:extLst>
              </a:tr>
            </a:tbl>
          </a:graphicData>
        </a:graphic>
      </p:graphicFrame>
      <p:graphicFrame>
        <p:nvGraphicFramePr>
          <p:cNvPr id="18" name="表格 17"/>
          <p:cNvGraphicFramePr/>
          <p:nvPr>
            <p:custDataLst>
              <p:tags r:id="rId2"/>
            </p:custDataLst>
            <p:extLst>
              <p:ext uri="{D42A27DB-BD31-4B8C-83A1-F6EECF244321}">
                <p14:modId xmlns:p14="http://schemas.microsoft.com/office/powerpoint/2010/main" val="2718393255"/>
              </p:ext>
            </p:extLst>
          </p:nvPr>
        </p:nvGraphicFramePr>
        <p:xfrm>
          <a:off x="947420" y="3637280"/>
          <a:ext cx="1739265" cy="1092322"/>
        </p:xfrm>
        <a:graphic>
          <a:graphicData uri="http://schemas.openxmlformats.org/drawingml/2006/table">
            <a:tbl>
              <a:tblPr firstRow="1" bandRow="1">
                <a:tableStyleId>{F5AB1C69-6EDB-4FF4-983F-18BD219EF322}</a:tableStyleId>
              </a:tblPr>
              <a:tblGrid>
                <a:gridCol w="600244">
                  <a:extLst>
                    <a:ext uri="{9D8B030D-6E8A-4147-A177-3AD203B41FA5}">
                      <a16:colId xmlns:a16="http://schemas.microsoft.com/office/drawing/2014/main" val="20000"/>
                    </a:ext>
                  </a:extLst>
                </a:gridCol>
                <a:gridCol w="1139021">
                  <a:extLst>
                    <a:ext uri="{9D8B030D-6E8A-4147-A177-3AD203B41FA5}">
                      <a16:colId xmlns:a16="http://schemas.microsoft.com/office/drawing/2014/main" val="20001"/>
                    </a:ext>
                  </a:extLst>
                </a:gridCol>
              </a:tblGrid>
              <a:tr h="317500">
                <a:tc gridSpan="2">
                  <a:txBody>
                    <a:bodyPr/>
                    <a:lstStyle/>
                    <a:p>
                      <a:pPr algn="ctr">
                        <a:buNone/>
                      </a:pPr>
                      <a:r>
                        <a:rPr lang="zh-CN" altLang="en-US" sz="1200" dirty="0"/>
                        <a:t>主型号</a:t>
                      </a:r>
                      <a:endParaRPr lang="zh-CN" altLang="en-US" sz="1200" dirty="0">
                        <a:latin typeface="+mj-ea"/>
                        <a:ea typeface="+mj-ea"/>
                      </a:endParaRPr>
                    </a:p>
                  </a:txBody>
                  <a:tcPr/>
                </a:tc>
                <a:tc hMerge="1">
                  <a:txBody>
                    <a:bodyPr/>
                    <a:lstStyle/>
                    <a:p>
                      <a:endParaRPr lang="zh-CN"/>
                    </a:p>
                  </a:txBody>
                  <a:tcPr/>
                </a:tc>
                <a:extLst>
                  <a:ext uri="{0D108BD9-81ED-4DB2-BD59-A6C34878D82A}">
                    <a16:rowId xmlns:a16="http://schemas.microsoft.com/office/drawing/2014/main" val="10000"/>
                  </a:ext>
                </a:extLst>
              </a:tr>
              <a:tr h="3176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accent1"/>
                          </a:solidFill>
                          <a:effectLst/>
                          <a:latin typeface="Times New Roman" panose="02020603050405020304" pitchFamily="18" charset="0"/>
                          <a:ea typeface="+mn-ea"/>
                          <a:cs typeface="Times New Roman" panose="02020603050405020304" pitchFamily="18"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0" dirty="0">
                          <a:solidFill>
                            <a:schemeClr val="accent1"/>
                          </a:solidFill>
                          <a:effectLst/>
                          <a:latin typeface="Times New Roman" panose="02020603050405020304" pitchFamily="18" charset="0"/>
                          <a:ea typeface="+mn-ea"/>
                          <a:cs typeface="Times New Roman" panose="02020603050405020304" pitchFamily="18" charset="0"/>
                          <a:sym typeface="+mn-ea"/>
                        </a:rPr>
                        <a:t>Computerized</a:t>
                      </a:r>
                    </a:p>
                  </a:txBody>
                  <a:tcPr anchor="ctr"/>
                </a:tc>
                <a:extLst>
                  <a:ext uri="{0D108BD9-81ED-4DB2-BD59-A6C34878D82A}">
                    <a16:rowId xmlns:a16="http://schemas.microsoft.com/office/drawing/2014/main" val="10001"/>
                  </a:ext>
                </a:extLst>
              </a:tr>
              <a:tr h="3176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accent1"/>
                          </a:solidFill>
                          <a:effectLst/>
                          <a:latin typeface="Times New Roman" panose="02020603050405020304" pitchFamily="18" charset="0"/>
                          <a:ea typeface="+mn-ea"/>
                          <a:cs typeface="Times New Roman" panose="02020603050405020304" pitchFamily="18" charset="0"/>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0" dirty="0">
                          <a:solidFill>
                            <a:schemeClr val="accent1"/>
                          </a:solidFill>
                          <a:effectLst/>
                          <a:latin typeface="Times New Roman" panose="02020603050405020304" pitchFamily="18" charset="0"/>
                          <a:ea typeface="+mn-ea"/>
                          <a:cs typeface="Times New Roman" panose="02020603050405020304" pitchFamily="18" charset="0"/>
                        </a:rPr>
                        <a:t>Stepper  Intelligent</a:t>
                      </a:r>
                      <a:endParaRPr lang="zh-CN" altLang="en-US" sz="1200" b="0" kern="0" dirty="0">
                        <a:solidFill>
                          <a:schemeClr val="accent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836054165"/>
                  </a:ext>
                </a:extLst>
              </a:tr>
            </a:tbl>
          </a:graphicData>
        </a:graphic>
      </p:graphicFrame>
      <p:graphicFrame>
        <p:nvGraphicFramePr>
          <p:cNvPr id="19" name="表格 18"/>
          <p:cNvGraphicFramePr/>
          <p:nvPr>
            <p:custDataLst>
              <p:tags r:id="rId3"/>
            </p:custDataLst>
            <p:extLst>
              <p:ext uri="{D42A27DB-BD31-4B8C-83A1-F6EECF244321}">
                <p14:modId xmlns:p14="http://schemas.microsoft.com/office/powerpoint/2010/main" val="753197595"/>
              </p:ext>
            </p:extLst>
          </p:nvPr>
        </p:nvGraphicFramePr>
        <p:xfrm>
          <a:off x="5636290" y="3649588"/>
          <a:ext cx="2085998" cy="634360"/>
        </p:xfrm>
        <a:graphic>
          <a:graphicData uri="http://schemas.openxmlformats.org/drawingml/2006/table">
            <a:tbl>
              <a:tblPr firstRow="1" bandRow="1">
                <a:tableStyleId>{F5AB1C69-6EDB-4FF4-983F-18BD219EF322}</a:tableStyleId>
              </a:tblPr>
              <a:tblGrid>
                <a:gridCol w="579778">
                  <a:extLst>
                    <a:ext uri="{9D8B030D-6E8A-4147-A177-3AD203B41FA5}">
                      <a16:colId xmlns:a16="http://schemas.microsoft.com/office/drawing/2014/main" val="20000"/>
                    </a:ext>
                  </a:extLst>
                </a:gridCol>
                <a:gridCol w="1506220">
                  <a:extLst>
                    <a:ext uri="{9D8B030D-6E8A-4147-A177-3AD203B41FA5}">
                      <a16:colId xmlns:a16="http://schemas.microsoft.com/office/drawing/2014/main" val="20001"/>
                    </a:ext>
                  </a:extLst>
                </a:gridCol>
              </a:tblGrid>
              <a:tr h="360040">
                <a:tc gridSpan="2">
                  <a:txBody>
                    <a:bodyPr/>
                    <a:lstStyle/>
                    <a:p>
                      <a:pPr algn="ctr">
                        <a:buNone/>
                      </a:pPr>
                      <a:r>
                        <a:rPr lang="zh-CN" altLang="en-US" sz="1200" dirty="0"/>
                        <a:t>特征识别</a:t>
                      </a:r>
                      <a:r>
                        <a:rPr lang="en-US" altLang="zh-CN" sz="1200" dirty="0"/>
                        <a:t>2</a:t>
                      </a:r>
                      <a:endParaRPr lang="zh-CN" altLang="en-US" sz="1200" dirty="0">
                        <a:latin typeface="+mj-ea"/>
                        <a:ea typeface="+mj-ea"/>
                        <a:cs typeface="+mj-ea"/>
                      </a:endParaRPr>
                    </a:p>
                  </a:txBody>
                  <a:tcPr/>
                </a:tc>
                <a:tc hMerge="1">
                  <a:txBody>
                    <a:bodyPr/>
                    <a:lstStyle/>
                    <a:p>
                      <a:endParaRPr lang="zh-CN"/>
                    </a:p>
                  </a:txBody>
                  <a:tcPr/>
                </a:tc>
                <a:extLst>
                  <a:ext uri="{0D108BD9-81ED-4DB2-BD59-A6C34878D82A}">
                    <a16:rowId xmlns:a16="http://schemas.microsoft.com/office/drawing/2014/main" val="10000"/>
                  </a:ext>
                </a:extLst>
              </a:tr>
              <a:tr h="2038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accent1"/>
                          </a:solidFill>
                          <a:effectLst/>
                          <a:latin typeface="Times New Roman" panose="02020603050405020304" pitchFamily="18" charset="0"/>
                          <a:ea typeface="+mn-ea"/>
                          <a:cs typeface="Times New Roman" panose="02020603050405020304" pitchFamily="18" charset="0"/>
                        </a:rPr>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0" dirty="0">
                          <a:solidFill>
                            <a:schemeClr val="accent1"/>
                          </a:solidFill>
                          <a:effectLst/>
                          <a:latin typeface="Times New Roman" panose="02020603050405020304" pitchFamily="18" charset="0"/>
                          <a:ea typeface="+mn-ea"/>
                          <a:cs typeface="Times New Roman" panose="02020603050405020304" pitchFamily="18" charset="0"/>
                        </a:rPr>
                        <a:t>Short trimmer</a:t>
                      </a:r>
                    </a:p>
                  </a:txBody>
                  <a:tcPr anchor="ctr"/>
                </a:tc>
                <a:extLst>
                  <a:ext uri="{0D108BD9-81ED-4DB2-BD59-A6C34878D82A}">
                    <a16:rowId xmlns:a16="http://schemas.microsoft.com/office/drawing/2014/main" val="10001"/>
                  </a:ext>
                </a:extLst>
              </a:tr>
            </a:tbl>
          </a:graphicData>
        </a:graphic>
      </p:graphicFrame>
      <p:graphicFrame>
        <p:nvGraphicFramePr>
          <p:cNvPr id="20" name="表格 19"/>
          <p:cNvGraphicFramePr/>
          <p:nvPr>
            <p:custDataLst>
              <p:tags r:id="rId4"/>
            </p:custDataLst>
            <p:extLst>
              <p:ext uri="{D42A27DB-BD31-4B8C-83A1-F6EECF244321}">
                <p14:modId xmlns:p14="http://schemas.microsoft.com/office/powerpoint/2010/main" val="2179794080"/>
              </p:ext>
            </p:extLst>
          </p:nvPr>
        </p:nvGraphicFramePr>
        <p:xfrm>
          <a:off x="3269428" y="2303663"/>
          <a:ext cx="1661986" cy="671952"/>
        </p:xfrm>
        <a:graphic>
          <a:graphicData uri="http://schemas.openxmlformats.org/drawingml/2006/table">
            <a:tbl>
              <a:tblPr firstRow="1" bandRow="1">
                <a:tableStyleId>{F5AB1C69-6EDB-4FF4-983F-18BD219EF322}</a:tableStyleId>
              </a:tblPr>
              <a:tblGrid>
                <a:gridCol w="510484">
                  <a:extLst>
                    <a:ext uri="{9D8B030D-6E8A-4147-A177-3AD203B41FA5}">
                      <a16:colId xmlns:a16="http://schemas.microsoft.com/office/drawing/2014/main" val="20000"/>
                    </a:ext>
                  </a:extLst>
                </a:gridCol>
                <a:gridCol w="1151502">
                  <a:extLst>
                    <a:ext uri="{9D8B030D-6E8A-4147-A177-3AD203B41FA5}">
                      <a16:colId xmlns:a16="http://schemas.microsoft.com/office/drawing/2014/main" val="20001"/>
                    </a:ext>
                  </a:extLst>
                </a:gridCol>
              </a:tblGrid>
              <a:tr h="335915">
                <a:tc gridSpan="2">
                  <a:txBody>
                    <a:bodyPr/>
                    <a:lstStyle/>
                    <a:p>
                      <a:pPr algn="ctr">
                        <a:buNone/>
                      </a:pPr>
                      <a:r>
                        <a:rPr lang="zh-CN" altLang="en-US" sz="1200" dirty="0">
                          <a:latin typeface="+mn-lt"/>
                          <a:ea typeface="+mn-ea"/>
                        </a:rPr>
                        <a:t>柱型</a:t>
                      </a:r>
                      <a:endParaRPr lang="zh-CN" altLang="en-US" sz="1200" dirty="0">
                        <a:latin typeface="+mj-ea"/>
                        <a:ea typeface="+mj-ea"/>
                      </a:endParaRPr>
                    </a:p>
                  </a:txBody>
                  <a:tcPr/>
                </a:tc>
                <a:tc hMerge="1">
                  <a:txBody>
                    <a:bodyPr/>
                    <a:lstStyle/>
                    <a:p>
                      <a:endParaRPr lang="zh-CN"/>
                    </a:p>
                  </a:txBody>
                  <a:tcPr/>
                </a:tc>
                <a:extLst>
                  <a:ext uri="{0D108BD9-81ED-4DB2-BD59-A6C34878D82A}">
                    <a16:rowId xmlns:a16="http://schemas.microsoft.com/office/drawing/2014/main" val="10000"/>
                  </a:ext>
                </a:extLst>
              </a:tr>
              <a:tr h="3360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accent1"/>
                          </a:solidFill>
                          <a:effectLst/>
                          <a:latin typeface="Times New Roman" panose="02020603050405020304" pitchFamily="18" charset="0"/>
                          <a:ea typeface="+mn-ea"/>
                          <a:cs typeface="Times New Roman" panose="02020603050405020304" pitchFamily="18" charset="0"/>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0" dirty="0">
                          <a:solidFill>
                            <a:schemeClr val="accent1"/>
                          </a:solidFill>
                          <a:effectLst/>
                          <a:latin typeface="Times New Roman" panose="02020603050405020304" pitchFamily="18" charset="0"/>
                          <a:ea typeface="+mn-ea"/>
                          <a:cs typeface="Times New Roman" panose="02020603050405020304" pitchFamily="18" charset="0"/>
                        </a:rPr>
                        <a:t>Slim </a:t>
                      </a:r>
                      <a:r>
                        <a:rPr lang="en-US" altLang="zh-CN" sz="1200" b="0" kern="0" dirty="0">
                          <a:solidFill>
                            <a:schemeClr val="accent1"/>
                          </a:solidFill>
                          <a:effectLst/>
                          <a:latin typeface="Times New Roman" panose="02020603050405020304" pitchFamily="18" charset="0"/>
                          <a:ea typeface="+mn-ea"/>
                          <a:cs typeface="Times New Roman" panose="02020603050405020304" pitchFamily="18" charset="0"/>
                          <a:sym typeface="+mn-ea"/>
                        </a:rPr>
                        <a:t>post</a:t>
                      </a:r>
                      <a:endParaRPr lang="en-US" altLang="zh-CN" sz="1200" b="0" kern="0" dirty="0">
                        <a:solidFill>
                          <a:schemeClr val="accent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bl>
          </a:graphicData>
        </a:graphic>
      </p:graphicFrame>
      <p:graphicFrame>
        <p:nvGraphicFramePr>
          <p:cNvPr id="21" name="表格 20"/>
          <p:cNvGraphicFramePr>
            <a:graphicFrameLocks noGrp="1"/>
          </p:cNvGraphicFramePr>
          <p:nvPr>
            <p:extLst>
              <p:ext uri="{D42A27DB-BD31-4B8C-83A1-F6EECF244321}">
                <p14:modId xmlns:p14="http://schemas.microsoft.com/office/powerpoint/2010/main" val="4045130334"/>
              </p:ext>
            </p:extLst>
          </p:nvPr>
        </p:nvGraphicFramePr>
        <p:xfrm>
          <a:off x="938530" y="1618615"/>
          <a:ext cx="6785610" cy="424815"/>
        </p:xfrm>
        <a:graphic>
          <a:graphicData uri="http://schemas.openxmlformats.org/drawingml/2006/table">
            <a:tbl>
              <a:tblPr/>
              <a:tblGrid>
                <a:gridCol w="866140">
                  <a:extLst>
                    <a:ext uri="{9D8B030D-6E8A-4147-A177-3AD203B41FA5}">
                      <a16:colId xmlns:a16="http://schemas.microsoft.com/office/drawing/2014/main" val="20000"/>
                    </a:ext>
                  </a:extLst>
                </a:gridCol>
                <a:gridCol w="770890">
                  <a:extLst>
                    <a:ext uri="{9D8B030D-6E8A-4147-A177-3AD203B41FA5}">
                      <a16:colId xmlns:a16="http://schemas.microsoft.com/office/drawing/2014/main" val="20001"/>
                    </a:ext>
                  </a:extLst>
                </a:gridCol>
                <a:gridCol w="1057275">
                  <a:extLst>
                    <a:ext uri="{9D8B030D-6E8A-4147-A177-3AD203B41FA5}">
                      <a16:colId xmlns:a16="http://schemas.microsoft.com/office/drawing/2014/main" val="20002"/>
                    </a:ext>
                  </a:extLst>
                </a:gridCol>
                <a:gridCol w="673735">
                  <a:extLst>
                    <a:ext uri="{9D8B030D-6E8A-4147-A177-3AD203B41FA5}">
                      <a16:colId xmlns:a16="http://schemas.microsoft.com/office/drawing/2014/main" val="20003"/>
                    </a:ext>
                  </a:extLst>
                </a:gridCol>
                <a:gridCol w="1156335">
                  <a:extLst>
                    <a:ext uri="{9D8B030D-6E8A-4147-A177-3AD203B41FA5}">
                      <a16:colId xmlns:a16="http://schemas.microsoft.com/office/drawing/2014/main" val="20004"/>
                    </a:ext>
                  </a:extLst>
                </a:gridCol>
                <a:gridCol w="1082675">
                  <a:extLst>
                    <a:ext uri="{9D8B030D-6E8A-4147-A177-3AD203B41FA5}">
                      <a16:colId xmlns:a16="http://schemas.microsoft.com/office/drawing/2014/main" val="20005"/>
                    </a:ext>
                  </a:extLst>
                </a:gridCol>
                <a:gridCol w="1178560">
                  <a:extLst>
                    <a:ext uri="{9D8B030D-6E8A-4147-A177-3AD203B41FA5}">
                      <a16:colId xmlns:a16="http://schemas.microsoft.com/office/drawing/2014/main" val="20006"/>
                    </a:ext>
                  </a:extLst>
                </a:gridCol>
              </a:tblGrid>
              <a:tr h="424815">
                <a:tc>
                  <a:txBody>
                    <a:bodyPr/>
                    <a:lstStyle/>
                    <a:p>
                      <a:pPr algn="ctr" fontAlgn="ctr"/>
                      <a:r>
                        <a:rPr lang="en-US" altLang="zh-CN" sz="1400" b="1" kern="1200" dirty="0">
                          <a:solidFill>
                            <a:schemeClr val="lt1"/>
                          </a:solidFill>
                          <a:latin typeface="Times New Roman" panose="02020603050405020304" charset="0"/>
                          <a:ea typeface="+mn-ea"/>
                          <a:cs typeface="+mn-cs"/>
                        </a:rPr>
                        <a:t>Brand</a:t>
                      </a:r>
                      <a:r>
                        <a:rPr lang="zh-CN" altLang="en-US" sz="1400" b="1" kern="1200" dirty="0">
                          <a:solidFill>
                            <a:schemeClr val="lt1"/>
                          </a:solidFill>
                          <a:latin typeface="Times New Roman" panose="02020603050405020304" charset="0"/>
                          <a:ea typeface="+mn-ea"/>
                          <a:cs typeface="+mn-cs"/>
                        </a:rPr>
                        <a:t> </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A7E1"/>
                    </a:solidFill>
                  </a:tcPr>
                </a:tc>
                <a:tc>
                  <a:txBody>
                    <a:bodyPr/>
                    <a:lstStyle/>
                    <a:p>
                      <a:pPr algn="ctr">
                        <a:buNone/>
                      </a:pPr>
                      <a:r>
                        <a:rPr lang="en-US" altLang="zh-CN" sz="1400" b="1" kern="1200" dirty="0">
                          <a:solidFill>
                            <a:schemeClr val="lt1"/>
                          </a:solidFill>
                          <a:latin typeface="Times New Roman" panose="02020603050405020304" charset="0"/>
                          <a:ea typeface="+mn-ea"/>
                          <a:cs typeface="+mn-cs"/>
                        </a:rPr>
                        <a:t>Model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A7E1"/>
                    </a:solidFill>
                  </a:tcPr>
                </a:tc>
                <a:tc>
                  <a:txBody>
                    <a:bodyPr/>
                    <a:lstStyle/>
                    <a:p>
                      <a:pPr algn="ctr"/>
                      <a:r>
                        <a:rPr lang="en-US" altLang="zh-CN" sz="1400" b="1" kern="1200" dirty="0">
                          <a:solidFill>
                            <a:schemeClr val="lt1"/>
                          </a:solidFill>
                          <a:latin typeface="Times New Roman" panose="02020603050405020304" charset="0"/>
                          <a:ea typeface="+mn-ea"/>
                          <a:cs typeface="+mn-cs"/>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A7E1"/>
                    </a:solidFill>
                  </a:tcPr>
                </a:tc>
                <a:tc>
                  <a:txBody>
                    <a:bodyPr/>
                    <a:lstStyle/>
                    <a:p>
                      <a:pPr algn="ctr">
                        <a:buNone/>
                      </a:pPr>
                      <a:r>
                        <a:rPr lang="en-US" altLang="zh-CN" sz="1400" b="1" kern="1200" dirty="0">
                          <a:solidFill>
                            <a:schemeClr val="lt1"/>
                          </a:solidFill>
                          <a:latin typeface="Times New Roman" panose="02020603050405020304" charset="0"/>
                          <a:ea typeface="+mn-ea"/>
                          <a:cs typeface="+mn-cs"/>
                        </a:rPr>
                        <a:t>Type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A7E1"/>
                    </a:solidFill>
                  </a:tcPr>
                </a:tc>
                <a:tc>
                  <a:txBody>
                    <a:bodyPr/>
                    <a:lstStyle/>
                    <a:p>
                      <a:pPr algn="ctr">
                        <a:buNone/>
                      </a:pPr>
                      <a:r>
                        <a:rPr lang="zh-CN" altLang="en-US" sz="1400" b="1" kern="1200" dirty="0">
                          <a:solidFill>
                            <a:schemeClr val="lt1"/>
                          </a:solidFill>
                          <a:latin typeface="Times New Roman" panose="02020603050405020304" charset="0"/>
                          <a:ea typeface="+mn-ea"/>
                          <a:cs typeface="+mn-cs"/>
                          <a:sym typeface="+mn-ea"/>
                        </a:rPr>
                        <a:t>Needle</a:t>
                      </a:r>
                      <a:endParaRPr lang="zh-CN" altLang="en-US" sz="1400" b="1" kern="1200" dirty="0">
                        <a:solidFill>
                          <a:schemeClr val="lt1"/>
                        </a:solidFill>
                        <a:latin typeface="Times New Roman" panose="02020603050405020304" charset="0"/>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A7E1"/>
                    </a:solidFill>
                  </a:tcPr>
                </a:tc>
                <a:tc>
                  <a:txBody>
                    <a:bodyPr/>
                    <a:lstStyle/>
                    <a:p>
                      <a:pPr algn="ctr">
                        <a:buNone/>
                      </a:pPr>
                      <a:r>
                        <a:rPr lang="zh-CN" altLang="en-US" sz="1400" kern="1200" dirty="0">
                          <a:solidFill>
                            <a:schemeClr val="bg1"/>
                          </a:solidFill>
                          <a:effectLst/>
                          <a:latin typeface="Times New Roman" panose="02020603050405020304" charset="0"/>
                          <a:ea typeface="+mn-ea"/>
                          <a:cs typeface="Times New Roman" panose="02020603050405020304" charset="0"/>
                          <a:sym typeface="+mn-ea"/>
                        </a:rPr>
                        <a:t>Feature </a:t>
                      </a:r>
                      <a:r>
                        <a:rPr lang="en-US" altLang="zh-CN" sz="1400" dirty="0">
                          <a:solidFill>
                            <a:schemeClr val="bg1"/>
                          </a:solidFill>
                          <a:latin typeface="Times New Roman" panose="02020603050405020304" charset="0"/>
                          <a:cs typeface="Times New Roman" panose="02020603050405020304" charset="0"/>
                        </a:rPr>
                        <a:t>1</a:t>
                      </a:r>
                      <a:endParaRPr lang="zh-CN" altLang="en-US" sz="1400" kern="1200" dirty="0">
                        <a:solidFill>
                          <a:schemeClr val="bg1"/>
                        </a:solidFill>
                        <a:latin typeface="Times New Roman" panose="02020603050405020304" charset="0"/>
                        <a:ea typeface="+mn-ea"/>
                        <a:cs typeface="Times New Roman" panose="0202060305040502030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A7E1"/>
                    </a:solidFill>
                  </a:tcPr>
                </a:tc>
                <a:tc>
                  <a:txBody>
                    <a:bodyPr/>
                    <a:lstStyle/>
                    <a:p>
                      <a:pPr algn="ctr">
                        <a:buNone/>
                      </a:pPr>
                      <a:r>
                        <a:rPr lang="zh-CN" altLang="en-US" sz="1400" kern="1200" dirty="0">
                          <a:solidFill>
                            <a:schemeClr val="bg1"/>
                          </a:solidFill>
                          <a:effectLst/>
                          <a:latin typeface="Times New Roman" panose="02020603050405020304" charset="0"/>
                          <a:ea typeface="+mn-ea"/>
                          <a:cs typeface="Times New Roman" panose="02020603050405020304" charset="0"/>
                          <a:sym typeface="+mn-ea"/>
                        </a:rPr>
                        <a:t>Feature </a:t>
                      </a:r>
                      <a:r>
                        <a:rPr lang="en-US" altLang="zh-CN" sz="1400" kern="1200" dirty="0">
                          <a:solidFill>
                            <a:schemeClr val="bg1"/>
                          </a:solidFill>
                          <a:effectLst/>
                          <a:latin typeface="Times New Roman" panose="02020603050405020304" charset="0"/>
                          <a:ea typeface="+mn-ea"/>
                          <a:cs typeface="Times New Roman" panose="02020603050405020304" charset="0"/>
                          <a:sym typeface="+mn-ea"/>
                        </a:rPr>
                        <a:t>2</a:t>
                      </a:r>
                      <a:endParaRPr lang="zh-CN" altLang="en-US" sz="1400" kern="1200" dirty="0">
                        <a:solidFill>
                          <a:schemeClr val="bg1"/>
                        </a:solidFill>
                        <a:latin typeface="Times New Roman" panose="02020603050405020304" charset="0"/>
                        <a:ea typeface="+mn-ea"/>
                        <a:cs typeface="Times New Roman" panose="0202060305040502030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A7E1"/>
                    </a:solidFill>
                  </a:tcPr>
                </a:tc>
                <a:extLst>
                  <a:ext uri="{0D108BD9-81ED-4DB2-BD59-A6C34878D82A}">
                    <a16:rowId xmlns:a16="http://schemas.microsoft.com/office/drawing/2014/main" val="10000"/>
                  </a:ext>
                </a:extLst>
              </a:tr>
            </a:tbl>
          </a:graphicData>
        </a:graphic>
      </p:graphicFrame>
      <p:graphicFrame>
        <p:nvGraphicFramePr>
          <p:cNvPr id="22" name="表格 21"/>
          <p:cNvGraphicFramePr/>
          <p:nvPr>
            <p:custDataLst>
              <p:tags r:id="rId5"/>
            </p:custDataLst>
            <p:extLst>
              <p:ext uri="{D42A27DB-BD31-4B8C-83A1-F6EECF244321}">
                <p14:modId xmlns:p14="http://schemas.microsoft.com/office/powerpoint/2010/main" val="3232720574"/>
              </p:ext>
            </p:extLst>
          </p:nvPr>
        </p:nvGraphicFramePr>
        <p:xfrm>
          <a:off x="3269428" y="3643566"/>
          <a:ext cx="1667617" cy="724046"/>
        </p:xfrm>
        <a:graphic>
          <a:graphicData uri="http://schemas.openxmlformats.org/drawingml/2006/table">
            <a:tbl>
              <a:tblPr firstRow="1" bandRow="1">
                <a:tableStyleId>{F5AB1C69-6EDB-4FF4-983F-18BD219EF322}</a:tableStyleId>
              </a:tblPr>
              <a:tblGrid>
                <a:gridCol w="510484">
                  <a:extLst>
                    <a:ext uri="{9D8B030D-6E8A-4147-A177-3AD203B41FA5}">
                      <a16:colId xmlns:a16="http://schemas.microsoft.com/office/drawing/2014/main" val="20000"/>
                    </a:ext>
                  </a:extLst>
                </a:gridCol>
                <a:gridCol w="1157133">
                  <a:extLst>
                    <a:ext uri="{9D8B030D-6E8A-4147-A177-3AD203B41FA5}">
                      <a16:colId xmlns:a16="http://schemas.microsoft.com/office/drawing/2014/main" val="20001"/>
                    </a:ext>
                  </a:extLst>
                </a:gridCol>
              </a:tblGrid>
              <a:tr h="361950">
                <a:tc gridSpan="2">
                  <a:txBody>
                    <a:bodyPr/>
                    <a:lstStyle/>
                    <a:p>
                      <a:pPr algn="ctr">
                        <a:buNone/>
                      </a:pPr>
                      <a:r>
                        <a:rPr lang="zh-CN" altLang="en-US" sz="1200" dirty="0"/>
                        <a:t>针数</a:t>
                      </a:r>
                      <a:endParaRPr lang="zh-CN" altLang="en-US" sz="1200" dirty="0">
                        <a:latin typeface="+mj-ea"/>
                        <a:ea typeface="+mj-ea"/>
                      </a:endParaRPr>
                    </a:p>
                  </a:txBody>
                  <a:tcPr/>
                </a:tc>
                <a:tc hMerge="1">
                  <a:txBody>
                    <a:bodyPr/>
                    <a:lstStyle/>
                    <a:p>
                      <a:endParaRPr lang="zh-CN"/>
                    </a:p>
                  </a:txBody>
                  <a:tcPr/>
                </a:tc>
                <a:extLst>
                  <a:ext uri="{0D108BD9-81ED-4DB2-BD59-A6C34878D82A}">
                    <a16:rowId xmlns:a16="http://schemas.microsoft.com/office/drawing/2014/main" val="10000"/>
                  </a:ext>
                </a:extLst>
              </a:tr>
              <a:tr h="3620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accent1"/>
                          </a:solidFill>
                          <a:effectLst/>
                          <a:latin typeface="Times New Roman" panose="02020603050405020304" pitchFamily="18" charset="0"/>
                          <a:ea typeface="+mn-ea"/>
                          <a:cs typeface="Times New Roman" panose="02020603050405020304" pitchFamily="18"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0" dirty="0">
                          <a:solidFill>
                            <a:schemeClr val="accent1"/>
                          </a:solidFill>
                          <a:effectLst/>
                          <a:latin typeface="Times New Roman" panose="02020603050405020304" pitchFamily="18" charset="0"/>
                          <a:ea typeface="+mn-ea"/>
                          <a:cs typeface="Times New Roman" panose="02020603050405020304" pitchFamily="18" charset="0"/>
                        </a:rPr>
                        <a:t>Single needle</a:t>
                      </a:r>
                    </a:p>
                  </a:txBody>
                  <a:tcPr anchor="ctr"/>
                </a:tc>
                <a:extLst>
                  <a:ext uri="{0D108BD9-81ED-4DB2-BD59-A6C34878D82A}">
                    <a16:rowId xmlns:a16="http://schemas.microsoft.com/office/drawing/2014/main" val="10001"/>
                  </a:ext>
                </a:extLst>
              </a:tr>
            </a:tbl>
          </a:graphicData>
        </a:graphic>
      </p:graphicFrame>
      <p:graphicFrame>
        <p:nvGraphicFramePr>
          <p:cNvPr id="23" name="表格 22"/>
          <p:cNvGraphicFramePr/>
          <p:nvPr>
            <p:custDataLst>
              <p:tags r:id="rId6"/>
            </p:custDataLst>
            <p:extLst>
              <p:ext uri="{D42A27DB-BD31-4B8C-83A1-F6EECF244321}">
                <p14:modId xmlns:p14="http://schemas.microsoft.com/office/powerpoint/2010/main" val="1327784263"/>
              </p:ext>
            </p:extLst>
          </p:nvPr>
        </p:nvGraphicFramePr>
        <p:xfrm>
          <a:off x="5636290" y="2303663"/>
          <a:ext cx="2085822" cy="671952"/>
        </p:xfrm>
        <a:graphic>
          <a:graphicData uri="http://schemas.openxmlformats.org/drawingml/2006/table">
            <a:tbl>
              <a:tblPr firstRow="1" bandRow="1">
                <a:tableStyleId>{F5AB1C69-6EDB-4FF4-983F-18BD219EF322}</a:tableStyleId>
              </a:tblPr>
              <a:tblGrid>
                <a:gridCol w="662940">
                  <a:extLst>
                    <a:ext uri="{9D8B030D-6E8A-4147-A177-3AD203B41FA5}">
                      <a16:colId xmlns:a16="http://schemas.microsoft.com/office/drawing/2014/main" val="20000"/>
                    </a:ext>
                  </a:extLst>
                </a:gridCol>
                <a:gridCol w="1422882">
                  <a:extLst>
                    <a:ext uri="{9D8B030D-6E8A-4147-A177-3AD203B41FA5}">
                      <a16:colId xmlns:a16="http://schemas.microsoft.com/office/drawing/2014/main" val="20001"/>
                    </a:ext>
                  </a:extLst>
                </a:gridCol>
              </a:tblGrid>
              <a:tr h="335915">
                <a:tc gridSpan="2">
                  <a:txBody>
                    <a:bodyPr/>
                    <a:lstStyle/>
                    <a:p>
                      <a:pPr algn="ctr">
                        <a:buNone/>
                      </a:pPr>
                      <a:r>
                        <a:rPr lang="zh-CN" altLang="en-US" sz="1200" dirty="0"/>
                        <a:t>特征识别</a:t>
                      </a:r>
                      <a:r>
                        <a:rPr lang="en-US" altLang="zh-CN" sz="1200" dirty="0"/>
                        <a:t>1</a:t>
                      </a:r>
                      <a:endParaRPr lang="zh-CN" altLang="en-US" sz="1200" dirty="0">
                        <a:latin typeface="+mj-ea"/>
                        <a:ea typeface="+mj-ea"/>
                      </a:endParaRPr>
                    </a:p>
                  </a:txBody>
                  <a:tcPr/>
                </a:tc>
                <a:tc hMerge="1">
                  <a:txBody>
                    <a:bodyPr/>
                    <a:lstStyle/>
                    <a:p>
                      <a:endParaRPr lang="zh-CN"/>
                    </a:p>
                  </a:txBody>
                  <a:tcPr/>
                </a:tc>
                <a:extLst>
                  <a:ext uri="{0D108BD9-81ED-4DB2-BD59-A6C34878D82A}">
                    <a16:rowId xmlns:a16="http://schemas.microsoft.com/office/drawing/2014/main" val="10000"/>
                  </a:ext>
                </a:extLst>
              </a:tr>
              <a:tr h="3360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accent1"/>
                          </a:solidFill>
                          <a:effectLst/>
                          <a:latin typeface="Times New Roman" panose="02020603050405020304" pitchFamily="18" charset="0"/>
                          <a:ea typeface="+mn-ea"/>
                          <a:cs typeface="Times New Roman" panose="02020603050405020304" pitchFamily="18" charset="0"/>
                        </a:rPr>
                        <a:t>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0" dirty="0">
                          <a:solidFill>
                            <a:schemeClr val="accent1"/>
                          </a:solidFill>
                          <a:effectLst/>
                          <a:latin typeface="Times New Roman" panose="02020603050405020304" pitchFamily="18" charset="0"/>
                          <a:ea typeface="+mn-ea"/>
                          <a:cs typeface="Times New Roman" panose="02020603050405020304" pitchFamily="18" charset="0"/>
                        </a:rPr>
                        <a:t>Chinese hook</a:t>
                      </a:r>
                    </a:p>
                  </a:txBody>
                  <a:tcPr anchor="ctr"/>
                </a:tc>
                <a:extLst>
                  <a:ext uri="{0D108BD9-81ED-4DB2-BD59-A6C34878D82A}">
                    <a16:rowId xmlns:a16="http://schemas.microsoft.com/office/drawing/2014/main" val="10001"/>
                  </a:ext>
                </a:extLst>
              </a:tr>
            </a:tbl>
          </a:graphicData>
        </a:graphic>
      </p:graphicFrame>
      <p:grpSp>
        <p:nvGrpSpPr>
          <p:cNvPr id="36" name="组合 35"/>
          <p:cNvGrpSpPr/>
          <p:nvPr/>
        </p:nvGrpSpPr>
        <p:grpSpPr>
          <a:xfrm>
            <a:off x="937895" y="955040"/>
            <a:ext cx="5482802" cy="403860"/>
            <a:chOff x="1763689" y="1466011"/>
            <a:chExt cx="3938791" cy="382808"/>
          </a:xfrm>
        </p:grpSpPr>
        <p:sp>
          <p:nvSpPr>
            <p:cNvPr id="37" name="矩形 36"/>
            <p:cNvSpPr/>
            <p:nvPr/>
          </p:nvSpPr>
          <p:spPr>
            <a:xfrm>
              <a:off x="2411761" y="1488779"/>
              <a:ext cx="432048" cy="360040"/>
            </a:xfrm>
            <a:prstGeom prst="rect">
              <a:avLst/>
            </a:pr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ea typeface="+mj-ea"/>
                  <a:cs typeface="Times New Roman" panose="02020603050405020304" pitchFamily="18" charset="0"/>
                </a:rPr>
                <a:t>5</a:t>
              </a:r>
            </a:p>
          </p:txBody>
        </p:sp>
        <p:sp>
          <p:nvSpPr>
            <p:cNvPr id="38" name="矩形 37"/>
            <p:cNvSpPr/>
            <p:nvPr/>
          </p:nvSpPr>
          <p:spPr>
            <a:xfrm>
              <a:off x="4427985" y="1474410"/>
              <a:ext cx="432048" cy="36004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ea typeface="+mj-ea"/>
                  <a:cs typeface="Times New Roman" panose="02020603050405020304" pitchFamily="18" charset="0"/>
                </a:rPr>
                <a:t>1</a:t>
              </a:r>
            </a:p>
          </p:txBody>
        </p:sp>
        <p:sp>
          <p:nvSpPr>
            <p:cNvPr id="39" name="矩形 38"/>
            <p:cNvSpPr/>
            <p:nvPr/>
          </p:nvSpPr>
          <p:spPr>
            <a:xfrm>
              <a:off x="5198424" y="1474410"/>
              <a:ext cx="504056" cy="36004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ea typeface="+mj-ea"/>
                  <a:cs typeface="Times New Roman" panose="02020603050405020304" pitchFamily="18" charset="0"/>
                </a:rPr>
                <a:t>C</a:t>
              </a:r>
            </a:p>
          </p:txBody>
        </p:sp>
        <p:sp>
          <p:nvSpPr>
            <p:cNvPr id="41" name="矩形 40"/>
            <p:cNvSpPr/>
            <p:nvPr/>
          </p:nvSpPr>
          <p:spPr>
            <a:xfrm>
              <a:off x="3779913" y="1466778"/>
              <a:ext cx="393766" cy="360040"/>
            </a:xfrm>
            <a:prstGeom prst="rect">
              <a:avLst/>
            </a:pr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ea typeface="+mj-ea"/>
                  <a:cs typeface="Times New Roman" panose="02020603050405020304" pitchFamily="18" charset="0"/>
                </a:rPr>
                <a:t>8</a:t>
              </a:r>
            </a:p>
          </p:txBody>
        </p:sp>
        <p:sp>
          <p:nvSpPr>
            <p:cNvPr id="42" name="矩形 41"/>
            <p:cNvSpPr/>
            <p:nvPr/>
          </p:nvSpPr>
          <p:spPr>
            <a:xfrm>
              <a:off x="3131841" y="1466011"/>
              <a:ext cx="284052" cy="379253"/>
            </a:xfrm>
            <a:prstGeom prst="rect">
              <a:avLst/>
            </a:prstGeom>
          </p:spPr>
          <p:txBody>
            <a:bodyPr wrap="square">
              <a:spAutoFit/>
            </a:bodyPr>
            <a:lstStyle/>
            <a:p>
              <a:r>
                <a:rPr lang="en-US" altLang="zh-CN" sz="2000" b="1" dirty="0">
                  <a:solidFill>
                    <a:schemeClr val="bg1"/>
                  </a:solidFill>
                  <a:latin typeface="Times New Roman" panose="02020603050405020304" pitchFamily="18" charset="0"/>
                  <a:ea typeface="+mj-ea"/>
                  <a:cs typeface="Times New Roman" panose="02020603050405020304" pitchFamily="18" charset="0"/>
                </a:rPr>
                <a:t>-</a:t>
              </a:r>
            </a:p>
          </p:txBody>
        </p:sp>
        <p:sp>
          <p:nvSpPr>
            <p:cNvPr id="43" name="矩形 42"/>
            <p:cNvSpPr/>
            <p:nvPr/>
          </p:nvSpPr>
          <p:spPr>
            <a:xfrm>
              <a:off x="1763689" y="1485211"/>
              <a:ext cx="439654" cy="360040"/>
            </a:xfrm>
            <a:prstGeom prst="rect">
              <a:avLst/>
            </a:pr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ea typeface="+mj-ea"/>
                  <a:cs typeface="Times New Roman" panose="02020603050405020304" pitchFamily="18" charset="0"/>
                </a:rPr>
                <a:t>S</a:t>
              </a:r>
            </a:p>
          </p:txBody>
        </p:sp>
      </p:grpSp>
      <p:sp>
        <p:nvSpPr>
          <p:cNvPr id="24" name="标题 1"/>
          <p:cNvSpPr>
            <a:spLocks noGrp="1"/>
          </p:cNvSpPr>
          <p:nvPr>
            <p:ph type="title"/>
          </p:nvPr>
        </p:nvSpPr>
        <p:spPr>
          <a:xfrm>
            <a:off x="558622" y="219100"/>
            <a:ext cx="5040560" cy="535334"/>
          </a:xfrm>
        </p:spPr>
        <p:txBody>
          <a:bodyPr/>
          <a:lstStyle/>
          <a:p>
            <a:r>
              <a:rPr lang="en-US" altLang="zh-CN" sz="2800" dirty="0">
                <a:effectLst/>
                <a:latin typeface="Times New Roman" panose="02020603050405020304" pitchFamily="18" charset="0"/>
                <a:ea typeface="+mn-ea"/>
                <a:cs typeface="Times New Roman" panose="02020603050405020304" pitchFamily="18" charset="0"/>
              </a:rPr>
              <a:t>1</a:t>
            </a:r>
            <a:r>
              <a:rPr lang="zh-CN" altLang="en-US" sz="2800" dirty="0">
                <a:effectLst/>
                <a:latin typeface="Times New Roman" panose="02020603050405020304" pitchFamily="18" charset="0"/>
                <a:ea typeface="+mn-ea"/>
                <a:cs typeface="Times New Roman" panose="02020603050405020304" pitchFamily="18" charset="0"/>
              </a:rPr>
              <a:t>、</a:t>
            </a:r>
            <a:r>
              <a:rPr lang="en-US" altLang="zh-CN" sz="2800" dirty="0">
                <a:effectLst/>
                <a:latin typeface="Times New Roman" panose="02020603050405020304" pitchFamily="18" charset="0"/>
                <a:ea typeface="+mn-ea"/>
                <a:cs typeface="Times New Roman" panose="02020603050405020304" pitchFamily="18" charset="0"/>
              </a:rPr>
              <a:t>N</a:t>
            </a:r>
            <a:r>
              <a:rPr lang="en-US" altLang="zh-CN" sz="2800" dirty="0">
                <a:effectLst/>
                <a:latin typeface="Times New Roman" panose="02020603050405020304" pitchFamily="18" charset="0"/>
                <a:ea typeface="+mn-ea"/>
                <a:cs typeface="Times New Roman" panose="02020603050405020304" pitchFamily="18" charset="0"/>
                <a:sym typeface="+mn-ea"/>
              </a:rPr>
              <a:t>aming rules</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矩形 24">
            <a:extLst>
              <a:ext uri="{FF2B5EF4-FFF2-40B4-BE49-F238E27FC236}">
                <a16:creationId xmlns:a16="http://schemas.microsoft.com/office/drawing/2014/main" id="{9DB557EE-FE57-02F5-F84D-03A3F2D6248E}"/>
              </a:ext>
            </a:extLst>
          </p:cNvPr>
          <p:cNvSpPr/>
          <p:nvPr/>
        </p:nvSpPr>
        <p:spPr>
          <a:xfrm>
            <a:off x="6787330" y="975296"/>
            <a:ext cx="701647" cy="37984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ea typeface="+mj-ea"/>
                <a:cs typeface="Times New Roman" panose="02020603050405020304" pitchFamily="18" charset="0"/>
              </a:rPr>
              <a:t>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4993" y="169450"/>
            <a:ext cx="8064500" cy="720000"/>
          </a:xfrm>
        </p:spPr>
        <p:txBody>
          <a:bodyPr/>
          <a:lstStyle/>
          <a:p>
            <a:r>
              <a:rPr lang="en-US" altLang="zh-CN" sz="2800" dirty="0">
                <a:effectLst/>
                <a:latin typeface="Times New Roman" panose="02020603050405020304" charset="0"/>
                <a:ea typeface="+mn-ea"/>
                <a:cs typeface="Times New Roman" panose="02020603050405020304" charset="0"/>
                <a:sym typeface="+mn-ea"/>
              </a:rPr>
              <a:t>2、Product  description</a:t>
            </a:r>
            <a:endParaRPr lang="zh-CN" altLang="en-US" sz="2800" dirty="0"/>
          </a:p>
        </p:txBody>
      </p:sp>
      <p:sp>
        <p:nvSpPr>
          <p:cNvPr id="8" name="TextBox 7"/>
          <p:cNvSpPr txBox="1"/>
          <p:nvPr/>
        </p:nvSpPr>
        <p:spPr>
          <a:xfrm>
            <a:off x="179512" y="683744"/>
            <a:ext cx="9180061" cy="1305229"/>
          </a:xfrm>
          <a:prstGeom prst="rect">
            <a:avLst/>
          </a:prstGeom>
          <a:noFill/>
        </p:spPr>
        <p:txBody>
          <a:bodyPr wrap="square" rtlCol="0">
            <a:spAutoFit/>
          </a:bodyPr>
          <a:lstStyle/>
          <a:p>
            <a:pPr>
              <a:lnSpc>
                <a:spcPct val="130000"/>
              </a:lnSpc>
              <a:defRPr/>
            </a:pPr>
            <a:r>
              <a:rPr lang="en-US" altLang="zh-CN" sz="1600" kern="0" dirty="0">
                <a:solidFill>
                  <a:schemeClr val="bg1"/>
                </a:solidFill>
                <a:latin typeface="Times New Roman" panose="02020603050405020304" pitchFamily="18" charset="0"/>
                <a:cs typeface="Times New Roman" panose="02020603050405020304" pitchFamily="18" charset="0"/>
              </a:rPr>
              <a:t>S5-81CX  Slim post-bed c</a:t>
            </a:r>
            <a:r>
              <a:rPr lang="en-US" altLang="zh-CN" sz="1600" kern="0" dirty="0">
                <a:solidFill>
                  <a:schemeClr val="bg1"/>
                </a:solidFill>
                <a:latin typeface="Times New Roman" panose="02020603050405020304" pitchFamily="18" charset="0"/>
                <a:cs typeface="Times New Roman" panose="02020603050405020304" pitchFamily="18" charset="0"/>
                <a:sym typeface="+mn-ea"/>
              </a:rPr>
              <a:t>omputerized roller machine</a:t>
            </a:r>
            <a:r>
              <a:rPr lang="en-US" altLang="zh-CN" sz="1600" kern="0" dirty="0">
                <a:solidFill>
                  <a:schemeClr val="bg1"/>
                </a:solidFill>
                <a:latin typeface="Times New Roman" panose="02020603050405020304" pitchFamily="18" charset="0"/>
                <a:cs typeface="Times New Roman" panose="02020603050405020304" pitchFamily="18" charset="0"/>
              </a:rPr>
              <a:t>,</a:t>
            </a:r>
            <a:r>
              <a:rPr lang="zh-CN" altLang="en-US" sz="1600" kern="0" dirty="0">
                <a:solidFill>
                  <a:schemeClr val="bg1"/>
                </a:solidFill>
                <a:latin typeface="Times New Roman" panose="02020603050405020304" pitchFamily="18" charset="0"/>
                <a:cs typeface="Times New Roman" panose="02020603050405020304" pitchFamily="18" charset="0"/>
              </a:rPr>
              <a:t> </a:t>
            </a:r>
            <a:r>
              <a:rPr lang="en-US" altLang="zh-CN" sz="1600" kern="0" dirty="0">
                <a:solidFill>
                  <a:schemeClr val="bg1"/>
                </a:solidFill>
                <a:latin typeface="Times New Roman" panose="02020603050405020304" pitchFamily="18" charset="0"/>
                <a:cs typeface="Times New Roman" panose="02020603050405020304" pitchFamily="18" charset="0"/>
              </a:rPr>
              <a:t>It adopts a slim post design, removable needle plate, multi language, voice navigation ,auto thread cutting(with 3mm short trimmer), auto reverse sewing, auto presser foot lifting, e</a:t>
            </a:r>
            <a:r>
              <a:rPr lang="en-US" altLang="zh-CN" sz="1600" kern="0" dirty="0">
                <a:solidFill>
                  <a:schemeClr val="bg1"/>
                </a:solidFill>
                <a:latin typeface="Times New Roman" panose="02020603050405020304" pitchFamily="18" charset="0"/>
                <a:cs typeface="Times New Roman" panose="02020603050405020304" pitchFamily="18" charset="0"/>
                <a:sym typeface="+mn-ea"/>
              </a:rPr>
              <a:t>mbedded </a:t>
            </a:r>
            <a:r>
              <a:rPr lang="zh-CN" altLang="en-US" sz="1600" kern="0" dirty="0">
                <a:solidFill>
                  <a:schemeClr val="bg1"/>
                </a:solidFill>
                <a:latin typeface="Times New Roman" panose="02020603050405020304" pitchFamily="18" charset="0"/>
                <a:cs typeface="Times New Roman" panose="02020603050405020304" pitchFamily="18" charset="0"/>
                <a:sym typeface="+mn-ea"/>
              </a:rPr>
              <a:t>operation panel</a:t>
            </a:r>
            <a:r>
              <a:rPr lang="en-US" altLang="zh-CN" sz="1600" kern="0" dirty="0">
                <a:solidFill>
                  <a:schemeClr val="bg1"/>
                </a:solidFill>
                <a:latin typeface="Times New Roman" panose="02020603050405020304" pitchFamily="18" charset="0"/>
                <a:cs typeface="Times New Roman" panose="02020603050405020304" pitchFamily="18" charset="0"/>
                <a:sym typeface="+mn-ea"/>
              </a:rPr>
              <a:t>,one key to reset, </a:t>
            </a:r>
            <a:r>
              <a:rPr lang="en-US" altLang="zh-CN" sz="1600" kern="0" dirty="0">
                <a:solidFill>
                  <a:schemeClr val="bg1"/>
                </a:solidFill>
                <a:latin typeface="Times New Roman" panose="02020603050405020304" pitchFamily="18" charset="0"/>
                <a:cs typeface="Times New Roman" panose="02020603050405020304" pitchFamily="18" charset="0"/>
              </a:rPr>
              <a:t>and IoT function is also optional.</a:t>
            </a:r>
            <a:endParaRPr lang="zh-CN" altLang="zh-CN" sz="1600" kern="0" dirty="0">
              <a:solidFill>
                <a:schemeClr val="bg1"/>
              </a:solidFill>
              <a:latin typeface="Times New Roman" panose="02020603050405020304" pitchFamily="18" charset="0"/>
              <a:cs typeface="Times New Roman" panose="02020603050405020304" pitchFamily="18" charset="0"/>
            </a:endParaRPr>
          </a:p>
          <a:p>
            <a:pPr>
              <a:lnSpc>
                <a:spcPct val="130000"/>
              </a:lnSpc>
              <a:defRPr/>
            </a:pPr>
            <a:r>
              <a:rPr lang="en-US" altLang="zh-CN" sz="1400" b="1" dirty="0">
                <a:solidFill>
                  <a:srgbClr val="FFFF00"/>
                </a:solidFill>
                <a:latin typeface="Times New Roman" panose="02020603050405020304" charset="0"/>
                <a:ea typeface="+mj-ea"/>
                <a:cs typeface="Times New Roman" panose="02020603050405020304" charset="0"/>
              </a:rPr>
              <a:t>Note</a:t>
            </a:r>
            <a:r>
              <a:rPr lang="zh-CN" altLang="en-US" sz="1400" b="1" dirty="0">
                <a:solidFill>
                  <a:srgbClr val="FFFF00"/>
                </a:solidFill>
                <a:latin typeface="Times New Roman" panose="02020603050405020304" charset="0"/>
                <a:ea typeface="+mj-ea"/>
                <a:cs typeface="Times New Roman" panose="02020603050405020304" charset="0"/>
              </a:rPr>
              <a:t>：</a:t>
            </a:r>
            <a:r>
              <a:rPr lang="en-US" altLang="zh-CN" sz="1400" b="1" dirty="0">
                <a:solidFill>
                  <a:srgbClr val="FFFF00"/>
                </a:solidFill>
                <a:latin typeface="Times New Roman" panose="02020603050405020304" charset="0"/>
                <a:ea typeface="+mj-ea"/>
                <a:cs typeface="Times New Roman" panose="02020603050405020304" charset="0"/>
                <a:sym typeface="+mn-ea"/>
              </a:rPr>
              <a:t> The factory and optimum speed of single needle machine is 2200RPM.</a:t>
            </a:r>
            <a:endParaRPr lang="en-US" altLang="zh-CN" sz="14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3" name="表格 2"/>
          <p:cNvGraphicFramePr>
            <a:graphicFrameLocks noGrp="1"/>
          </p:cNvGraphicFramePr>
          <p:nvPr>
            <p:custDataLst>
              <p:tags r:id="rId1"/>
            </p:custDataLst>
            <p:extLst>
              <p:ext uri="{D42A27DB-BD31-4B8C-83A1-F6EECF244321}">
                <p14:modId xmlns:p14="http://schemas.microsoft.com/office/powerpoint/2010/main" val="2476392883"/>
              </p:ext>
            </p:extLst>
          </p:nvPr>
        </p:nvGraphicFramePr>
        <p:xfrm>
          <a:off x="755576" y="2065103"/>
          <a:ext cx="4585072" cy="3199857"/>
        </p:xfrm>
        <a:graphic>
          <a:graphicData uri="http://schemas.openxmlformats.org/drawingml/2006/table">
            <a:tbl>
              <a:tblPr firstRow="1" firstCol="1" lastRow="1" lastCol="1" bandRow="1" bandCol="1"/>
              <a:tblGrid>
                <a:gridCol w="213680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288032">
                <a:tc>
                  <a:txBody>
                    <a:bodyPr/>
                    <a:lstStyle/>
                    <a:p>
                      <a:pPr algn="ctr">
                        <a:spcAft>
                          <a:spcPts val="0"/>
                        </a:spcAft>
                      </a:pPr>
                      <a:r>
                        <a:rPr lang="en-US" altLang="zh-CN" sz="1100" b="1" kern="0" dirty="0">
                          <a:solidFill>
                            <a:schemeClr val="bg1"/>
                          </a:solidFill>
                          <a:effectLst/>
                          <a:latin typeface="Times New Roman" panose="02020603050405020304" pitchFamily="18" charset="0"/>
                          <a:ea typeface="+mn-ea"/>
                          <a:cs typeface="Times New Roman" panose="02020603050405020304" pitchFamily="18" charset="0"/>
                          <a:sym typeface="+mn-ea"/>
                        </a:rPr>
                        <a:t>model</a:t>
                      </a:r>
                      <a:endParaRPr lang="en-US" altLang="zh-CN" sz="1100" b="1" kern="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spcAft>
                          <a:spcPts val="0"/>
                        </a:spcAft>
                      </a:pPr>
                      <a:r>
                        <a:rPr lang="en-US" altLang="zh-CN" sz="1100" b="1" kern="0" dirty="0">
                          <a:solidFill>
                            <a:schemeClr val="bg1"/>
                          </a:solidFill>
                          <a:effectLst/>
                          <a:latin typeface="Times New Roman" panose="02020603050405020304" pitchFamily="18" charset="0"/>
                          <a:ea typeface="+mj-ea"/>
                          <a:cs typeface="Times New Roman" panose="02020603050405020304" pitchFamily="18" charset="0"/>
                        </a:rPr>
                        <a:t>S5-81</a:t>
                      </a:r>
                      <a:r>
                        <a:rPr lang="en-US" sz="1100" b="1" kern="0" dirty="0">
                          <a:solidFill>
                            <a:schemeClr val="bg1"/>
                          </a:solidFill>
                          <a:effectLst/>
                          <a:latin typeface="Times New Roman" panose="02020603050405020304" pitchFamily="18" charset="0"/>
                          <a:ea typeface="+mj-ea"/>
                          <a:cs typeface="Times New Roman" panose="02020603050405020304" pitchFamily="18" charset="0"/>
                        </a:rPr>
                        <a:t>CX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53285">
                <a:tc>
                  <a:txBody>
                    <a:bodyPr/>
                    <a:lstStyle/>
                    <a:p>
                      <a:pPr algn="just">
                        <a:spcAft>
                          <a:spcPts val="0"/>
                        </a:spcAft>
                      </a:pPr>
                      <a:r>
                        <a:rPr lang="en-US" altLang="zh-CN" sz="1200" kern="0" dirty="0">
                          <a:solidFill>
                            <a:schemeClr val="bg1"/>
                          </a:solidFill>
                          <a:effectLst/>
                          <a:latin typeface="Times New Roman" panose="02020603050405020304" pitchFamily="18" charset="0"/>
                          <a:ea typeface="+mj-ea"/>
                          <a:cs typeface="Times New Roman" panose="02020603050405020304" pitchFamily="18" charset="0"/>
                          <a:sym typeface="+mn-ea"/>
                        </a:rPr>
                        <a:t>stitch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a:solidFill>
                            <a:schemeClr val="bg1"/>
                          </a:solidFill>
                          <a:effectLst/>
                          <a:latin typeface="Times New Roman" panose="02020603050405020304" pitchFamily="18" charset="0"/>
                          <a:ea typeface="+mj-ea"/>
                          <a:cs typeface="Times New Roman" panose="02020603050405020304" pitchFamily="18" charset="0"/>
                        </a:rPr>
                        <a:t>301</a:t>
                      </a:r>
                      <a:r>
                        <a:rPr lang="zh-CN" sz="1100" kern="0" dirty="0">
                          <a:solidFill>
                            <a:schemeClr val="bg1"/>
                          </a:solidFill>
                          <a:effectLst/>
                          <a:latin typeface="Times New Roman" panose="02020603050405020304" pitchFamily="18" charset="0"/>
                          <a:ea typeface="+mj-ea"/>
                          <a:cs typeface="Times New Roman" panose="02020603050405020304" pitchFamily="18" charset="0"/>
                        </a:rPr>
                        <a:t>（</a:t>
                      </a:r>
                      <a:r>
                        <a:rPr lang="en-US" altLang="zh-CN" sz="1100" kern="0" dirty="0">
                          <a:solidFill>
                            <a:schemeClr val="bg1"/>
                          </a:solidFill>
                          <a:effectLst/>
                          <a:latin typeface="Times New Roman" panose="02020603050405020304" pitchFamily="18" charset="0"/>
                          <a:ea typeface="+mn-ea"/>
                          <a:cs typeface="Times New Roman" panose="02020603050405020304" pitchFamily="18" charset="0"/>
                        </a:rPr>
                        <a:t>lock stitch</a:t>
                      </a:r>
                      <a:r>
                        <a:rPr lang="zh-CN" sz="1100" kern="0" dirty="0">
                          <a:solidFill>
                            <a:schemeClr val="bg1"/>
                          </a:solidFill>
                          <a:effectLst/>
                          <a:latin typeface="Times New Roman" panose="02020603050405020304" pitchFamily="18" charset="0"/>
                          <a:ea typeface="+mj-ea"/>
                          <a:cs typeface="Times New Roman" panose="02020603050405020304" pitchFamily="18" charset="0"/>
                        </a:rPr>
                        <a:t>）</a:t>
                      </a:r>
                      <a:endParaRPr lang="zh-CN" sz="1100" kern="100" dirty="0">
                        <a:solidFill>
                          <a:schemeClr val="bg1"/>
                        </a:solidFill>
                        <a:effectLst/>
                        <a:latin typeface="Times New Roman" panose="02020603050405020304" pitchFamily="18" charset="0"/>
                        <a:ea typeface="+mj-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3285">
                <a:tc>
                  <a:txBody>
                    <a:bodyPr/>
                    <a:lstStyle/>
                    <a:p>
                      <a:pPr algn="just">
                        <a:spcAft>
                          <a:spcPts val="0"/>
                        </a:spcAft>
                      </a:pPr>
                      <a:r>
                        <a:rPr lang="en-US" altLang="zh-CN" sz="1200" kern="0" dirty="0">
                          <a:solidFill>
                            <a:schemeClr val="bg1"/>
                          </a:solidFill>
                          <a:effectLst/>
                          <a:latin typeface="Times New Roman" panose="02020603050405020304" pitchFamily="18" charset="0"/>
                          <a:ea typeface="+mj-ea"/>
                          <a:cs typeface="Times New Roman" panose="02020603050405020304" pitchFamily="18" charset="0"/>
                        </a:rPr>
                        <a:t>factory /max speed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a:solidFill>
                            <a:schemeClr val="bg1"/>
                          </a:solidFill>
                          <a:effectLst/>
                          <a:latin typeface="Times New Roman" panose="02020603050405020304" pitchFamily="18" charset="0"/>
                          <a:ea typeface="+mj-ea"/>
                          <a:cs typeface="Times New Roman" panose="02020603050405020304" pitchFamily="18" charset="0"/>
                        </a:rPr>
                        <a:t>2200rpm/3000rpm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3358">
                <a:tc>
                  <a:txBody>
                    <a:bodyPr/>
                    <a:lstStyle/>
                    <a:p>
                      <a:pPr algn="just">
                        <a:spcAft>
                          <a:spcPts val="0"/>
                        </a:spcAft>
                      </a:pPr>
                      <a:r>
                        <a:rPr lang="en-US" altLang="zh-CN" sz="1200" kern="0" dirty="0">
                          <a:solidFill>
                            <a:schemeClr val="bg1"/>
                          </a:solidFill>
                          <a:effectLst/>
                          <a:latin typeface="Times New Roman" panose="02020603050405020304" pitchFamily="18" charset="0"/>
                          <a:ea typeface="+mj-ea"/>
                          <a:cs typeface="Times New Roman" panose="02020603050405020304" pitchFamily="18" charset="0"/>
                          <a:sym typeface="+mn-ea"/>
                        </a:rPr>
                        <a:t>presser foot lifting</a:t>
                      </a:r>
                      <a:r>
                        <a:rPr lang="en-US" altLang="zh-CN" sz="1200" kern="0" dirty="0">
                          <a:solidFill>
                            <a:schemeClr val="bg1"/>
                          </a:solidFill>
                          <a:effectLst/>
                          <a:latin typeface="Times New Roman" panose="02020603050405020304" pitchFamily="18" charset="0"/>
                          <a:ea typeface="+mj-ea"/>
                          <a:cs typeface="Times New Roman" panose="02020603050405020304" pitchFamily="18" charset="0"/>
                        </a:rPr>
                        <a:t>  mode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altLang="zh-CN" sz="1100" kern="0" dirty="0">
                          <a:solidFill>
                            <a:schemeClr val="bg1"/>
                          </a:solidFill>
                          <a:effectLst/>
                          <a:latin typeface="Times New Roman" panose="02020603050405020304" pitchFamily="18" charset="0"/>
                          <a:ea typeface="+mn-ea"/>
                          <a:cs typeface="Times New Roman" panose="02020603050405020304" pitchFamily="18" charset="0"/>
                        </a:rPr>
                        <a:t>by hand</a:t>
                      </a:r>
                      <a:r>
                        <a:rPr lang="zh-CN" altLang="zh-CN" sz="1100" kern="0" dirty="0">
                          <a:solidFill>
                            <a:schemeClr val="bg1"/>
                          </a:solidFill>
                          <a:effectLst/>
                          <a:latin typeface="Times New Roman" panose="02020603050405020304" pitchFamily="18" charset="0"/>
                          <a:ea typeface="+mn-ea"/>
                          <a:cs typeface="Times New Roman" panose="02020603050405020304" pitchFamily="18" charset="0"/>
                        </a:rPr>
                        <a:t>、</a:t>
                      </a:r>
                      <a:r>
                        <a:rPr lang="en-US" altLang="zh-CN" sz="1100" kern="0" dirty="0">
                          <a:solidFill>
                            <a:schemeClr val="bg1"/>
                          </a:solidFill>
                          <a:effectLst/>
                          <a:latin typeface="Times New Roman" panose="02020603050405020304" pitchFamily="18" charset="0"/>
                          <a:ea typeface="+mn-ea"/>
                          <a:cs typeface="Times New Roman" panose="02020603050405020304" pitchFamily="18" charset="0"/>
                        </a:rPr>
                        <a:t>knee</a:t>
                      </a:r>
                      <a:r>
                        <a:rPr lang="zh-CN" altLang="zh-CN" sz="1100" kern="0" dirty="0">
                          <a:solidFill>
                            <a:schemeClr val="bg1"/>
                          </a:solidFill>
                          <a:effectLst/>
                          <a:latin typeface="Times New Roman" panose="02020603050405020304" pitchFamily="18" charset="0"/>
                          <a:ea typeface="+mn-ea"/>
                          <a:cs typeface="Times New Roman" panose="02020603050405020304" pitchFamily="18" charset="0"/>
                        </a:rPr>
                        <a:t>、</a:t>
                      </a:r>
                      <a:r>
                        <a:rPr lang="en-US" altLang="zh-CN" sz="1100" kern="0" dirty="0">
                          <a:solidFill>
                            <a:schemeClr val="bg1"/>
                          </a:solidFill>
                          <a:effectLst/>
                          <a:latin typeface="Times New Roman" panose="02020603050405020304" pitchFamily="18" charset="0"/>
                          <a:ea typeface="+mn-ea"/>
                          <a:cs typeface="Times New Roman" panose="02020603050405020304" pitchFamily="18" charset="0"/>
                        </a:rPr>
                        <a:t>automatic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54956">
                <a:tc>
                  <a:txBody>
                    <a:bodyPr/>
                    <a:lstStyle/>
                    <a:p>
                      <a:pPr algn="just">
                        <a:spcAft>
                          <a:spcPts val="0"/>
                        </a:spcAft>
                      </a:pPr>
                      <a:r>
                        <a:rPr lang="en-US" altLang="zh-CN" sz="1200" kern="0" dirty="0">
                          <a:solidFill>
                            <a:schemeClr val="bg1"/>
                          </a:solidFill>
                          <a:effectLst/>
                          <a:latin typeface="Times New Roman" panose="02020603050405020304" pitchFamily="18" charset="0"/>
                          <a:ea typeface="+mj-ea"/>
                          <a:cs typeface="Times New Roman" panose="02020603050405020304" pitchFamily="18" charset="0"/>
                          <a:sym typeface="+mn-ea"/>
                        </a:rPr>
                        <a:t>presser foot lifting height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zh-CN" sz="1100" kern="0" dirty="0">
                          <a:solidFill>
                            <a:schemeClr val="bg1"/>
                          </a:solidFill>
                          <a:effectLst/>
                          <a:latin typeface="Times New Roman" panose="02020603050405020304" pitchFamily="18" charset="0"/>
                          <a:ea typeface="+mn-ea"/>
                          <a:cs typeface="Times New Roman" panose="02020603050405020304" pitchFamily="18" charset="0"/>
                        </a:rPr>
                        <a:t>by hand 6mm/knee 10mm /auto 10mm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53285">
                <a:tc>
                  <a:txBody>
                    <a:bodyPr/>
                    <a:lstStyle/>
                    <a:p>
                      <a:pPr algn="just">
                        <a:spcAft>
                          <a:spcPts val="0"/>
                        </a:spcAft>
                      </a:pPr>
                      <a:r>
                        <a:rPr lang="en-US" altLang="zh-CN" sz="1200" kern="0" dirty="0">
                          <a:solidFill>
                            <a:schemeClr val="bg1"/>
                          </a:solidFill>
                          <a:effectLst/>
                          <a:latin typeface="Times New Roman" panose="02020603050405020304" pitchFamily="18" charset="0"/>
                          <a:ea typeface="+mj-ea"/>
                          <a:cs typeface="Times New Roman" panose="02020603050405020304" pitchFamily="18" charset="0"/>
                        </a:rPr>
                        <a:t>auto trimmer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100" kern="0" dirty="0">
                          <a:solidFill>
                            <a:schemeClr val="bg1"/>
                          </a:solidFill>
                          <a:effectLst/>
                          <a:latin typeface="Times New Roman" panose="02020603050405020304" pitchFamily="18" charset="0"/>
                          <a:ea typeface="+mj-ea"/>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3358">
                <a:tc>
                  <a:txBody>
                    <a:bodyPr/>
                    <a:lstStyle/>
                    <a:p>
                      <a:pPr algn="just">
                        <a:spcAft>
                          <a:spcPts val="0"/>
                        </a:spcAft>
                        <a:buClrTx/>
                        <a:buSzTx/>
                        <a:buFontTx/>
                      </a:pPr>
                      <a:r>
                        <a:rPr lang="en-US" altLang="zh-CN" sz="1200" kern="0" dirty="0">
                          <a:solidFill>
                            <a:schemeClr val="bg1"/>
                          </a:solidFill>
                          <a:effectLst/>
                          <a:latin typeface="Times New Roman" panose="02020603050405020304" pitchFamily="18" charset="0"/>
                          <a:ea typeface="+mj-ea"/>
                          <a:cs typeface="Times New Roman" panose="02020603050405020304" pitchFamily="18" charset="0"/>
                        </a:rPr>
                        <a:t>auto reverse and reinforce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100" kern="0" dirty="0">
                          <a:solidFill>
                            <a:schemeClr val="bg1"/>
                          </a:solidFill>
                          <a:effectLst/>
                          <a:latin typeface="Times New Roman" panose="02020603050405020304" pitchFamily="18" charset="0"/>
                          <a:ea typeface="+mj-ea"/>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0071">
                <a:tc>
                  <a:txBody>
                    <a:bodyPr/>
                    <a:lstStyle/>
                    <a:p>
                      <a:pPr algn="just">
                        <a:spcAft>
                          <a:spcPts val="0"/>
                        </a:spcAft>
                        <a:buClrTx/>
                        <a:buSzTx/>
                        <a:buFontTx/>
                      </a:pPr>
                      <a:r>
                        <a:rPr lang="en-US" altLang="zh-CN" sz="1200" kern="0" dirty="0">
                          <a:solidFill>
                            <a:schemeClr val="bg1"/>
                          </a:solidFill>
                          <a:effectLst/>
                          <a:latin typeface="Times New Roman" panose="02020603050405020304" pitchFamily="18" charset="0"/>
                          <a:ea typeface="+mj-ea"/>
                          <a:cs typeface="Times New Roman" panose="02020603050405020304" pitchFamily="18" charset="0"/>
                        </a:rPr>
                        <a:t>maximum reinforce stitches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a:solidFill>
                            <a:schemeClr val="bg1"/>
                          </a:solidFill>
                          <a:effectLst/>
                          <a:latin typeface="Times New Roman" panose="02020603050405020304" pitchFamily="18" charset="0"/>
                          <a:ea typeface="+mj-ea"/>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53285">
                <a:tc>
                  <a:txBody>
                    <a:bodyPr/>
                    <a:lstStyle/>
                    <a:p>
                      <a:pPr algn="just">
                        <a:spcAft>
                          <a:spcPts val="0"/>
                        </a:spcAft>
                      </a:pPr>
                      <a:r>
                        <a:rPr lang="en-US" altLang="zh-CN" sz="1200" kern="0" dirty="0">
                          <a:solidFill>
                            <a:schemeClr val="bg1"/>
                          </a:solidFill>
                          <a:effectLst/>
                          <a:latin typeface="Times New Roman" panose="02020603050405020304" pitchFamily="18" charset="0"/>
                          <a:ea typeface="+mj-ea"/>
                          <a:cs typeface="Times New Roman" panose="02020603050405020304" pitchFamily="18" charset="0"/>
                        </a:rPr>
                        <a:t>needle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a:solidFill>
                            <a:schemeClr val="bg1"/>
                          </a:solidFill>
                          <a:effectLst/>
                          <a:latin typeface="Times New Roman" panose="02020603050405020304" pitchFamily="18" charset="0"/>
                          <a:ea typeface="+mj-ea"/>
                          <a:cs typeface="Times New Roman" panose="02020603050405020304" pitchFamily="18" charset="0"/>
                        </a:rPr>
                        <a:t>INDPX5#16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53285">
                <a:tc>
                  <a:txBody>
                    <a:bodyPr/>
                    <a:lstStyle/>
                    <a:p>
                      <a:pPr algn="just">
                        <a:spcAft>
                          <a:spcPts val="0"/>
                        </a:spcAft>
                      </a:pPr>
                      <a:r>
                        <a:rPr lang="en-US" altLang="zh-CN" sz="1200" kern="0" dirty="0">
                          <a:solidFill>
                            <a:schemeClr val="bg1"/>
                          </a:solidFill>
                          <a:effectLst/>
                          <a:latin typeface="Times New Roman" panose="02020603050405020304" pitchFamily="18" charset="0"/>
                          <a:ea typeface="+mj-ea"/>
                          <a:cs typeface="Times New Roman" panose="02020603050405020304" pitchFamily="18" charset="0"/>
                        </a:rPr>
                        <a:t>maximum stitch length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a:solidFill>
                            <a:schemeClr val="bg1"/>
                          </a:solidFill>
                          <a:effectLst/>
                          <a:latin typeface="Times New Roman" panose="02020603050405020304" pitchFamily="18" charset="0"/>
                          <a:ea typeface="+mj-ea"/>
                          <a:cs typeface="Times New Roman" panose="02020603050405020304" pitchFamily="18" charset="0"/>
                        </a:rPr>
                        <a:t>6.3mm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53285">
                <a:tc>
                  <a:txBody>
                    <a:bodyPr/>
                    <a:lstStyle/>
                    <a:p>
                      <a:pPr algn="just">
                        <a:spcAft>
                          <a:spcPts val="0"/>
                        </a:spcAft>
                      </a:pPr>
                      <a:r>
                        <a:rPr lang="en-US" altLang="zh-CN" sz="1200" kern="0">
                          <a:solidFill>
                            <a:schemeClr val="bg1"/>
                          </a:solidFill>
                          <a:effectLst/>
                          <a:latin typeface="Times New Roman" panose="02020603050405020304" pitchFamily="18" charset="0"/>
                          <a:ea typeface="+mj-ea"/>
                          <a:cs typeface="Times New Roman" panose="02020603050405020304" pitchFamily="18" charset="0"/>
                        </a:rPr>
                        <a:t>needle bar stroke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a:solidFill>
                            <a:schemeClr val="bg1"/>
                          </a:solidFill>
                          <a:effectLst/>
                          <a:latin typeface="Times New Roman" panose="02020603050405020304" pitchFamily="18" charset="0"/>
                          <a:ea typeface="+mj-ea"/>
                          <a:cs typeface="Times New Roman" panose="02020603050405020304" pitchFamily="18" charset="0"/>
                        </a:rPr>
                        <a:t>41 mm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53285">
                <a:tc>
                  <a:txBody>
                    <a:bodyPr/>
                    <a:lstStyle/>
                    <a:p>
                      <a:pPr algn="just">
                        <a:spcAft>
                          <a:spcPts val="0"/>
                        </a:spcAft>
                      </a:pPr>
                      <a:r>
                        <a:rPr lang="en-US" altLang="zh-CN" sz="1200" kern="0" dirty="0">
                          <a:solidFill>
                            <a:schemeClr val="bg1"/>
                          </a:solidFill>
                          <a:effectLst/>
                          <a:latin typeface="Times New Roman" panose="02020603050405020304" pitchFamily="18" charset="0"/>
                          <a:ea typeface="+mj-ea"/>
                          <a:cs typeface="Times New Roman" panose="02020603050405020304" pitchFamily="18" charset="0"/>
                          <a:sym typeface="+mn-ea"/>
                        </a:rPr>
                        <a:t>d</a:t>
                      </a:r>
                      <a:r>
                        <a:rPr lang="zh-CN" sz="1200" kern="0" dirty="0">
                          <a:solidFill>
                            <a:schemeClr val="bg1"/>
                          </a:solidFill>
                          <a:effectLst/>
                          <a:latin typeface="Times New Roman" panose="02020603050405020304" pitchFamily="18" charset="0"/>
                          <a:ea typeface="+mj-ea"/>
                          <a:cs typeface="Times New Roman" panose="02020603050405020304" pitchFamily="18" charset="0"/>
                          <a:sym typeface="+mn-ea"/>
                        </a:rPr>
                        <a:t>rive mode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zh-CN" sz="1200" kern="0" dirty="0">
                          <a:solidFill>
                            <a:schemeClr val="bg1"/>
                          </a:solidFill>
                          <a:effectLst/>
                          <a:latin typeface="Times New Roman" panose="02020603050405020304" pitchFamily="18" charset="0"/>
                          <a:ea typeface="+mj-ea"/>
                          <a:cs typeface="Times New Roman" panose="02020603050405020304" pitchFamily="18" charset="0"/>
                        </a:rPr>
                        <a:t>e</a:t>
                      </a:r>
                      <a:r>
                        <a:rPr lang="zh-CN" sz="1200" kern="0" dirty="0">
                          <a:solidFill>
                            <a:schemeClr val="bg1"/>
                          </a:solidFill>
                          <a:effectLst/>
                          <a:latin typeface="Times New Roman" panose="02020603050405020304" pitchFamily="18" charset="0"/>
                          <a:ea typeface="+mj-ea"/>
                          <a:cs typeface="Times New Roman" panose="02020603050405020304" pitchFamily="18" charset="0"/>
                        </a:rPr>
                        <a:t>mbedded direct drive servo motor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53285">
                <a:tc>
                  <a:txBody>
                    <a:bodyPr/>
                    <a:lstStyle/>
                    <a:p>
                      <a:pPr algn="just">
                        <a:spcAft>
                          <a:spcPts val="0"/>
                        </a:spcAft>
                      </a:pPr>
                      <a:r>
                        <a:rPr lang="en-US" altLang="zh-CN" sz="1200" kern="0">
                          <a:solidFill>
                            <a:schemeClr val="bg1"/>
                          </a:solidFill>
                          <a:effectLst/>
                          <a:latin typeface="Times New Roman" panose="02020603050405020304" pitchFamily="18" charset="0"/>
                          <a:ea typeface="+mj-ea"/>
                          <a:cs typeface="Times New Roman" panose="02020603050405020304" pitchFamily="18" charset="0"/>
                        </a:rPr>
                        <a:t>operating voltage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kern="0" dirty="0">
                          <a:solidFill>
                            <a:schemeClr val="bg1"/>
                          </a:solidFill>
                          <a:effectLst/>
                          <a:latin typeface="Times New Roman" panose="02020603050405020304" pitchFamily="18" charset="0"/>
                          <a:ea typeface="+mj-ea"/>
                          <a:cs typeface="Times New Roman" panose="02020603050405020304" pitchFamily="18" charset="0"/>
                        </a:rPr>
                        <a:t>220V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53285">
                <a:tc>
                  <a:txBody>
                    <a:bodyPr/>
                    <a:lstStyle/>
                    <a:p>
                      <a:pPr algn="just">
                        <a:spcAft>
                          <a:spcPts val="0"/>
                        </a:spcAft>
                      </a:pPr>
                      <a:r>
                        <a:rPr lang="en-US" altLang="zh-CN" sz="1200" kern="0" dirty="0">
                          <a:solidFill>
                            <a:schemeClr val="bg1"/>
                          </a:solidFill>
                          <a:effectLst/>
                          <a:latin typeface="Times New Roman" panose="02020603050405020304" pitchFamily="18" charset="0"/>
                          <a:ea typeface="+mj-ea"/>
                          <a:cs typeface="Times New Roman" panose="02020603050405020304" pitchFamily="18" charset="0"/>
                        </a:rPr>
                        <a:t>d</a:t>
                      </a:r>
                      <a:r>
                        <a:rPr lang="zh-CN" sz="1200" kern="0" dirty="0">
                          <a:solidFill>
                            <a:schemeClr val="bg1"/>
                          </a:solidFill>
                          <a:effectLst/>
                          <a:latin typeface="Times New Roman" panose="02020603050405020304" pitchFamily="18" charset="0"/>
                          <a:ea typeface="+mj-ea"/>
                          <a:cs typeface="Times New Roman" panose="02020603050405020304" pitchFamily="18" charset="0"/>
                        </a:rPr>
                        <a:t>riving power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kern="0" dirty="0">
                          <a:solidFill>
                            <a:schemeClr val="bg1"/>
                          </a:solidFill>
                          <a:effectLst/>
                          <a:latin typeface="Times New Roman" panose="02020603050405020304" pitchFamily="18" charset="0"/>
                          <a:ea typeface="+mj-ea"/>
                          <a:cs typeface="Times New Roman" panose="02020603050405020304" pitchFamily="18" charset="0"/>
                        </a:rPr>
                        <a:t>750W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53285">
                <a:tc>
                  <a:txBody>
                    <a:bodyPr/>
                    <a:lstStyle/>
                    <a:p>
                      <a:pPr algn="just">
                        <a:spcAft>
                          <a:spcPts val="0"/>
                        </a:spcAft>
                      </a:pPr>
                      <a:r>
                        <a:rPr lang="en-US" altLang="zh-CN" sz="1200" kern="0" dirty="0">
                          <a:solidFill>
                            <a:schemeClr val="bg1"/>
                          </a:solidFill>
                          <a:effectLst/>
                          <a:latin typeface="Times New Roman" panose="02020603050405020304" pitchFamily="18" charset="0"/>
                          <a:ea typeface="+mj-ea"/>
                          <a:cs typeface="Times New Roman" panose="02020603050405020304" pitchFamily="18" charset="0"/>
                          <a:sym typeface="+mn-ea"/>
                        </a:rPr>
                        <a:t>the way to add oil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kern="0" dirty="0">
                          <a:solidFill>
                            <a:schemeClr val="bg1"/>
                          </a:solidFill>
                          <a:effectLst/>
                          <a:latin typeface="Times New Roman" panose="02020603050405020304" pitchFamily="18" charset="0"/>
                          <a:ea typeface="+mj-ea"/>
                          <a:cs typeface="Times New Roman" panose="02020603050405020304" pitchFamily="18" charset="0"/>
                          <a:sym typeface="+mn-ea"/>
                        </a:rPr>
                        <a:t>hook automatic add oil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3358">
                <a:tc>
                  <a:txBody>
                    <a:bodyPr/>
                    <a:lstStyle/>
                    <a:p>
                      <a:pPr algn="just">
                        <a:spcAft>
                          <a:spcPts val="0"/>
                        </a:spcAft>
                      </a:pPr>
                      <a:r>
                        <a:rPr lang="en-US" altLang="zh-CN" sz="1200" kern="0" dirty="0">
                          <a:solidFill>
                            <a:schemeClr val="bg1"/>
                          </a:solidFill>
                          <a:effectLst/>
                          <a:latin typeface="Times New Roman" panose="02020603050405020304" pitchFamily="18" charset="0"/>
                          <a:ea typeface="+mj-ea"/>
                          <a:cs typeface="Times New Roman" panose="02020603050405020304" pitchFamily="18" charset="0"/>
                        </a:rPr>
                        <a:t>a</a:t>
                      </a:r>
                      <a:r>
                        <a:rPr lang="zh-CN" sz="1200" kern="0" dirty="0">
                          <a:solidFill>
                            <a:schemeClr val="bg1"/>
                          </a:solidFill>
                          <a:effectLst/>
                          <a:latin typeface="Times New Roman" panose="02020603050405020304" pitchFamily="18" charset="0"/>
                          <a:ea typeface="+mj-ea"/>
                          <a:cs typeface="Times New Roman" panose="02020603050405020304" pitchFamily="18" charset="0"/>
                        </a:rPr>
                        <a:t>utomatic control mode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zh-CN" sz="1200" kern="100" dirty="0">
                          <a:solidFill>
                            <a:schemeClr val="bg1"/>
                          </a:solidFill>
                          <a:effectLst/>
                          <a:latin typeface="Times New Roman" panose="02020603050405020304" pitchFamily="18" charset="0"/>
                          <a:ea typeface="+mj-ea"/>
                          <a:cs typeface="Times New Roman" panose="02020603050405020304" pitchFamily="18" charset="0"/>
                        </a:rPr>
                        <a:t>electromagnet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9" name="图片 8">
            <a:extLst>
              <a:ext uri="{FF2B5EF4-FFF2-40B4-BE49-F238E27FC236}">
                <a16:creationId xmlns:a16="http://schemas.microsoft.com/office/drawing/2014/main" id="{5178F3B9-992A-EEC4-5AC2-29FCEA46ED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1823423"/>
            <a:ext cx="6630037" cy="37221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433" y="252000"/>
            <a:ext cx="8064500" cy="589276"/>
          </a:xfrm>
        </p:spPr>
        <p:txBody>
          <a:bodyPr/>
          <a:lstStyle/>
          <a:p>
            <a:r>
              <a:rPr lang="en-US" altLang="zh-CN" sz="2800" dirty="0">
                <a:effectLst/>
                <a:latin typeface="Times New Roman" panose="02020603050405020304" charset="0"/>
                <a:ea typeface="+mn-ea"/>
                <a:cs typeface="Times New Roman" panose="02020603050405020304" charset="0"/>
                <a:sym typeface="+mn-ea"/>
              </a:rPr>
              <a:t>2、Product  description</a:t>
            </a:r>
            <a:r>
              <a:rPr lang="en-US" altLang="zh-CN" sz="2800" dirty="0">
                <a:latin typeface="微软雅黑" panose="020B0503020204020204" pitchFamily="34" charset="-122"/>
                <a:ea typeface="微软雅黑" panose="020B0503020204020204" pitchFamily="34" charset="-122"/>
              </a:rPr>
              <a:t>-</a:t>
            </a:r>
            <a:r>
              <a:rPr lang="en-US" altLang="zh-CN" sz="2800" dirty="0">
                <a:effectLst/>
                <a:latin typeface="Times New Roman" panose="02020603050405020304" charset="0"/>
                <a:ea typeface="+mn-ea"/>
                <a:cs typeface="Times New Roman" panose="02020603050405020304" charset="0"/>
                <a:sym typeface="+mn-ea"/>
              </a:rPr>
              <a:t>Applicable sewing products</a:t>
            </a:r>
            <a:br>
              <a:rPr lang="en-US" altLang="zh-CN" sz="2800" dirty="0">
                <a:effectLst/>
                <a:latin typeface="Times New Roman" panose="02020603050405020304" charset="0"/>
                <a:ea typeface="+mn-ea"/>
                <a:cs typeface="Times New Roman" panose="02020603050405020304" charset="0"/>
                <a:sym typeface="+mn-ea"/>
              </a:rPr>
            </a:br>
            <a:endParaRPr lang="zh-CN" altLang="en-US" sz="2800" dirty="0">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EF326EF9-DA7E-7DAD-4847-026545A4E2DF}"/>
              </a:ext>
            </a:extLst>
          </p:cNvPr>
          <p:cNvSpPr/>
          <p:nvPr/>
        </p:nvSpPr>
        <p:spPr>
          <a:xfrm>
            <a:off x="1003048" y="2182266"/>
            <a:ext cx="1293944" cy="369332"/>
          </a:xfrm>
          <a:prstGeom prst="rect">
            <a:avLst/>
          </a:prstGeom>
        </p:spPr>
        <p:txBody>
          <a:bodyPr wrap="none">
            <a:spAutoFit/>
          </a:bodyPr>
          <a:lstStyle/>
          <a:p>
            <a:r>
              <a:rPr lang="en-US" altLang="zh-CN" sz="1800" dirty="0">
                <a:solidFill>
                  <a:schemeClr val="bg1"/>
                </a:solidFill>
                <a:latin typeface="Times New Roman" panose="02020603050405020304" charset="0"/>
                <a:ea typeface="+mj-ea"/>
                <a:cs typeface="Times New Roman" panose="02020603050405020304" charset="0"/>
              </a:rPr>
              <a:t>riding boots</a:t>
            </a:r>
            <a:endParaRPr lang="zh-CN" altLang="en-US" dirty="0">
              <a:solidFill>
                <a:schemeClr val="bg1"/>
              </a:solidFill>
              <a:latin typeface="+mj-ea"/>
              <a:ea typeface="+mj-ea"/>
            </a:endParaRPr>
          </a:p>
        </p:txBody>
      </p:sp>
      <p:sp>
        <p:nvSpPr>
          <p:cNvPr id="15" name="矩形 14">
            <a:extLst>
              <a:ext uri="{FF2B5EF4-FFF2-40B4-BE49-F238E27FC236}">
                <a16:creationId xmlns:a16="http://schemas.microsoft.com/office/drawing/2014/main" id="{F505926C-53A9-F0B5-E228-285C05E81122}"/>
              </a:ext>
            </a:extLst>
          </p:cNvPr>
          <p:cNvSpPr/>
          <p:nvPr/>
        </p:nvSpPr>
        <p:spPr>
          <a:xfrm>
            <a:off x="2876988" y="2206048"/>
            <a:ext cx="1694695" cy="369332"/>
          </a:xfrm>
          <a:prstGeom prst="rect">
            <a:avLst/>
          </a:prstGeom>
        </p:spPr>
        <p:txBody>
          <a:bodyPr wrap="none">
            <a:spAutoFit/>
          </a:bodyPr>
          <a:lstStyle/>
          <a:p>
            <a:r>
              <a:rPr lang="en-US" altLang="zh-CN" sz="1800" dirty="0">
                <a:solidFill>
                  <a:schemeClr val="bg1"/>
                </a:solidFill>
                <a:latin typeface="Times New Roman" panose="02020603050405020304" charset="0"/>
                <a:ea typeface="+mj-ea"/>
                <a:cs typeface="Times New Roman" panose="02020603050405020304" charset="0"/>
              </a:rPr>
              <a:t>Children's shoes</a:t>
            </a:r>
            <a:endParaRPr lang="zh-CN" altLang="en-US" dirty="0">
              <a:solidFill>
                <a:schemeClr val="bg1"/>
              </a:solidFill>
              <a:latin typeface="+mj-ea"/>
              <a:ea typeface="+mj-ea"/>
            </a:endParaRPr>
          </a:p>
        </p:txBody>
      </p:sp>
      <p:sp>
        <p:nvSpPr>
          <p:cNvPr id="16" name="矩形 15">
            <a:extLst>
              <a:ext uri="{FF2B5EF4-FFF2-40B4-BE49-F238E27FC236}">
                <a16:creationId xmlns:a16="http://schemas.microsoft.com/office/drawing/2014/main" id="{9B2B6159-4563-1FF2-E318-6356BFC53076}"/>
              </a:ext>
            </a:extLst>
          </p:cNvPr>
          <p:cNvSpPr/>
          <p:nvPr/>
        </p:nvSpPr>
        <p:spPr>
          <a:xfrm>
            <a:off x="5272588" y="2214532"/>
            <a:ext cx="1204176" cy="369332"/>
          </a:xfrm>
          <a:prstGeom prst="rect">
            <a:avLst/>
          </a:prstGeom>
        </p:spPr>
        <p:txBody>
          <a:bodyPr wrap="none">
            <a:spAutoFit/>
          </a:bodyPr>
          <a:lstStyle/>
          <a:p>
            <a:r>
              <a:rPr lang="en-US" altLang="zh-CN" sz="1800" dirty="0">
                <a:solidFill>
                  <a:schemeClr val="bg1"/>
                </a:solidFill>
                <a:latin typeface="Times New Roman" panose="02020603050405020304" charset="0"/>
                <a:ea typeface="+mj-ea"/>
                <a:cs typeface="Times New Roman" panose="02020603050405020304" charset="0"/>
              </a:rPr>
              <a:t>baby shoes</a:t>
            </a:r>
            <a:endParaRPr lang="zh-CN" altLang="en-US" dirty="0">
              <a:solidFill>
                <a:schemeClr val="bg1"/>
              </a:solidFill>
              <a:latin typeface="+mj-ea"/>
              <a:ea typeface="+mj-ea"/>
            </a:endParaRPr>
          </a:p>
        </p:txBody>
      </p:sp>
      <p:sp>
        <p:nvSpPr>
          <p:cNvPr id="17" name="矩形 16">
            <a:extLst>
              <a:ext uri="{FF2B5EF4-FFF2-40B4-BE49-F238E27FC236}">
                <a16:creationId xmlns:a16="http://schemas.microsoft.com/office/drawing/2014/main" id="{AF86BB02-61FA-5A48-58F9-D371CE7110DF}"/>
              </a:ext>
            </a:extLst>
          </p:cNvPr>
          <p:cNvSpPr/>
          <p:nvPr/>
        </p:nvSpPr>
        <p:spPr>
          <a:xfrm>
            <a:off x="7560725" y="2182266"/>
            <a:ext cx="556563" cy="369332"/>
          </a:xfrm>
          <a:prstGeom prst="rect">
            <a:avLst/>
          </a:prstGeom>
        </p:spPr>
        <p:txBody>
          <a:bodyPr wrap="none">
            <a:spAutoFit/>
          </a:bodyPr>
          <a:lstStyle/>
          <a:p>
            <a:r>
              <a:rPr lang="en-US" altLang="zh-CN" sz="1800" dirty="0">
                <a:solidFill>
                  <a:schemeClr val="bg1"/>
                </a:solidFill>
                <a:latin typeface="Times New Roman" panose="02020603050405020304" charset="0"/>
                <a:ea typeface="+mj-ea"/>
                <a:cs typeface="Times New Roman" panose="02020603050405020304" charset="0"/>
              </a:rPr>
              <a:t>hats</a:t>
            </a:r>
            <a:endParaRPr lang="zh-CN" altLang="en-US" dirty="0">
              <a:solidFill>
                <a:schemeClr val="bg1"/>
              </a:solidFill>
              <a:latin typeface="+mj-ea"/>
              <a:ea typeface="+mj-ea"/>
            </a:endParaRPr>
          </a:p>
        </p:txBody>
      </p:sp>
      <p:pic>
        <p:nvPicPr>
          <p:cNvPr id="21" name="Picture 2">
            <a:extLst>
              <a:ext uri="{FF2B5EF4-FFF2-40B4-BE49-F238E27FC236}">
                <a16:creationId xmlns:a16="http://schemas.microsoft.com/office/drawing/2014/main" id="{59F47140-D8D4-6197-AAEE-09591DEB765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5536" y="2718713"/>
            <a:ext cx="1960370" cy="166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a:extLst>
              <a:ext uri="{FF2B5EF4-FFF2-40B4-BE49-F238E27FC236}">
                <a16:creationId xmlns:a16="http://schemas.microsoft.com/office/drawing/2014/main" id="{C648D7DC-7B98-F3A6-FDAD-C23244C941D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905" b="97143" l="173" r="98962">
                        <a14:backgroundMark x1="69377" y1="85714" x2="69377" y2="85714"/>
                        <a14:backgroundMark x1="69550" y1="83492" x2="69550" y2="83492"/>
                        <a14:backgroundMark x1="24394" y1="83810" x2="24394" y2="83810"/>
                        <a14:backgroundMark x1="36332" y1="91746" x2="36332" y2="91746"/>
                        <a14:backgroundMark x1="37716" y1="92381" x2="37716" y2="92381"/>
                      </a14:backgroundRemoval>
                    </a14:imgEffect>
                  </a14:imgLayer>
                </a14:imgProps>
              </a:ext>
              <a:ext uri="{28A0092B-C50C-407E-A947-70E740481C1C}">
                <a14:useLocalDpi xmlns:a14="http://schemas.microsoft.com/office/drawing/2010/main" val="0"/>
              </a:ext>
            </a:extLst>
          </a:blip>
          <a:srcRect/>
          <a:stretch>
            <a:fillRect/>
          </a:stretch>
        </p:blipFill>
        <p:spPr bwMode="auto">
          <a:xfrm>
            <a:off x="6643047" y="2869997"/>
            <a:ext cx="2105417" cy="114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a:extLst>
              <a:ext uri="{FF2B5EF4-FFF2-40B4-BE49-F238E27FC236}">
                <a16:creationId xmlns:a16="http://schemas.microsoft.com/office/drawing/2014/main" id="{B83E18C4-812A-727B-D90C-057410A9F8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75949" y1="30864" x2="75949" y2="30864"/>
                        <a14:foregroundMark x1="73840" y1="36420" x2="73840" y2="36420"/>
                        <a14:foregroundMark x1="70886" y1="38272" x2="70886" y2="38272"/>
                        <a14:foregroundMark x1="65823" y1="38889" x2="65823" y2="38889"/>
                        <a14:backgroundMark x1="13924" y1="80247" x2="13924" y2="80247"/>
                        <a14:backgroundMark x1="9705" y1="80247" x2="9705" y2="80247"/>
                        <a14:backgroundMark x1="21941" y1="84568" x2="21941" y2="84568"/>
                      </a14:backgroundRemoval>
                    </a14:imgEffect>
                  </a14:imgLayer>
                </a14:imgProps>
              </a:ext>
              <a:ext uri="{28A0092B-C50C-407E-A947-70E740481C1C}">
                <a14:useLocalDpi xmlns:a14="http://schemas.microsoft.com/office/drawing/2010/main" val="0"/>
              </a:ext>
            </a:extLst>
          </a:blip>
          <a:srcRect/>
          <a:stretch>
            <a:fillRect/>
          </a:stretch>
        </p:blipFill>
        <p:spPr bwMode="auto">
          <a:xfrm>
            <a:off x="2500649" y="2672180"/>
            <a:ext cx="22574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a:extLst>
              <a:ext uri="{FF2B5EF4-FFF2-40B4-BE49-F238E27FC236}">
                <a16:creationId xmlns:a16="http://schemas.microsoft.com/office/drawing/2014/main" id="{D1D50FB3-3425-BCCB-A9A2-5BF5DCF2E1C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5400000">
            <a:off x="5154310" y="2425559"/>
            <a:ext cx="1440733" cy="224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9">
            <a:extLst>
              <a:ext uri="{FF2B5EF4-FFF2-40B4-BE49-F238E27FC236}">
                <a16:creationId xmlns:a16="http://schemas.microsoft.com/office/drawing/2014/main" id="{59455BD1-8F69-3E50-64F7-1AADC38A8534}"/>
              </a:ext>
            </a:extLst>
          </p:cNvPr>
          <p:cNvSpPr txBox="1"/>
          <p:nvPr/>
        </p:nvSpPr>
        <p:spPr>
          <a:xfrm>
            <a:off x="600106" y="913155"/>
            <a:ext cx="8436390" cy="707886"/>
          </a:xfrm>
          <a:prstGeom prst="rect">
            <a:avLst/>
          </a:prstGeom>
          <a:noFill/>
        </p:spPr>
        <p:txBody>
          <a:bodyPr wrap="square" rtlCol="0">
            <a:spAutoFit/>
          </a:bodyPr>
          <a:lstStyle/>
          <a:p>
            <a:r>
              <a:rPr lang="en-US" altLang="zh-CN" sz="2000" dirty="0">
                <a:solidFill>
                  <a:schemeClr val="bg1"/>
                </a:solidFill>
                <a:latin typeface="Times New Roman" panose="02020603050405020304" charset="0"/>
                <a:ea typeface="+mj-ea"/>
                <a:cs typeface="Times New Roman" panose="02020603050405020304" charset="0"/>
              </a:rPr>
              <a:t>It is suitable for Children's shoes, baby shoes, riding boots, hats, gloves, handbags, etc.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2966" y="203661"/>
            <a:ext cx="8712323" cy="720000"/>
          </a:xfrm>
        </p:spPr>
        <p:txBody>
          <a:bodyPr/>
          <a:lstStyle/>
          <a:p>
            <a:r>
              <a:rPr lang="en-US" altLang="zh-CN" sz="2800" dirty="0">
                <a:effectLst/>
                <a:latin typeface="Times New Roman" panose="02020603050405020304" charset="0"/>
                <a:ea typeface="+mn-ea"/>
                <a:cs typeface="Times New Roman" panose="02020603050405020304" charset="0"/>
              </a:rPr>
              <a:t>2、</a:t>
            </a:r>
            <a:r>
              <a:rPr lang="en-US" altLang="zh-CN" sz="2800" dirty="0">
                <a:effectLst/>
                <a:latin typeface="Times New Roman" panose="02020603050405020304" charset="0"/>
                <a:ea typeface="+mn-ea"/>
                <a:cs typeface="Times New Roman" panose="02020603050405020304" charset="0"/>
                <a:sym typeface="+mn-ea"/>
              </a:rPr>
              <a:t>Product  description-detail technical parameters</a:t>
            </a:r>
            <a:endParaRPr lang="zh-CN" altLang="en-US" sz="2800" dirty="0"/>
          </a:p>
        </p:txBody>
      </p:sp>
      <p:graphicFrame>
        <p:nvGraphicFramePr>
          <p:cNvPr id="3" name="表格 2"/>
          <p:cNvGraphicFramePr/>
          <p:nvPr>
            <p:custDataLst>
              <p:tags r:id="rId1"/>
            </p:custDataLst>
            <p:extLst>
              <p:ext uri="{D42A27DB-BD31-4B8C-83A1-F6EECF244321}">
                <p14:modId xmlns:p14="http://schemas.microsoft.com/office/powerpoint/2010/main" val="461940467"/>
              </p:ext>
            </p:extLst>
          </p:nvPr>
        </p:nvGraphicFramePr>
        <p:xfrm>
          <a:off x="139700" y="1339214"/>
          <a:ext cx="8896795" cy="1469593"/>
        </p:xfrm>
        <a:graphic>
          <a:graphicData uri="http://schemas.openxmlformats.org/drawingml/2006/table">
            <a:tbl>
              <a:tblPr firstRow="1" bandRow="1">
                <a:tableStyleId>{5C22544A-7EE6-4342-B048-85BDC9FD1C3A}</a:tableStyleId>
              </a:tblPr>
              <a:tblGrid>
                <a:gridCol w="783887">
                  <a:extLst>
                    <a:ext uri="{9D8B030D-6E8A-4147-A177-3AD203B41FA5}">
                      <a16:colId xmlns:a16="http://schemas.microsoft.com/office/drawing/2014/main" val="20000"/>
                    </a:ext>
                  </a:extLst>
                </a:gridCol>
                <a:gridCol w="689565">
                  <a:extLst>
                    <a:ext uri="{9D8B030D-6E8A-4147-A177-3AD203B41FA5}">
                      <a16:colId xmlns:a16="http://schemas.microsoft.com/office/drawing/2014/main" val="20001"/>
                    </a:ext>
                  </a:extLst>
                </a:gridCol>
                <a:gridCol w="972529">
                  <a:extLst>
                    <a:ext uri="{9D8B030D-6E8A-4147-A177-3AD203B41FA5}">
                      <a16:colId xmlns:a16="http://schemas.microsoft.com/office/drawing/2014/main" val="20002"/>
                    </a:ext>
                  </a:extLst>
                </a:gridCol>
                <a:gridCol w="722068">
                  <a:extLst>
                    <a:ext uri="{9D8B030D-6E8A-4147-A177-3AD203B41FA5}">
                      <a16:colId xmlns:a16="http://schemas.microsoft.com/office/drawing/2014/main" val="20003"/>
                    </a:ext>
                  </a:extLst>
                </a:gridCol>
                <a:gridCol w="737363">
                  <a:extLst>
                    <a:ext uri="{9D8B030D-6E8A-4147-A177-3AD203B41FA5}">
                      <a16:colId xmlns:a16="http://schemas.microsoft.com/office/drawing/2014/main" val="20004"/>
                    </a:ext>
                  </a:extLst>
                </a:gridCol>
                <a:gridCol w="682555">
                  <a:extLst>
                    <a:ext uri="{9D8B030D-6E8A-4147-A177-3AD203B41FA5}">
                      <a16:colId xmlns:a16="http://schemas.microsoft.com/office/drawing/2014/main" val="20005"/>
                    </a:ext>
                  </a:extLst>
                </a:gridCol>
                <a:gridCol w="727804">
                  <a:extLst>
                    <a:ext uri="{9D8B030D-6E8A-4147-A177-3AD203B41FA5}">
                      <a16:colId xmlns:a16="http://schemas.microsoft.com/office/drawing/2014/main" val="20006"/>
                    </a:ext>
                  </a:extLst>
                </a:gridCol>
                <a:gridCol w="795358">
                  <a:extLst>
                    <a:ext uri="{9D8B030D-6E8A-4147-A177-3AD203B41FA5}">
                      <a16:colId xmlns:a16="http://schemas.microsoft.com/office/drawing/2014/main" val="20007"/>
                    </a:ext>
                  </a:extLst>
                </a:gridCol>
                <a:gridCol w="711871">
                  <a:extLst>
                    <a:ext uri="{9D8B030D-6E8A-4147-A177-3AD203B41FA5}">
                      <a16:colId xmlns:a16="http://schemas.microsoft.com/office/drawing/2014/main" val="20008"/>
                    </a:ext>
                  </a:extLst>
                </a:gridCol>
                <a:gridCol w="492638">
                  <a:extLst>
                    <a:ext uri="{9D8B030D-6E8A-4147-A177-3AD203B41FA5}">
                      <a16:colId xmlns:a16="http://schemas.microsoft.com/office/drawing/2014/main" val="20009"/>
                    </a:ext>
                  </a:extLst>
                </a:gridCol>
                <a:gridCol w="1077048">
                  <a:extLst>
                    <a:ext uri="{9D8B030D-6E8A-4147-A177-3AD203B41FA5}">
                      <a16:colId xmlns:a16="http://schemas.microsoft.com/office/drawing/2014/main" val="20010"/>
                    </a:ext>
                  </a:extLst>
                </a:gridCol>
                <a:gridCol w="504109">
                  <a:extLst>
                    <a:ext uri="{9D8B030D-6E8A-4147-A177-3AD203B41FA5}">
                      <a16:colId xmlns:a16="http://schemas.microsoft.com/office/drawing/2014/main" val="20011"/>
                    </a:ext>
                  </a:extLst>
                </a:gridCol>
              </a:tblGrid>
              <a:tr h="618161">
                <a:tc>
                  <a:txBody>
                    <a:bodyPr/>
                    <a:lstStyle/>
                    <a:p>
                      <a:pPr marL="0" algn="ctr" defTabSz="914400" rtl="0" eaLnBrk="1" fontAlgn="ctr" latinLnBrk="0" hangingPunct="1"/>
                      <a:r>
                        <a:rPr lang="en-US" altLang="zh-CN" sz="1400" b="0" i="0" u="none" strike="noStrike" kern="1200" dirty="0">
                          <a:solidFill>
                            <a:schemeClr val="bg1"/>
                          </a:solidFill>
                          <a:effectLst/>
                          <a:latin typeface="Times New Roman" panose="02020603050405020304" charset="0"/>
                          <a:cs typeface="Times New Roman" panose="02020603050405020304" charset="0"/>
                        </a:rPr>
                        <a:t>Machine model</a:t>
                      </a:r>
                    </a:p>
                  </a:txBody>
                  <a:tcPr marL="6724" marR="6724" marT="6725" marB="0" anchor="ctr">
                    <a:lnL w="12700" cap="flat" cmpd="sng">
                      <a:solidFill>
                        <a:srgbClr val="77777A"/>
                      </a:solidFill>
                      <a:prstDash val="solid"/>
                      <a:headEnd type="none" w="med" len="med"/>
                      <a:tailEnd type="none" w="med" len="med"/>
                    </a:lnL>
                    <a:lnR w="12700" cap="flat" cmpd="sng">
                      <a:solidFill>
                        <a:srgbClr val="77777A"/>
                      </a:solidFill>
                      <a:prstDash val="solid"/>
                      <a:headEnd type="none" w="med" len="med"/>
                      <a:tailEnd type="none" w="med" len="med"/>
                    </a:lnR>
                    <a:lnT cap="flat">
                      <a:noFill/>
                    </a:lnT>
                    <a:lnB w="12700" cap="flat" cmpd="sng">
                      <a:solidFill>
                        <a:srgbClr val="77777A"/>
                      </a:solidFill>
                      <a:prstDash val="solid"/>
                      <a:headEnd type="none" w="med" len="med"/>
                      <a:tailEnd type="none" w="med" len="med"/>
                    </a:lnB>
                    <a:lnTlToBr>
                      <a:noFill/>
                    </a:lnTlToBr>
                    <a:lnBlToTr>
                      <a:noFill/>
                    </a:lnBlToTr>
                    <a:solidFill>
                      <a:srgbClr val="00A7E1"/>
                    </a:solidFill>
                  </a:tcPr>
                </a:tc>
                <a:tc>
                  <a:txBody>
                    <a:bodyPr/>
                    <a:lstStyle/>
                    <a:p>
                      <a:pPr marL="0" algn="ctr" defTabSz="914400" rtl="0" eaLnBrk="1" fontAlgn="ctr" latinLnBrk="0" hangingPunct="1"/>
                      <a:r>
                        <a:rPr lang="en-US" altLang="zh-CN" sz="1400" b="0" i="0" u="none" strike="noStrike" kern="1200" dirty="0">
                          <a:solidFill>
                            <a:schemeClr val="bg1"/>
                          </a:solidFill>
                          <a:effectLst/>
                          <a:latin typeface="Times New Roman" panose="02020603050405020304" charset="0"/>
                          <a:cs typeface="Times New Roman" panose="02020603050405020304" charset="0"/>
                        </a:rPr>
                        <a:t>Max speed</a:t>
                      </a:r>
                    </a:p>
                    <a:p>
                      <a:pPr marL="0" algn="ctr" defTabSz="914400" rtl="0" eaLnBrk="1" fontAlgn="ctr" latinLnBrk="0" hangingPunct="1"/>
                      <a:r>
                        <a:rPr lang="en-US" altLang="zh-CN" sz="1400" b="0" i="0" u="none" strike="noStrike" kern="1200" dirty="0">
                          <a:solidFill>
                            <a:schemeClr val="bg1"/>
                          </a:solidFill>
                          <a:effectLst/>
                          <a:latin typeface="Times New Roman" panose="02020603050405020304" charset="0"/>
                          <a:cs typeface="Times New Roman" panose="02020603050405020304" charset="0"/>
                        </a:rPr>
                        <a:t>s.p.m</a:t>
                      </a:r>
                    </a:p>
                  </a:txBody>
                  <a:tcPr marL="6724" marR="6724" marT="6725" marB="0" anchor="ctr">
                    <a:lnL w="12700" cap="flat" cmpd="sng">
                      <a:solidFill>
                        <a:srgbClr val="77777A"/>
                      </a:solidFill>
                      <a:prstDash val="solid"/>
                      <a:headEnd type="none" w="med" len="med"/>
                      <a:tailEnd type="none" w="med" len="med"/>
                    </a:lnL>
                    <a:lnR w="12700" cap="flat" cmpd="sng">
                      <a:solidFill>
                        <a:srgbClr val="77777A"/>
                      </a:solidFill>
                      <a:prstDash val="solid"/>
                      <a:headEnd type="none" w="med" len="med"/>
                      <a:tailEnd type="none" w="med" len="med"/>
                    </a:lnR>
                    <a:lnT cap="flat">
                      <a:noFill/>
                    </a:lnT>
                    <a:lnB w="12700" cap="flat" cmpd="sng">
                      <a:solidFill>
                        <a:srgbClr val="77777A"/>
                      </a:solidFill>
                      <a:prstDash val="solid"/>
                      <a:headEnd type="none" w="med" len="med"/>
                      <a:tailEnd type="none" w="med" len="med"/>
                    </a:lnB>
                    <a:lnTlToBr>
                      <a:noFill/>
                    </a:lnTlToBr>
                    <a:lnBlToTr>
                      <a:noFill/>
                    </a:lnBlToTr>
                    <a:solidFill>
                      <a:srgbClr val="00A7E1"/>
                    </a:solidFill>
                  </a:tcPr>
                </a:tc>
                <a:tc>
                  <a:txBody>
                    <a:bodyPr/>
                    <a:lstStyle/>
                    <a:p>
                      <a:pPr marL="0" algn="ctr" defTabSz="914400" rtl="0" eaLnBrk="1" fontAlgn="ctr" latinLnBrk="0" hangingPunct="1"/>
                      <a:r>
                        <a:rPr lang="en-US" altLang="zh-CN" sz="1400" b="0" i="0" u="none" strike="noStrike" kern="1200" dirty="0">
                          <a:solidFill>
                            <a:schemeClr val="bg1"/>
                          </a:solidFill>
                          <a:effectLst/>
                          <a:latin typeface="Times New Roman" panose="02020603050405020304" charset="0"/>
                          <a:cs typeface="Times New Roman" panose="02020603050405020304" charset="0"/>
                        </a:rPr>
                        <a:t>Presser foot listing height</a:t>
                      </a:r>
                    </a:p>
                  </a:txBody>
                  <a:tcPr marL="6724" marR="6724" marT="6725" marB="0" anchor="ctr">
                    <a:lnL w="12700" cap="flat" cmpd="sng">
                      <a:solidFill>
                        <a:srgbClr val="77777A"/>
                      </a:solidFill>
                      <a:prstDash val="solid"/>
                      <a:headEnd type="none" w="med" len="med"/>
                      <a:tailEnd type="none" w="med" len="med"/>
                    </a:lnL>
                    <a:lnR w="12700" cap="flat" cmpd="sng">
                      <a:solidFill>
                        <a:srgbClr val="77777A"/>
                      </a:solidFill>
                      <a:prstDash val="solid"/>
                      <a:headEnd type="none" w="med" len="med"/>
                      <a:tailEnd type="none" w="med" len="med"/>
                    </a:lnR>
                    <a:lnT cap="flat">
                      <a:noFill/>
                    </a:lnT>
                    <a:lnB w="12700" cap="flat" cmpd="sng">
                      <a:solidFill>
                        <a:srgbClr val="77777A"/>
                      </a:solidFill>
                      <a:prstDash val="solid"/>
                      <a:headEnd type="none" w="med" len="med"/>
                      <a:tailEnd type="none" w="med" len="med"/>
                    </a:lnB>
                    <a:lnTlToBr>
                      <a:noFill/>
                    </a:lnTlToBr>
                    <a:lnBlToTr>
                      <a:noFill/>
                    </a:lnBlToTr>
                    <a:solidFill>
                      <a:srgbClr val="00A7E1"/>
                    </a:solidFill>
                  </a:tcPr>
                </a:tc>
                <a:tc>
                  <a:txBody>
                    <a:bodyPr/>
                    <a:lstStyle/>
                    <a:p>
                      <a:pPr marL="0" algn="ctr" defTabSz="914400" rtl="0" eaLnBrk="1" fontAlgn="ctr" latinLnBrk="0" hangingPunct="1"/>
                      <a:r>
                        <a:rPr lang="en-US" altLang="zh-CN" sz="1400" b="0" i="0" u="none" strike="noStrike" kern="1200" dirty="0">
                          <a:solidFill>
                            <a:schemeClr val="bg1"/>
                          </a:solidFill>
                          <a:effectLst/>
                          <a:latin typeface="Times New Roman" panose="02020603050405020304" charset="0"/>
                          <a:cs typeface="Times New Roman" panose="02020603050405020304" charset="0"/>
                        </a:rPr>
                        <a:t>Max stitch length（mm)</a:t>
                      </a:r>
                    </a:p>
                  </a:txBody>
                  <a:tcPr marL="6724" marR="6724" marT="6725" marB="0" anchor="ctr">
                    <a:lnL w="12700" cap="flat" cmpd="sng">
                      <a:solidFill>
                        <a:srgbClr val="77777A"/>
                      </a:solidFill>
                      <a:prstDash val="solid"/>
                      <a:headEnd type="none" w="med" len="med"/>
                      <a:tailEnd type="none" w="med" len="med"/>
                    </a:lnL>
                    <a:lnR w="12700" cap="flat" cmpd="sng">
                      <a:solidFill>
                        <a:srgbClr val="77777A"/>
                      </a:solidFill>
                      <a:prstDash val="solid"/>
                      <a:headEnd type="none" w="med" len="med"/>
                      <a:tailEnd type="none" w="med" len="med"/>
                    </a:lnR>
                    <a:lnT cap="flat">
                      <a:noFill/>
                    </a:lnT>
                    <a:lnB w="12700" cap="flat" cmpd="sng">
                      <a:solidFill>
                        <a:srgbClr val="77777A"/>
                      </a:solidFill>
                      <a:prstDash val="solid"/>
                      <a:headEnd type="none" w="med" len="med"/>
                      <a:tailEnd type="none" w="med" len="med"/>
                    </a:lnB>
                    <a:lnTlToBr>
                      <a:noFill/>
                    </a:lnTlToBr>
                    <a:lnBlToTr>
                      <a:noFill/>
                    </a:lnBlToTr>
                    <a:solidFill>
                      <a:srgbClr val="00A7E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400" b="0" i="0" u="none" strike="noStrike" kern="1200" dirty="0">
                          <a:solidFill>
                            <a:schemeClr val="bg1"/>
                          </a:solidFill>
                          <a:effectLst/>
                          <a:latin typeface="Times New Roman" panose="02020603050405020304" charset="0"/>
                          <a:cs typeface="Times New Roman" panose="02020603050405020304" charset="0"/>
                        </a:rPr>
                        <a:t>Needle bar moving range</a:t>
                      </a:r>
                    </a:p>
                    <a:p>
                      <a:pPr marL="0" marR="0" indent="0" algn="ctr" defTabSz="914400" rtl="0" eaLnBrk="1" fontAlgn="ctr" latinLnBrk="0" hangingPunct="1">
                        <a:lnSpc>
                          <a:spcPct val="100000"/>
                        </a:lnSpc>
                        <a:spcBef>
                          <a:spcPts val="0"/>
                        </a:spcBef>
                        <a:spcAft>
                          <a:spcPts val="0"/>
                        </a:spcAft>
                        <a:buClrTx/>
                        <a:buSzTx/>
                        <a:buFontTx/>
                        <a:buNone/>
                        <a:defRPr/>
                      </a:pPr>
                      <a:r>
                        <a:rPr lang="en-US" altLang="zh-CN" sz="1400" b="0" i="0" u="none" strike="noStrike" kern="1200" dirty="0">
                          <a:solidFill>
                            <a:schemeClr val="bg1"/>
                          </a:solidFill>
                          <a:effectLst/>
                          <a:latin typeface="Times New Roman" panose="02020603050405020304" charset="0"/>
                          <a:cs typeface="Times New Roman" panose="02020603050405020304" charset="0"/>
                        </a:rPr>
                        <a:t>(mm)</a:t>
                      </a:r>
                    </a:p>
                  </a:txBody>
                  <a:tcPr marL="6724" marR="6724" marT="6725" marB="0" anchor="ctr">
                    <a:lnL w="12700" cap="flat" cmpd="sng">
                      <a:solidFill>
                        <a:srgbClr val="77777A"/>
                      </a:solidFill>
                      <a:prstDash val="solid"/>
                      <a:headEnd type="none" w="med" len="med"/>
                      <a:tailEnd type="none" w="med" len="med"/>
                    </a:lnL>
                    <a:lnR w="12700" cap="flat" cmpd="sng">
                      <a:solidFill>
                        <a:srgbClr val="77777A"/>
                      </a:solidFill>
                      <a:prstDash val="solid"/>
                      <a:headEnd type="none" w="med" len="med"/>
                      <a:tailEnd type="none" w="med" len="med"/>
                    </a:lnR>
                    <a:lnT cap="flat">
                      <a:noFill/>
                    </a:lnT>
                    <a:lnB w="12700" cap="flat" cmpd="sng">
                      <a:solidFill>
                        <a:srgbClr val="77777A"/>
                      </a:solidFill>
                      <a:prstDash val="solid"/>
                      <a:headEnd type="none" w="med" len="med"/>
                      <a:tailEnd type="none" w="med" len="med"/>
                    </a:lnB>
                    <a:lnTlToBr>
                      <a:noFill/>
                    </a:lnTlToBr>
                    <a:lnBlToTr>
                      <a:noFill/>
                    </a:lnBlToTr>
                    <a:solidFill>
                      <a:srgbClr val="00A7E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400" b="0" i="0" u="none" strike="noStrike" kern="1200" dirty="0">
                          <a:solidFill>
                            <a:schemeClr val="bg1"/>
                          </a:solidFill>
                          <a:effectLst/>
                          <a:latin typeface="Times New Roman" panose="02020603050405020304" charset="0"/>
                          <a:cs typeface="Times New Roman" panose="02020603050405020304" charset="0"/>
                        </a:rPr>
                        <a:t>Needle</a:t>
                      </a:r>
                    </a:p>
                    <a:p>
                      <a:pPr marL="0" marR="0" indent="0" algn="ctr" defTabSz="914400" rtl="0" eaLnBrk="1" fontAlgn="ctr" latinLnBrk="0" hangingPunct="1">
                        <a:lnSpc>
                          <a:spcPct val="100000"/>
                        </a:lnSpc>
                        <a:spcBef>
                          <a:spcPts val="0"/>
                        </a:spcBef>
                        <a:spcAft>
                          <a:spcPts val="0"/>
                        </a:spcAft>
                        <a:buClrTx/>
                        <a:buSzTx/>
                        <a:buFontTx/>
                        <a:buNone/>
                        <a:defRPr/>
                      </a:pPr>
                      <a:r>
                        <a:rPr lang="en-US" altLang="zh-CN" sz="1400" b="0" i="0" u="none" strike="noStrike" kern="1200" dirty="0">
                          <a:solidFill>
                            <a:schemeClr val="bg1"/>
                          </a:solidFill>
                          <a:effectLst/>
                          <a:latin typeface="Times New Roman" panose="02020603050405020304" charset="0"/>
                          <a:cs typeface="Times New Roman" panose="02020603050405020304" charset="0"/>
                        </a:rPr>
                        <a:t>(mm)</a:t>
                      </a:r>
                    </a:p>
                  </a:txBody>
                  <a:tcPr marL="6724" marR="6724" marT="6725" marB="0" anchor="ctr">
                    <a:lnL w="12700" cap="flat" cmpd="sng">
                      <a:solidFill>
                        <a:srgbClr val="77777A"/>
                      </a:solidFill>
                      <a:prstDash val="solid"/>
                      <a:headEnd type="none" w="med" len="med"/>
                      <a:tailEnd type="none" w="med" len="med"/>
                    </a:lnL>
                    <a:lnR w="12700" cap="flat" cmpd="sng">
                      <a:solidFill>
                        <a:srgbClr val="77777A"/>
                      </a:solidFill>
                      <a:prstDash val="solid"/>
                      <a:headEnd type="none" w="med" len="med"/>
                      <a:tailEnd type="none" w="med" len="med"/>
                    </a:lnR>
                    <a:lnT cap="flat">
                      <a:noFill/>
                    </a:lnT>
                    <a:lnB w="12700" cap="flat" cmpd="sng">
                      <a:solidFill>
                        <a:srgbClr val="77777A"/>
                      </a:solidFill>
                      <a:prstDash val="solid"/>
                      <a:headEnd type="none" w="med" len="med"/>
                      <a:tailEnd type="none" w="med" len="med"/>
                    </a:lnB>
                    <a:lnTlToBr>
                      <a:noFill/>
                    </a:lnTlToBr>
                    <a:lnBlToTr>
                      <a:noFill/>
                    </a:lnBlToTr>
                    <a:solidFill>
                      <a:srgbClr val="00A7E1"/>
                    </a:solidFill>
                  </a:tcPr>
                </a:tc>
                <a:tc>
                  <a:txBody>
                    <a:bodyPr/>
                    <a:lstStyle/>
                    <a:p>
                      <a:pPr marL="0" algn="ctr" defTabSz="914400" rtl="0" eaLnBrk="1" fontAlgn="ctr" latinLnBrk="0" hangingPunct="1"/>
                      <a:r>
                        <a:rPr lang="en-US" altLang="zh-CN" sz="1400" b="0" i="0" u="none" strike="noStrike" kern="1200" dirty="0">
                          <a:solidFill>
                            <a:schemeClr val="bg1"/>
                          </a:solidFill>
                          <a:effectLst/>
                          <a:latin typeface="Times New Roman" panose="02020603050405020304" charset="0"/>
                          <a:cs typeface="Times New Roman" panose="02020603050405020304" charset="0"/>
                        </a:rPr>
                        <a:t>Auto trimmer</a:t>
                      </a:r>
                    </a:p>
                  </a:txBody>
                  <a:tcPr marL="6724" marR="6724" marT="6725" marB="0" anchor="ctr">
                    <a:lnL w="12700" cap="flat" cmpd="sng">
                      <a:solidFill>
                        <a:srgbClr val="77777A"/>
                      </a:solidFill>
                      <a:prstDash val="solid"/>
                      <a:headEnd type="none" w="med" len="med"/>
                      <a:tailEnd type="none" w="med" len="med"/>
                    </a:lnL>
                    <a:lnR w="12700" cap="flat" cmpd="sng">
                      <a:solidFill>
                        <a:srgbClr val="77777A"/>
                      </a:solidFill>
                      <a:prstDash val="solid"/>
                      <a:headEnd type="none" w="med" len="med"/>
                      <a:tailEnd type="none" w="med" len="med"/>
                    </a:lnR>
                    <a:lnT cap="flat">
                      <a:noFill/>
                    </a:lnT>
                    <a:lnB w="12700" cap="flat" cmpd="sng">
                      <a:solidFill>
                        <a:srgbClr val="77777A"/>
                      </a:solidFill>
                      <a:prstDash val="solid"/>
                      <a:headEnd type="none" w="med" len="med"/>
                      <a:tailEnd type="none" w="med" len="med"/>
                    </a:lnB>
                    <a:lnTlToBr>
                      <a:noFill/>
                    </a:lnTlToBr>
                    <a:lnBlToTr>
                      <a:noFill/>
                    </a:lnBlToTr>
                    <a:solidFill>
                      <a:srgbClr val="00A7E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400" b="0" i="0" u="none" strike="noStrike" kern="1200" dirty="0">
                          <a:solidFill>
                            <a:schemeClr val="bg1"/>
                          </a:solidFill>
                          <a:effectLst/>
                          <a:latin typeface="Times New Roman" panose="02020603050405020304" charset="0"/>
                          <a:cs typeface="Times New Roman" panose="02020603050405020304" charset="0"/>
                        </a:rPr>
                        <a:t>Auto presser foot lifter</a:t>
                      </a:r>
                    </a:p>
                  </a:txBody>
                  <a:tcPr marL="6724" marR="6724" marT="6725" marB="0" anchor="ctr">
                    <a:lnL w="12700" cap="flat" cmpd="sng">
                      <a:solidFill>
                        <a:srgbClr val="77777A"/>
                      </a:solidFill>
                      <a:prstDash val="solid"/>
                      <a:headEnd type="none" w="med" len="med"/>
                      <a:tailEnd type="none" w="med" len="med"/>
                    </a:lnL>
                    <a:lnR w="12700" cap="flat" cmpd="sng">
                      <a:solidFill>
                        <a:srgbClr val="77777A"/>
                      </a:solidFill>
                      <a:prstDash val="solid"/>
                      <a:headEnd type="none" w="med" len="med"/>
                      <a:tailEnd type="none" w="med" len="med"/>
                    </a:lnR>
                    <a:lnT cap="flat">
                      <a:noFill/>
                    </a:lnT>
                    <a:lnB w="12700" cap="flat" cmpd="sng">
                      <a:solidFill>
                        <a:srgbClr val="77777A"/>
                      </a:solidFill>
                      <a:prstDash val="solid"/>
                      <a:headEnd type="none" w="med" len="med"/>
                      <a:tailEnd type="none" w="med" len="med"/>
                    </a:lnB>
                    <a:lnTlToBr>
                      <a:noFill/>
                    </a:lnTlToBr>
                    <a:lnBlToTr>
                      <a:noFill/>
                    </a:lnBlToTr>
                    <a:solidFill>
                      <a:srgbClr val="00A7E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400" b="0" i="0" u="none" strike="noStrike" kern="1200" dirty="0">
                          <a:solidFill>
                            <a:schemeClr val="bg1"/>
                          </a:solidFill>
                          <a:effectLst/>
                          <a:latin typeface="Times New Roman" panose="02020603050405020304" charset="0"/>
                          <a:cs typeface="Times New Roman" panose="02020603050405020304" charset="0"/>
                        </a:rPr>
                        <a:t>Auto reverse sewing</a:t>
                      </a:r>
                    </a:p>
                  </a:txBody>
                  <a:tcPr marL="6724" marR="6724" marT="6725" marB="0" anchor="ctr">
                    <a:lnL w="12700" cap="flat" cmpd="sng">
                      <a:solidFill>
                        <a:srgbClr val="77777A"/>
                      </a:solidFill>
                      <a:prstDash val="solid"/>
                      <a:headEnd type="none" w="med" len="med"/>
                      <a:tailEnd type="none" w="med" len="med"/>
                    </a:lnL>
                    <a:lnR w="12700" cap="flat" cmpd="sng">
                      <a:solidFill>
                        <a:srgbClr val="77777A"/>
                      </a:solidFill>
                      <a:prstDash val="solid"/>
                      <a:headEnd type="none" w="med" len="med"/>
                      <a:tailEnd type="none" w="med" len="med"/>
                    </a:lnR>
                    <a:lnT cap="flat">
                      <a:noFill/>
                    </a:lnT>
                    <a:lnB w="12700" cap="flat" cmpd="sng">
                      <a:solidFill>
                        <a:srgbClr val="77777A"/>
                      </a:solidFill>
                      <a:prstDash val="solid"/>
                      <a:headEnd type="none" w="med" len="med"/>
                      <a:tailEnd type="none" w="med" len="med"/>
                    </a:lnB>
                    <a:lnTlToBr>
                      <a:noFill/>
                    </a:lnTlToBr>
                    <a:lnBlToTr>
                      <a:noFill/>
                    </a:lnBlToTr>
                    <a:solidFill>
                      <a:srgbClr val="00A7E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400" b="0" i="0" u="none" strike="noStrike" kern="1200" dirty="0">
                          <a:solidFill>
                            <a:schemeClr val="bg1"/>
                          </a:solidFill>
                          <a:effectLst/>
                          <a:latin typeface="Times New Roman" panose="02020603050405020304" charset="0"/>
                          <a:cs typeface="Times New Roman" panose="02020603050405020304" charset="0"/>
                        </a:rPr>
                        <a:t>Short thread tail</a:t>
                      </a:r>
                    </a:p>
                  </a:txBody>
                  <a:tcPr marL="6724" marR="6724" marT="6725" marB="0" anchor="ctr">
                    <a:lnL w="12700" cap="flat" cmpd="sng">
                      <a:solidFill>
                        <a:srgbClr val="77777A"/>
                      </a:solidFill>
                      <a:prstDash val="solid"/>
                      <a:headEnd type="none" w="med" len="med"/>
                      <a:tailEnd type="none" w="med" len="med"/>
                    </a:lnL>
                    <a:lnR w="12700" cap="flat" cmpd="sng">
                      <a:solidFill>
                        <a:srgbClr val="77777A"/>
                      </a:solidFill>
                      <a:prstDash val="solid"/>
                      <a:headEnd type="none" w="med" len="med"/>
                      <a:tailEnd type="none" w="med" len="med"/>
                    </a:lnR>
                    <a:lnT cap="flat">
                      <a:noFill/>
                    </a:lnT>
                    <a:lnB w="12700" cap="flat" cmpd="sng">
                      <a:solidFill>
                        <a:srgbClr val="77777A"/>
                      </a:solidFill>
                      <a:prstDash val="solid"/>
                      <a:headEnd type="none" w="med" len="med"/>
                      <a:tailEnd type="none" w="med" len="med"/>
                    </a:lnB>
                    <a:lnTlToBr>
                      <a:noFill/>
                    </a:lnTlToBr>
                    <a:lnBlToTr>
                      <a:noFill/>
                    </a:lnBlToTr>
                    <a:solidFill>
                      <a:srgbClr val="00A7E1"/>
                    </a:solidFill>
                  </a:tcPr>
                </a:tc>
                <a:tc>
                  <a:txBody>
                    <a:bodyPr/>
                    <a:lstStyle/>
                    <a:p>
                      <a:pPr indent="0">
                        <a:buNone/>
                      </a:pPr>
                      <a:r>
                        <a:rPr lang="en-US" altLang="zh-CN" sz="1400" b="0" dirty="0">
                          <a:solidFill>
                            <a:schemeClr val="bg1"/>
                          </a:solidFill>
                          <a:effectLst/>
                          <a:latin typeface="Times New Roman" panose="02020603050405020304" charset="0"/>
                          <a:cs typeface="Times New Roman" panose="02020603050405020304" charset="0"/>
                        </a:rPr>
                        <a:t>Volume(mm)</a:t>
                      </a:r>
                    </a:p>
                  </a:txBody>
                  <a:tcPr marL="12700" marR="12700" marT="12700" anchor="ctr">
                    <a:lnL w="12700" cap="flat" cmpd="sng">
                      <a:solidFill>
                        <a:srgbClr val="77777A"/>
                      </a:solidFill>
                      <a:prstDash val="solid"/>
                      <a:headEnd type="none" w="med" len="med"/>
                      <a:tailEnd type="none" w="med" len="med"/>
                    </a:lnL>
                    <a:lnR w="12700" cap="flat" cmpd="sng">
                      <a:solidFill>
                        <a:srgbClr val="77777A"/>
                      </a:solidFill>
                      <a:prstDash val="solid"/>
                      <a:headEnd type="none" w="med" len="med"/>
                      <a:tailEnd type="none" w="med" len="med"/>
                    </a:lnR>
                    <a:lnT cap="flat">
                      <a:noFill/>
                    </a:lnT>
                    <a:lnB w="12700" cap="flat" cmpd="sng">
                      <a:solidFill>
                        <a:srgbClr val="77777A"/>
                      </a:solidFill>
                      <a:prstDash val="solid"/>
                      <a:headEnd type="none" w="med" len="med"/>
                      <a:tailEnd type="none" w="med" len="med"/>
                    </a:lnB>
                    <a:lnTlToBr>
                      <a:noFill/>
                    </a:lnTlToBr>
                    <a:lnBlToTr>
                      <a:noFill/>
                    </a:lnBlToTr>
                    <a:solidFill>
                      <a:srgbClr val="00A7E1"/>
                    </a:solidFill>
                  </a:tcPr>
                </a:tc>
                <a:tc>
                  <a:txBody>
                    <a:bodyPr/>
                    <a:lstStyle/>
                    <a:p>
                      <a:pPr indent="0">
                        <a:buNone/>
                      </a:pPr>
                      <a:r>
                        <a:rPr lang="en-US" altLang="zh-CN" sz="1400" b="0" dirty="0">
                          <a:solidFill>
                            <a:schemeClr val="bg1"/>
                          </a:solidFill>
                          <a:effectLst/>
                          <a:latin typeface="Times New Roman" panose="02020603050405020304" charset="0"/>
                          <a:cs typeface="Times New Roman" panose="02020603050405020304" charset="0"/>
                        </a:rPr>
                        <a:t>Weight(kg)</a:t>
                      </a:r>
                    </a:p>
                  </a:txBody>
                  <a:tcPr marL="12700" marR="12700" marT="12700" anchor="ctr">
                    <a:lnL w="12700" cap="flat" cmpd="sng">
                      <a:solidFill>
                        <a:srgbClr val="77777A"/>
                      </a:solidFill>
                      <a:prstDash val="solid"/>
                      <a:headEnd type="none" w="med" len="med"/>
                      <a:tailEnd type="none" w="med" len="med"/>
                    </a:lnL>
                    <a:lnR w="12700" cap="flat" cmpd="sng">
                      <a:solidFill>
                        <a:srgbClr val="77777A"/>
                      </a:solidFill>
                      <a:prstDash val="solid"/>
                      <a:headEnd type="none" w="med" len="med"/>
                      <a:tailEnd type="none" w="med" len="med"/>
                    </a:lnR>
                    <a:lnT cap="flat">
                      <a:noFill/>
                    </a:lnT>
                    <a:lnB w="12700" cap="flat" cmpd="sng">
                      <a:solidFill>
                        <a:srgbClr val="77777A"/>
                      </a:solidFill>
                      <a:prstDash val="solid"/>
                      <a:headEnd type="none" w="med" len="med"/>
                      <a:tailEnd type="none" w="med" len="med"/>
                    </a:lnB>
                    <a:lnTlToBr>
                      <a:noFill/>
                    </a:lnTlToBr>
                    <a:lnBlToTr>
                      <a:noFill/>
                    </a:lnBlToTr>
                    <a:solidFill>
                      <a:srgbClr val="00A7E1"/>
                    </a:solidFill>
                  </a:tcPr>
                </a:tc>
                <a:extLst>
                  <a:ext uri="{0D108BD9-81ED-4DB2-BD59-A6C34878D82A}">
                    <a16:rowId xmlns:a16="http://schemas.microsoft.com/office/drawing/2014/main" val="10000"/>
                  </a:ext>
                </a:extLst>
              </a:tr>
              <a:tr h="396068">
                <a:tc>
                  <a:txBody>
                    <a:bodyPr/>
                    <a:lstStyle/>
                    <a:p>
                      <a:pPr algn="ctr" fontAlgn="ctr">
                        <a:spcBef>
                          <a:spcPts val="0"/>
                        </a:spcBef>
                        <a:spcAft>
                          <a:spcPts val="0"/>
                        </a:spcAft>
                        <a:buClrTx/>
                        <a:buSzTx/>
                        <a:buFontTx/>
                        <a:buNone/>
                        <a:defRPr/>
                      </a:pPr>
                      <a:r>
                        <a:rPr lang="en-US" altLang="zh-CN" sz="1400" b="0" dirty="0">
                          <a:solidFill>
                            <a:schemeClr val="bg1"/>
                          </a:solidFill>
                          <a:effectLst/>
                          <a:latin typeface="Times New Roman" panose="02020603050405020304" charset="0"/>
                          <a:cs typeface="Times New Roman" panose="02020603050405020304" charset="0"/>
                        </a:rPr>
                        <a:t>S5-81CX</a:t>
                      </a:r>
                    </a:p>
                  </a:txBody>
                  <a:tcPr marL="12700" marR="12700" marT="12700" anchor="ctr">
                    <a:lnL w="12700" cap="flat" cmpd="sng">
                      <a:solidFill>
                        <a:srgbClr val="77777A"/>
                      </a:solidFill>
                      <a:prstDash val="solid"/>
                      <a:headEnd type="none" w="med" len="med"/>
                      <a:tailEnd type="none" w="med" len="med"/>
                    </a:lnL>
                    <a:lnR w="12700" cap="flat" cmpd="sng" algn="ctr">
                      <a:solidFill>
                        <a:srgbClr val="77777A"/>
                      </a:solidFill>
                      <a:prstDash val="solid"/>
                      <a:round/>
                      <a:headEnd type="none" w="med" len="med"/>
                      <a:tailEnd type="none" w="med" len="med"/>
                    </a:lnR>
                    <a:lnT w="12700" cap="flat" cmpd="sng" algn="ctr">
                      <a:solidFill>
                        <a:srgbClr val="77777A"/>
                      </a:solidFill>
                      <a:prstDash val="solid"/>
                      <a:round/>
                      <a:headEnd type="none" w="med" len="med"/>
                      <a:tailEnd type="none" w="med" len="med"/>
                    </a:lnT>
                    <a:lnB w="12700" cap="flat" cmpd="sng">
                      <a:solidFill>
                        <a:srgbClr val="77777A"/>
                      </a:solidFill>
                      <a:prstDash val="solid"/>
                      <a:headEnd type="none" w="med" len="med"/>
                      <a:tailEnd type="none" w="med" len="med"/>
                    </a:lnB>
                    <a:lnTlToBr>
                      <a:noFill/>
                    </a:lnTlToBr>
                    <a:lnBlToTr>
                      <a:noFill/>
                    </a:lnBlToTr>
                    <a:noFill/>
                  </a:tcPr>
                </a:tc>
                <a:tc>
                  <a:txBody>
                    <a:bodyPr/>
                    <a:lstStyle/>
                    <a:p>
                      <a:pPr algn="ctr" fontAlgn="ctr">
                        <a:spcBef>
                          <a:spcPts val="0"/>
                        </a:spcBef>
                        <a:spcAft>
                          <a:spcPts val="0"/>
                        </a:spcAft>
                        <a:buClrTx/>
                        <a:buSzTx/>
                        <a:buFontTx/>
                        <a:buNone/>
                        <a:defRPr/>
                      </a:pPr>
                      <a:r>
                        <a:rPr lang="en-US" altLang="zh-CN" sz="1400" b="0" dirty="0">
                          <a:solidFill>
                            <a:schemeClr val="bg1"/>
                          </a:solidFill>
                          <a:effectLst/>
                          <a:latin typeface="Times New Roman" panose="02020603050405020304" charset="0"/>
                          <a:cs typeface="Times New Roman" panose="02020603050405020304" charset="0"/>
                        </a:rPr>
                        <a:t>3000</a:t>
                      </a:r>
                    </a:p>
                  </a:txBody>
                  <a:tcPr marL="12700" marR="12700" marT="12700" anchor="ctr">
                    <a:lnL w="12700" cap="flat" cmpd="sng" algn="ctr">
                      <a:solidFill>
                        <a:srgbClr val="77777A"/>
                      </a:solidFill>
                      <a:prstDash val="solid"/>
                      <a:round/>
                      <a:headEnd type="none" w="med" len="med"/>
                      <a:tailEnd type="none" w="med" len="med"/>
                    </a:lnL>
                    <a:lnR w="12700" cap="flat" cmpd="sng" algn="ctr">
                      <a:solidFill>
                        <a:srgbClr val="77777A"/>
                      </a:solidFill>
                      <a:prstDash val="solid"/>
                      <a:round/>
                      <a:headEnd type="none" w="med" len="med"/>
                      <a:tailEnd type="none" w="med" len="med"/>
                    </a:lnR>
                    <a:lnT w="12700" cap="flat" cmpd="sng" algn="ctr">
                      <a:solidFill>
                        <a:srgbClr val="77777A"/>
                      </a:solidFill>
                      <a:prstDash val="solid"/>
                      <a:round/>
                      <a:headEnd type="none" w="med" len="med"/>
                      <a:tailEnd type="none" w="med" len="med"/>
                    </a:lnT>
                    <a:lnB w="12700" cap="flat" cmpd="sng">
                      <a:solidFill>
                        <a:srgbClr val="77777A"/>
                      </a:solidFill>
                      <a:prstDash val="solid"/>
                      <a:headEnd type="none" w="med" len="med"/>
                      <a:tailEnd type="none" w="med" len="med"/>
                    </a:lnB>
                    <a:lnTlToBr>
                      <a:noFill/>
                    </a:lnTlToBr>
                    <a:lnBlToTr>
                      <a:noFill/>
                    </a:lnBlToTr>
                    <a:noFill/>
                  </a:tcPr>
                </a:tc>
                <a:tc>
                  <a:txBody>
                    <a:bodyPr/>
                    <a:lstStyle/>
                    <a:p>
                      <a:pPr algn="ctr" fontAlgn="ctr">
                        <a:spcBef>
                          <a:spcPts val="0"/>
                        </a:spcBef>
                        <a:spcAft>
                          <a:spcPts val="0"/>
                        </a:spcAft>
                        <a:buClrTx/>
                        <a:buSzTx/>
                        <a:buFontTx/>
                        <a:buNone/>
                        <a:defRPr/>
                      </a:pPr>
                      <a:r>
                        <a:rPr lang="en-US" altLang="zh-CN" sz="1400" b="0" dirty="0">
                          <a:solidFill>
                            <a:schemeClr val="bg1"/>
                          </a:solidFill>
                          <a:effectLst/>
                          <a:latin typeface="Times New Roman" panose="02020603050405020304" charset="0"/>
                          <a:cs typeface="Times New Roman" panose="02020603050405020304" charset="0"/>
                        </a:rPr>
                        <a:t>INDPX5#16</a:t>
                      </a:r>
                    </a:p>
                  </a:txBody>
                  <a:tcPr marL="12700" marR="12700" marT="12700" anchor="ctr">
                    <a:lnL w="12700" cap="flat" cmpd="sng" algn="ctr">
                      <a:solidFill>
                        <a:srgbClr val="77777A"/>
                      </a:solidFill>
                      <a:prstDash val="solid"/>
                      <a:round/>
                      <a:headEnd type="none" w="med" len="med"/>
                      <a:tailEnd type="none" w="med" len="med"/>
                    </a:lnL>
                    <a:lnR w="12700" cap="flat" cmpd="sng" algn="ctr">
                      <a:solidFill>
                        <a:srgbClr val="77777A"/>
                      </a:solidFill>
                      <a:prstDash val="solid"/>
                      <a:round/>
                      <a:headEnd type="none" w="med" len="med"/>
                      <a:tailEnd type="none" w="med" len="med"/>
                    </a:lnR>
                    <a:lnT w="12700" cap="flat" cmpd="sng" algn="ctr">
                      <a:solidFill>
                        <a:srgbClr val="77777A"/>
                      </a:solidFill>
                      <a:prstDash val="solid"/>
                      <a:round/>
                      <a:headEnd type="none" w="med" len="med"/>
                      <a:tailEnd type="none" w="med" len="med"/>
                    </a:lnT>
                    <a:lnB w="12700" cap="flat" cmpd="sng">
                      <a:solidFill>
                        <a:srgbClr val="77777A"/>
                      </a:solidFill>
                      <a:prstDash val="solid"/>
                      <a:headEnd type="none" w="med" len="med"/>
                      <a:tailEnd type="none" w="med" len="med"/>
                    </a:lnB>
                    <a:lnTlToBr>
                      <a:noFill/>
                    </a:lnTlToBr>
                    <a:lnBlToTr>
                      <a:noFill/>
                    </a:lnBlToTr>
                    <a:noFill/>
                  </a:tcPr>
                </a:tc>
                <a:tc>
                  <a:txBody>
                    <a:bodyPr/>
                    <a:lstStyle/>
                    <a:p>
                      <a:pPr algn="ctr" fontAlgn="ctr">
                        <a:spcBef>
                          <a:spcPts val="0"/>
                        </a:spcBef>
                        <a:spcAft>
                          <a:spcPts val="0"/>
                        </a:spcAft>
                        <a:buClrTx/>
                        <a:buSzTx/>
                        <a:buFontTx/>
                        <a:buNone/>
                        <a:defRPr/>
                      </a:pPr>
                      <a:r>
                        <a:rPr lang="en-US" altLang="zh-CN" sz="1400" b="0" dirty="0">
                          <a:solidFill>
                            <a:schemeClr val="bg1"/>
                          </a:solidFill>
                          <a:effectLst/>
                          <a:latin typeface="Times New Roman" panose="02020603050405020304" charset="0"/>
                          <a:cs typeface="Times New Roman" panose="02020603050405020304" charset="0"/>
                        </a:rPr>
                        <a:t>12</a:t>
                      </a:r>
                    </a:p>
                  </a:txBody>
                  <a:tcPr marL="12700" marR="12700" marT="12700" anchor="ctr">
                    <a:lnL w="12700" cap="flat" cmpd="sng" algn="ctr">
                      <a:solidFill>
                        <a:srgbClr val="77777A"/>
                      </a:solidFill>
                      <a:prstDash val="solid"/>
                      <a:round/>
                      <a:headEnd type="none" w="med" len="med"/>
                      <a:tailEnd type="none" w="med" len="med"/>
                    </a:lnL>
                    <a:lnR w="12700" cap="flat" cmpd="sng" algn="ctr">
                      <a:solidFill>
                        <a:srgbClr val="77777A"/>
                      </a:solidFill>
                      <a:prstDash val="solid"/>
                      <a:round/>
                      <a:headEnd type="none" w="med" len="med"/>
                      <a:tailEnd type="none" w="med" len="med"/>
                    </a:lnR>
                    <a:lnT w="12700" cap="flat" cmpd="sng" algn="ctr">
                      <a:solidFill>
                        <a:srgbClr val="77777A"/>
                      </a:solidFill>
                      <a:prstDash val="solid"/>
                      <a:round/>
                      <a:headEnd type="none" w="med" len="med"/>
                      <a:tailEnd type="none" w="med" len="med"/>
                    </a:lnT>
                    <a:lnB w="12700" cap="flat" cmpd="sng">
                      <a:solidFill>
                        <a:srgbClr val="77777A"/>
                      </a:solidFill>
                      <a:prstDash val="solid"/>
                      <a:headEnd type="none" w="med" len="med"/>
                      <a:tailEnd type="none" w="med" len="med"/>
                    </a:lnB>
                    <a:lnTlToBr>
                      <a:noFill/>
                    </a:lnTlToBr>
                    <a:lnBlToTr>
                      <a:noFill/>
                    </a:lnBlToTr>
                    <a:noFill/>
                  </a:tcPr>
                </a:tc>
                <a:tc>
                  <a:txBody>
                    <a:bodyPr/>
                    <a:lstStyle/>
                    <a:p>
                      <a:pPr algn="ctr" fontAlgn="ctr">
                        <a:spcBef>
                          <a:spcPts val="0"/>
                        </a:spcBef>
                        <a:spcAft>
                          <a:spcPts val="0"/>
                        </a:spcAft>
                        <a:buClrTx/>
                        <a:buSzTx/>
                        <a:buFontTx/>
                        <a:buNone/>
                        <a:defRPr/>
                      </a:pPr>
                      <a:r>
                        <a:rPr lang="en-US" altLang="zh-CN" sz="1400" b="0" dirty="0">
                          <a:solidFill>
                            <a:schemeClr val="bg1"/>
                          </a:solidFill>
                          <a:effectLst/>
                          <a:latin typeface="Times New Roman" panose="02020603050405020304" charset="0"/>
                          <a:cs typeface="Times New Roman" panose="02020603050405020304" charset="0"/>
                        </a:rPr>
                        <a:t>6.3</a:t>
                      </a:r>
                    </a:p>
                  </a:txBody>
                  <a:tcPr marL="12700" marR="12700" marT="12700" anchor="ctr">
                    <a:lnL w="12700" cap="flat" cmpd="sng" algn="ctr">
                      <a:solidFill>
                        <a:srgbClr val="77777A"/>
                      </a:solidFill>
                      <a:prstDash val="solid"/>
                      <a:round/>
                      <a:headEnd type="none" w="med" len="med"/>
                      <a:tailEnd type="none" w="med" len="med"/>
                    </a:lnL>
                    <a:lnR w="12700" cap="flat" cmpd="sng" algn="ctr">
                      <a:solidFill>
                        <a:srgbClr val="77777A"/>
                      </a:solidFill>
                      <a:prstDash val="solid"/>
                      <a:round/>
                      <a:headEnd type="none" w="med" len="med"/>
                      <a:tailEnd type="none" w="med" len="med"/>
                    </a:lnR>
                    <a:lnT w="12700" cap="flat" cmpd="sng" algn="ctr">
                      <a:solidFill>
                        <a:srgbClr val="77777A"/>
                      </a:solidFill>
                      <a:prstDash val="solid"/>
                      <a:round/>
                      <a:headEnd type="none" w="med" len="med"/>
                      <a:tailEnd type="none" w="med" len="med"/>
                    </a:lnT>
                    <a:lnB w="12700" cap="flat" cmpd="sng">
                      <a:solidFill>
                        <a:srgbClr val="77777A"/>
                      </a:solidFill>
                      <a:prstDash val="solid"/>
                      <a:headEnd type="none" w="med" len="med"/>
                      <a:tailEnd type="none" w="med" len="med"/>
                    </a:lnB>
                    <a:lnTlToBr>
                      <a:noFill/>
                    </a:lnTlToBr>
                    <a:lnBlToTr>
                      <a:noFill/>
                    </a:lnBlToTr>
                    <a:noFill/>
                  </a:tcPr>
                </a:tc>
                <a:tc>
                  <a:txBody>
                    <a:bodyPr/>
                    <a:lstStyle/>
                    <a:p>
                      <a:pPr algn="ctr" fontAlgn="ctr">
                        <a:spcBef>
                          <a:spcPts val="0"/>
                        </a:spcBef>
                        <a:spcAft>
                          <a:spcPts val="0"/>
                        </a:spcAft>
                        <a:buClrTx/>
                        <a:buSzTx/>
                        <a:buFontTx/>
                        <a:buNone/>
                        <a:defRPr/>
                      </a:pPr>
                      <a:r>
                        <a:rPr lang="en-US" altLang="zh-CN" sz="1400" b="0" dirty="0">
                          <a:solidFill>
                            <a:schemeClr val="bg1"/>
                          </a:solidFill>
                          <a:effectLst/>
                          <a:latin typeface="Times New Roman" panose="02020603050405020304" charset="0"/>
                          <a:cs typeface="Times New Roman" panose="02020603050405020304" charset="0"/>
                        </a:rPr>
                        <a:t>41</a:t>
                      </a:r>
                    </a:p>
                  </a:txBody>
                  <a:tcPr marL="12700" marR="12700" marT="12700" anchor="ctr">
                    <a:lnL w="12700" cap="flat" cmpd="sng" algn="ctr">
                      <a:solidFill>
                        <a:srgbClr val="77777A"/>
                      </a:solidFill>
                      <a:prstDash val="solid"/>
                      <a:round/>
                      <a:headEnd type="none" w="med" len="med"/>
                      <a:tailEnd type="none" w="med" len="med"/>
                    </a:lnL>
                    <a:lnR w="12700" cap="flat" cmpd="sng" algn="ctr">
                      <a:solidFill>
                        <a:srgbClr val="77777A"/>
                      </a:solidFill>
                      <a:prstDash val="solid"/>
                      <a:round/>
                      <a:headEnd type="none" w="med" len="med"/>
                      <a:tailEnd type="none" w="med" len="med"/>
                    </a:lnR>
                    <a:lnT w="12700" cap="flat" cmpd="sng" algn="ctr">
                      <a:solidFill>
                        <a:srgbClr val="77777A"/>
                      </a:solidFill>
                      <a:prstDash val="solid"/>
                      <a:round/>
                      <a:headEnd type="none" w="med" len="med"/>
                      <a:tailEnd type="none" w="med" len="med"/>
                    </a:lnT>
                    <a:lnB w="12700" cap="flat" cmpd="sng">
                      <a:solidFill>
                        <a:srgbClr val="77777A"/>
                      </a:solidFill>
                      <a:prstDash val="solid"/>
                      <a:headEnd type="none" w="med" len="med"/>
                      <a:tailEnd type="none" w="med" len="med"/>
                    </a:lnB>
                    <a:lnTlToBr>
                      <a:noFill/>
                    </a:lnTlToBr>
                    <a:lnBlToTr>
                      <a:noFill/>
                    </a:lnBlToTr>
                    <a:noFill/>
                  </a:tcPr>
                </a:tc>
                <a:tc>
                  <a:txBody>
                    <a:bodyPr/>
                    <a:lstStyle/>
                    <a:p>
                      <a:pPr algn="ctr" fontAlgn="ctr">
                        <a:spcBef>
                          <a:spcPts val="0"/>
                        </a:spcBef>
                        <a:spcAft>
                          <a:spcPts val="0"/>
                        </a:spcAft>
                        <a:buClrTx/>
                        <a:buSzTx/>
                        <a:buFontTx/>
                        <a:buNone/>
                        <a:defRPr/>
                      </a:pPr>
                      <a:r>
                        <a:rPr lang="en-US" altLang="zh-CN" sz="1400" b="0" dirty="0">
                          <a:solidFill>
                            <a:schemeClr val="bg1"/>
                          </a:solidFill>
                          <a:effectLst/>
                          <a:latin typeface="Times New Roman" panose="02020603050405020304" charset="0"/>
                          <a:cs typeface="Times New Roman" panose="02020603050405020304" charset="0"/>
                        </a:rPr>
                        <a:t>√</a:t>
                      </a:r>
                    </a:p>
                  </a:txBody>
                  <a:tcPr marL="12700" marR="12700" marT="12700" anchor="ctr">
                    <a:lnL w="12700" cap="flat" cmpd="sng" algn="ctr">
                      <a:solidFill>
                        <a:srgbClr val="77777A"/>
                      </a:solidFill>
                      <a:prstDash val="solid"/>
                      <a:round/>
                      <a:headEnd type="none" w="med" len="med"/>
                      <a:tailEnd type="none" w="med" len="med"/>
                    </a:lnL>
                    <a:lnR w="12700" cap="flat" cmpd="sng" algn="ctr">
                      <a:solidFill>
                        <a:srgbClr val="77777A"/>
                      </a:solidFill>
                      <a:prstDash val="solid"/>
                      <a:round/>
                      <a:headEnd type="none" w="med" len="med"/>
                      <a:tailEnd type="none" w="med" len="med"/>
                    </a:lnR>
                    <a:lnT w="12700" cap="flat" cmpd="sng" algn="ctr">
                      <a:solidFill>
                        <a:srgbClr val="77777A"/>
                      </a:solidFill>
                      <a:prstDash val="solid"/>
                      <a:round/>
                      <a:headEnd type="none" w="med" len="med"/>
                      <a:tailEnd type="none" w="med" len="med"/>
                    </a:lnT>
                    <a:lnB w="12700" cap="flat" cmpd="sng">
                      <a:solidFill>
                        <a:srgbClr val="77777A"/>
                      </a:solidFill>
                      <a:prstDash val="solid"/>
                      <a:headEnd type="none" w="med" len="med"/>
                      <a:tailEnd type="none" w="med" len="med"/>
                    </a:lnB>
                    <a:lnTlToBr>
                      <a:noFill/>
                    </a:lnTlToBr>
                    <a:lnBlToTr>
                      <a:noFill/>
                    </a:lnBlToTr>
                    <a:noFill/>
                  </a:tcPr>
                </a:tc>
                <a:tc>
                  <a:txBody>
                    <a:bodyPr/>
                    <a:lstStyle/>
                    <a:p>
                      <a:pPr algn="ctr" fontAlgn="ctr">
                        <a:spcBef>
                          <a:spcPts val="0"/>
                        </a:spcBef>
                        <a:spcAft>
                          <a:spcPts val="0"/>
                        </a:spcAft>
                        <a:buClrTx/>
                        <a:buSzTx/>
                        <a:buFontTx/>
                        <a:buNone/>
                        <a:defRPr/>
                      </a:pPr>
                      <a:r>
                        <a:rPr lang="en-US" altLang="zh-CN" sz="1400" b="0" dirty="0">
                          <a:solidFill>
                            <a:schemeClr val="bg1"/>
                          </a:solidFill>
                          <a:effectLst/>
                          <a:latin typeface="Times New Roman" panose="02020603050405020304" charset="0"/>
                          <a:cs typeface="Times New Roman" panose="02020603050405020304" charset="0"/>
                        </a:rPr>
                        <a:t>√</a:t>
                      </a:r>
                    </a:p>
                  </a:txBody>
                  <a:tcPr marL="12700" marR="12700" marT="12700" anchor="ctr">
                    <a:lnL w="12700" cap="flat" cmpd="sng" algn="ctr">
                      <a:solidFill>
                        <a:srgbClr val="77777A"/>
                      </a:solidFill>
                      <a:prstDash val="solid"/>
                      <a:round/>
                      <a:headEnd type="none" w="med" len="med"/>
                      <a:tailEnd type="none" w="med" len="med"/>
                    </a:lnL>
                    <a:lnR w="12700" cap="flat" cmpd="sng" algn="ctr">
                      <a:solidFill>
                        <a:srgbClr val="77777A"/>
                      </a:solidFill>
                      <a:prstDash val="solid"/>
                      <a:round/>
                      <a:headEnd type="none" w="med" len="med"/>
                      <a:tailEnd type="none" w="med" len="med"/>
                    </a:lnR>
                    <a:lnT w="12700" cap="flat" cmpd="sng" algn="ctr">
                      <a:solidFill>
                        <a:srgbClr val="77777A"/>
                      </a:solidFill>
                      <a:prstDash val="solid"/>
                      <a:round/>
                      <a:headEnd type="none" w="med" len="med"/>
                      <a:tailEnd type="none" w="med" len="med"/>
                    </a:lnT>
                    <a:lnB w="12700" cap="flat" cmpd="sng">
                      <a:solidFill>
                        <a:srgbClr val="77777A"/>
                      </a:solidFill>
                      <a:prstDash val="solid"/>
                      <a:headEnd type="none" w="med" len="med"/>
                      <a:tailEnd type="none" w="med" len="med"/>
                    </a:lnB>
                    <a:lnTlToBr>
                      <a:noFill/>
                    </a:lnTlToBr>
                    <a:lnBlToTr>
                      <a:noFill/>
                    </a:lnBlToTr>
                    <a:noFill/>
                  </a:tcPr>
                </a:tc>
                <a:tc>
                  <a:txBody>
                    <a:bodyPr/>
                    <a:lstStyle/>
                    <a:p>
                      <a:pPr algn="ctr" fontAlgn="ctr">
                        <a:spcBef>
                          <a:spcPts val="0"/>
                        </a:spcBef>
                        <a:spcAft>
                          <a:spcPts val="0"/>
                        </a:spcAft>
                        <a:buClrTx/>
                        <a:buSzTx/>
                        <a:buFontTx/>
                        <a:buNone/>
                        <a:defRPr/>
                      </a:pPr>
                      <a:r>
                        <a:rPr lang="en-US" altLang="zh-CN" sz="1400" b="0" dirty="0">
                          <a:solidFill>
                            <a:schemeClr val="bg1"/>
                          </a:solidFill>
                          <a:effectLst/>
                          <a:latin typeface="Times New Roman" panose="02020603050405020304" charset="0"/>
                          <a:cs typeface="Times New Roman" panose="02020603050405020304" charset="0"/>
                        </a:rPr>
                        <a:t>√</a:t>
                      </a:r>
                    </a:p>
                  </a:txBody>
                  <a:tcPr marL="12700" marR="12700" marT="12700" anchor="ctr">
                    <a:lnL w="12700" cap="flat" cmpd="sng" algn="ctr">
                      <a:solidFill>
                        <a:srgbClr val="77777A"/>
                      </a:solidFill>
                      <a:prstDash val="solid"/>
                      <a:round/>
                      <a:headEnd type="none" w="med" len="med"/>
                      <a:tailEnd type="none" w="med" len="med"/>
                    </a:lnL>
                    <a:lnR w="12700" cap="flat" cmpd="sng" algn="ctr">
                      <a:solidFill>
                        <a:srgbClr val="77777A"/>
                      </a:solidFill>
                      <a:prstDash val="solid"/>
                      <a:round/>
                      <a:headEnd type="none" w="med" len="med"/>
                      <a:tailEnd type="none" w="med" len="med"/>
                    </a:lnR>
                    <a:lnT w="12700" cap="flat" cmpd="sng" algn="ctr">
                      <a:solidFill>
                        <a:srgbClr val="77777A"/>
                      </a:solidFill>
                      <a:prstDash val="solid"/>
                      <a:round/>
                      <a:headEnd type="none" w="med" len="med"/>
                      <a:tailEnd type="none" w="med" len="med"/>
                    </a:lnT>
                    <a:lnB w="12700" cap="flat" cmpd="sng">
                      <a:solidFill>
                        <a:srgbClr val="77777A"/>
                      </a:solidFill>
                      <a:prstDash val="solid"/>
                      <a:headEnd type="none" w="med" len="med"/>
                      <a:tailEnd type="none" w="med" len="med"/>
                    </a:lnB>
                    <a:lnTlToBr>
                      <a:noFill/>
                    </a:lnTlToBr>
                    <a:lnBlToTr>
                      <a:noFill/>
                    </a:lnBlToTr>
                    <a:noFill/>
                  </a:tcPr>
                </a:tc>
                <a:tc>
                  <a:txBody>
                    <a:bodyPr/>
                    <a:lstStyle/>
                    <a:p>
                      <a:pPr algn="ctr" fontAlgn="ctr">
                        <a:spcBef>
                          <a:spcPts val="0"/>
                        </a:spcBef>
                        <a:spcAft>
                          <a:spcPts val="0"/>
                        </a:spcAft>
                        <a:buClrTx/>
                        <a:buSzTx/>
                        <a:buFontTx/>
                        <a:buNone/>
                        <a:defRPr/>
                      </a:pPr>
                      <a:r>
                        <a:rPr lang="en-US" altLang="zh-CN" sz="1400" b="0" dirty="0">
                          <a:solidFill>
                            <a:schemeClr val="bg1"/>
                          </a:solidFill>
                          <a:effectLst/>
                          <a:latin typeface="Times New Roman" panose="02020603050405020304" charset="0"/>
                          <a:cs typeface="Times New Roman" panose="02020603050405020304" charset="0"/>
                        </a:rPr>
                        <a:t>√</a:t>
                      </a:r>
                    </a:p>
                  </a:txBody>
                  <a:tcPr marL="12700" marR="12700" marT="12700" anchor="ctr">
                    <a:lnL w="12700" cap="flat" cmpd="sng" algn="ctr">
                      <a:solidFill>
                        <a:srgbClr val="77777A"/>
                      </a:solidFill>
                      <a:prstDash val="solid"/>
                      <a:round/>
                      <a:headEnd type="none" w="med" len="med"/>
                      <a:tailEnd type="none" w="med" len="med"/>
                    </a:lnL>
                    <a:lnR w="12700" cap="flat" cmpd="sng" algn="ctr">
                      <a:solidFill>
                        <a:srgbClr val="77777A"/>
                      </a:solidFill>
                      <a:prstDash val="solid"/>
                      <a:round/>
                      <a:headEnd type="none" w="med" len="med"/>
                      <a:tailEnd type="none" w="med" len="med"/>
                    </a:lnR>
                    <a:lnT w="12700" cap="flat" cmpd="sng" algn="ctr">
                      <a:solidFill>
                        <a:srgbClr val="77777A"/>
                      </a:solidFill>
                      <a:prstDash val="solid"/>
                      <a:round/>
                      <a:headEnd type="none" w="med" len="med"/>
                      <a:tailEnd type="none" w="med" len="med"/>
                    </a:lnT>
                    <a:lnB w="12700" cap="flat" cmpd="sng">
                      <a:solidFill>
                        <a:srgbClr val="77777A"/>
                      </a:solidFill>
                      <a:prstDash val="solid"/>
                      <a:headEnd type="none" w="med" len="med"/>
                      <a:tailEnd type="none" w="med" len="med"/>
                    </a:lnB>
                    <a:lnTlToBr>
                      <a:noFill/>
                    </a:lnTlToBr>
                    <a:lnBlToTr>
                      <a:noFill/>
                    </a:lnBlToTr>
                    <a:noFill/>
                  </a:tcPr>
                </a:tc>
                <a:tc>
                  <a:txBody>
                    <a:bodyPr/>
                    <a:lstStyle/>
                    <a:p>
                      <a:pPr algn="ctr" fontAlgn="ctr">
                        <a:spcBef>
                          <a:spcPts val="0"/>
                        </a:spcBef>
                        <a:spcAft>
                          <a:spcPts val="0"/>
                        </a:spcAft>
                        <a:buClrTx/>
                        <a:buSzTx/>
                        <a:buFontTx/>
                        <a:buNone/>
                        <a:defRPr/>
                      </a:pPr>
                      <a:r>
                        <a:rPr lang="en-US" altLang="zh-CN" sz="1400" b="0" dirty="0">
                          <a:solidFill>
                            <a:schemeClr val="bg1"/>
                          </a:solidFill>
                          <a:effectLst/>
                          <a:latin typeface="Times New Roman" panose="02020603050405020304" charset="0"/>
                          <a:cs typeface="Times New Roman" panose="02020603050405020304" charset="0"/>
                        </a:rPr>
                        <a:t>812x375x724</a:t>
                      </a:r>
                    </a:p>
                  </a:txBody>
                  <a:tcPr marL="12700" marR="12700" marT="12700" anchor="ctr">
                    <a:lnL w="12700" cap="flat" cmpd="sng" algn="ctr">
                      <a:solidFill>
                        <a:srgbClr val="77777A"/>
                      </a:solidFill>
                      <a:prstDash val="solid"/>
                      <a:round/>
                      <a:headEnd type="none" w="med" len="med"/>
                      <a:tailEnd type="none" w="med" len="med"/>
                    </a:lnL>
                    <a:lnR w="12700" cap="flat" cmpd="sng" algn="ctr">
                      <a:solidFill>
                        <a:srgbClr val="77777A"/>
                      </a:solidFill>
                      <a:prstDash val="solid"/>
                      <a:round/>
                      <a:headEnd type="none" w="med" len="med"/>
                      <a:tailEnd type="none" w="med" len="med"/>
                    </a:lnR>
                    <a:lnT w="12700" cap="flat" cmpd="sng" algn="ctr">
                      <a:solidFill>
                        <a:srgbClr val="77777A"/>
                      </a:solidFill>
                      <a:prstDash val="solid"/>
                      <a:round/>
                      <a:headEnd type="none" w="med" len="med"/>
                      <a:tailEnd type="none" w="med" len="med"/>
                    </a:lnT>
                    <a:lnB w="12700" cap="flat" cmpd="sng">
                      <a:solidFill>
                        <a:srgbClr val="77777A"/>
                      </a:solidFill>
                      <a:prstDash val="solid"/>
                      <a:headEnd type="none" w="med" len="med"/>
                      <a:tailEnd type="none" w="med" len="med"/>
                    </a:lnB>
                    <a:lnTlToBr>
                      <a:noFill/>
                    </a:lnTlToBr>
                    <a:lnBlToTr>
                      <a:noFill/>
                    </a:lnBlToTr>
                    <a:noFill/>
                  </a:tcPr>
                </a:tc>
                <a:tc>
                  <a:txBody>
                    <a:bodyPr/>
                    <a:lstStyle/>
                    <a:p>
                      <a:pPr algn="ctr" fontAlgn="ctr">
                        <a:spcBef>
                          <a:spcPts val="0"/>
                        </a:spcBef>
                        <a:spcAft>
                          <a:spcPts val="0"/>
                        </a:spcAft>
                        <a:buClrTx/>
                        <a:buSzTx/>
                        <a:buFontTx/>
                        <a:buNone/>
                        <a:defRPr/>
                      </a:pPr>
                      <a:r>
                        <a:rPr lang="en-US" altLang="zh-CN" sz="1400" b="0" dirty="0">
                          <a:solidFill>
                            <a:schemeClr val="bg1"/>
                          </a:solidFill>
                          <a:effectLst/>
                          <a:latin typeface="Times New Roman" panose="02020603050405020304" charset="0"/>
                          <a:cs typeface="Times New Roman" panose="02020603050405020304" charset="0"/>
                        </a:rPr>
                        <a:t>67/76</a:t>
                      </a:r>
                    </a:p>
                  </a:txBody>
                  <a:tcPr marL="12700" marR="12700" marT="12700" anchor="ctr">
                    <a:lnL w="12700" cap="flat" cmpd="sng" algn="ctr">
                      <a:solidFill>
                        <a:srgbClr val="77777A"/>
                      </a:solidFill>
                      <a:prstDash val="solid"/>
                      <a:round/>
                      <a:headEnd type="none" w="med" len="med"/>
                      <a:tailEnd type="none" w="med" len="med"/>
                    </a:lnL>
                    <a:lnR w="12700" cap="flat" cmpd="sng">
                      <a:solidFill>
                        <a:srgbClr val="77777A"/>
                      </a:solidFill>
                      <a:prstDash val="solid"/>
                      <a:headEnd type="none" w="med" len="med"/>
                      <a:tailEnd type="none" w="med" len="med"/>
                    </a:lnR>
                    <a:lnT w="12700" cap="flat" cmpd="sng" algn="ctr">
                      <a:solidFill>
                        <a:srgbClr val="77777A"/>
                      </a:solidFill>
                      <a:prstDash val="solid"/>
                      <a:round/>
                      <a:headEnd type="none" w="med" len="med"/>
                      <a:tailEnd type="none" w="med" len="med"/>
                    </a:lnT>
                    <a:lnB w="12700" cap="flat" cmpd="sng">
                      <a:solidFill>
                        <a:srgbClr val="77777A"/>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539433" y="229140"/>
            <a:ext cx="8064500" cy="720000"/>
          </a:xfrm>
        </p:spPr>
        <p:txBody>
          <a:bodyPr/>
          <a:lstStyle/>
          <a:p>
            <a:r>
              <a:rPr lang="en-US" altLang="zh-CN" sz="2800" dirty="0">
                <a:latin typeface="Times New Roman" panose="02020603050405020304" charset="0"/>
                <a:cs typeface="Times New Roman" panose="02020603050405020304" charset="0"/>
              </a:rPr>
              <a:t>3.</a:t>
            </a:r>
            <a:r>
              <a:rPr lang="en-US" altLang="zh-CN" sz="2800" dirty="0">
                <a:latin typeface="Times New Roman" panose="02020603050405020304" charset="0"/>
                <a:cs typeface="Times New Roman" panose="02020603050405020304" charset="0"/>
                <a:sym typeface="+mn-ea"/>
              </a:rPr>
              <a:t>Selling Points</a:t>
            </a:r>
            <a:endParaRPr lang="zh-CN" altLang="en-US" dirty="0"/>
          </a:p>
        </p:txBody>
      </p:sp>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854844796"/>
              </p:ext>
            </p:extLst>
          </p:nvPr>
        </p:nvGraphicFramePr>
        <p:xfrm>
          <a:off x="178532" y="743805"/>
          <a:ext cx="8713948" cy="4561967"/>
        </p:xfrm>
        <a:graphic>
          <a:graphicData uri="http://schemas.openxmlformats.org/drawingml/2006/table">
            <a:tbl>
              <a:tblPr>
                <a:tableStyleId>{E8B1032C-EA38-4F05-BA0D-38AFFFC7BED3}</a:tableStyleId>
              </a:tblPr>
              <a:tblGrid>
                <a:gridCol w="563701">
                  <a:extLst>
                    <a:ext uri="{9D8B030D-6E8A-4147-A177-3AD203B41FA5}">
                      <a16:colId xmlns:a16="http://schemas.microsoft.com/office/drawing/2014/main" val="20000"/>
                    </a:ext>
                  </a:extLst>
                </a:gridCol>
                <a:gridCol w="1597519">
                  <a:extLst>
                    <a:ext uri="{9D8B030D-6E8A-4147-A177-3AD203B41FA5}">
                      <a16:colId xmlns:a16="http://schemas.microsoft.com/office/drawing/2014/main" val="20002"/>
                    </a:ext>
                  </a:extLst>
                </a:gridCol>
                <a:gridCol w="2664296">
                  <a:extLst>
                    <a:ext uri="{9D8B030D-6E8A-4147-A177-3AD203B41FA5}">
                      <a16:colId xmlns:a16="http://schemas.microsoft.com/office/drawing/2014/main" val="20003"/>
                    </a:ext>
                  </a:extLst>
                </a:gridCol>
                <a:gridCol w="3888432">
                  <a:extLst>
                    <a:ext uri="{9D8B030D-6E8A-4147-A177-3AD203B41FA5}">
                      <a16:colId xmlns:a16="http://schemas.microsoft.com/office/drawing/2014/main" val="20004"/>
                    </a:ext>
                  </a:extLst>
                </a:gridCol>
              </a:tblGrid>
              <a:tr h="324353">
                <a:tc>
                  <a:txBody>
                    <a:bodyPr/>
                    <a:lstStyle/>
                    <a:p>
                      <a:pPr marL="0" algn="ctr" defTabSz="914400" rtl="0" eaLnBrk="1" fontAlgn="ctr" latinLnBrk="0" hangingPunct="1"/>
                      <a:r>
                        <a:rPr lang="en-US" altLang="zh-CN" sz="1400" u="none" strike="noStrike" kern="1200" dirty="0">
                          <a:solidFill>
                            <a:schemeClr val="bg1"/>
                          </a:solidFill>
                          <a:effectLst/>
                          <a:latin typeface="Times New Roman" panose="02020603050405020304" pitchFamily="18" charset="0"/>
                          <a:ea typeface="+mn-ea"/>
                          <a:cs typeface="Times New Roman" panose="02020603050405020304" pitchFamily="18" charset="0"/>
                        </a:rPr>
                        <a:t>No.</a:t>
                      </a:r>
                      <a:endParaRPr lang="zh-CN" altLang="en-US" sz="1400" u="none" strike="noStrike" kern="1200" dirty="0">
                        <a:solidFill>
                          <a:schemeClr val="bg1"/>
                        </a:solidFill>
                        <a:effectLst/>
                        <a:latin typeface="Times New Roman" panose="02020603050405020304" pitchFamily="18" charset="0"/>
                        <a:ea typeface="+mn-ea"/>
                        <a:cs typeface="Times New Roman" panose="02020603050405020304" pitchFamily="18" charset="0"/>
                      </a:endParaRPr>
                    </a:p>
                  </a:txBody>
                  <a:tcPr marL="6808" marR="6808" marT="6808" marB="0" anchor="ctr">
                    <a:solidFill>
                      <a:schemeClr val="tx2"/>
                    </a:solidFill>
                  </a:tcPr>
                </a:tc>
                <a:tc>
                  <a:txBody>
                    <a:bodyPr/>
                    <a:lstStyle/>
                    <a:p>
                      <a:pPr marL="0" algn="ctr" defTabSz="914400" rtl="0" eaLnBrk="1" fontAlgn="ctr" latinLnBrk="0" hangingPunct="1"/>
                      <a:r>
                        <a:rPr lang="en-US" altLang="zh-CN" sz="1400" u="none" strike="noStrike" kern="1200" dirty="0">
                          <a:solidFill>
                            <a:schemeClr val="bg1"/>
                          </a:solidFill>
                          <a:effectLst/>
                          <a:latin typeface="Times New Roman" panose="02020603050405020304" pitchFamily="18" charset="0"/>
                          <a:ea typeface="+mn-ea"/>
                          <a:cs typeface="Times New Roman" panose="02020603050405020304" pitchFamily="18" charset="0"/>
                        </a:rPr>
                        <a:t>Selling points</a:t>
                      </a:r>
                    </a:p>
                  </a:txBody>
                  <a:tcPr marL="6808" marR="6808" marT="6808" marB="0" anchor="ctr">
                    <a:solidFill>
                      <a:schemeClr val="tx2"/>
                    </a:solidFill>
                  </a:tcPr>
                </a:tc>
                <a:tc>
                  <a:txBody>
                    <a:bodyPr/>
                    <a:lstStyle/>
                    <a:p>
                      <a:pPr marL="0" algn="ctr" defTabSz="914400" rtl="0" eaLnBrk="1" fontAlgn="ctr" latinLnBrk="0" hangingPunct="1"/>
                      <a:r>
                        <a:rPr lang="en-US" altLang="zh-CN" sz="1400" u="none" strike="noStrike" kern="1200" dirty="0">
                          <a:solidFill>
                            <a:schemeClr val="bg1"/>
                          </a:solidFill>
                          <a:effectLst/>
                          <a:latin typeface="Times New Roman" panose="02020603050405020304" pitchFamily="18" charset="0"/>
                          <a:ea typeface="+mn-ea"/>
                          <a:cs typeface="Times New Roman" panose="02020603050405020304" pitchFamily="18" charset="0"/>
                        </a:rPr>
                        <a:t>Features</a:t>
                      </a:r>
                    </a:p>
                  </a:txBody>
                  <a:tcPr marL="6808" marR="6808" marT="6808" marB="0" anchor="ctr">
                    <a:solidFill>
                      <a:schemeClr val="tx2"/>
                    </a:solidFill>
                  </a:tcPr>
                </a:tc>
                <a:tc>
                  <a:txBody>
                    <a:bodyPr/>
                    <a:lstStyle/>
                    <a:p>
                      <a:pPr marL="0" algn="ctr" defTabSz="914400" rtl="0" eaLnBrk="1" fontAlgn="ctr" latinLnBrk="0" hangingPunct="1"/>
                      <a:r>
                        <a:rPr lang="en-US" altLang="zh-CN" sz="1400" u="none" strike="noStrike" kern="1200" dirty="0">
                          <a:solidFill>
                            <a:schemeClr val="bg1"/>
                          </a:solidFill>
                          <a:effectLst/>
                          <a:latin typeface="Times New Roman" panose="02020603050405020304" pitchFamily="18" charset="0"/>
                          <a:ea typeface="+mn-ea"/>
                          <a:cs typeface="Times New Roman" panose="02020603050405020304" pitchFamily="18" charset="0"/>
                        </a:rPr>
                        <a:t>Advantages</a:t>
                      </a:r>
                    </a:p>
                  </a:txBody>
                  <a:tcPr marL="6808" marR="6808" marT="6808" marB="0" anchor="ctr">
                    <a:solidFill>
                      <a:schemeClr val="tx2"/>
                    </a:solidFill>
                  </a:tcPr>
                </a:tc>
                <a:extLst>
                  <a:ext uri="{0D108BD9-81ED-4DB2-BD59-A6C34878D82A}">
                    <a16:rowId xmlns:a16="http://schemas.microsoft.com/office/drawing/2014/main" val="10000"/>
                  </a:ext>
                </a:extLst>
              </a:tr>
              <a:tr h="467734">
                <a:tc>
                  <a:txBody>
                    <a:bodyPr/>
                    <a:lstStyle/>
                    <a:p>
                      <a:pPr algn="ctr" fontAlgn="ctr"/>
                      <a:r>
                        <a:rPr lang="zh-CN" altLang="en-US" sz="1100" kern="1200" dirty="0">
                          <a:solidFill>
                            <a:schemeClr val="bg1"/>
                          </a:solidFill>
                          <a:latin typeface="Times New Roman" panose="02020603050405020304" charset="0"/>
                          <a:ea typeface="+mn-ea"/>
                          <a:cs typeface="Times New Roman" panose="02020603050405020304" charset="0"/>
                        </a:rPr>
                        <a:t>1</a:t>
                      </a:r>
                    </a:p>
                  </a:txBody>
                  <a:tcPr marL="6808" marR="6808" marT="6808" marB="0" anchor="ctr">
                    <a:noFill/>
                  </a:tcPr>
                </a:tc>
                <a:tc>
                  <a:txBody>
                    <a:bodyPr/>
                    <a:lstStyle/>
                    <a:p>
                      <a:pPr algn="l" fontAlgn="ctr"/>
                      <a:r>
                        <a:rPr lang="en-US" altLang="zh-CN" sz="1100" kern="1200" dirty="0">
                          <a:solidFill>
                            <a:schemeClr val="bg1"/>
                          </a:solidFill>
                          <a:latin typeface="Times New Roman" panose="02020603050405020304" charset="0"/>
                          <a:ea typeface="+mn-ea"/>
                          <a:cs typeface="Times New Roman" panose="02020603050405020304" charset="0"/>
                        </a:rPr>
                        <a:t>Slim post design, wide adaptability </a:t>
                      </a:r>
                      <a:endParaRPr lang="zh-CN" altLang="en-US" sz="1100" kern="1200" dirty="0">
                        <a:solidFill>
                          <a:schemeClr val="bg1"/>
                        </a:solidFill>
                        <a:latin typeface="Times New Roman" panose="02020603050405020304" charset="0"/>
                        <a:ea typeface="+mn-ea"/>
                        <a:cs typeface="Times New Roman" panose="02020603050405020304" charset="0"/>
                      </a:endParaRPr>
                    </a:p>
                  </a:txBody>
                  <a:tcPr marL="6808" marR="6808" marT="6808" marB="0" anchor="ctr"/>
                </a:tc>
                <a:tc>
                  <a:txBody>
                    <a:bodyPr/>
                    <a:lstStyle/>
                    <a:p>
                      <a:pPr lvl="0">
                        <a:lnSpc>
                          <a:spcPct val="150000"/>
                        </a:lnSpc>
                      </a:pPr>
                      <a:r>
                        <a:rPr lang="en-US" altLang="zh-CN" sz="1100" kern="1200" dirty="0">
                          <a:solidFill>
                            <a:schemeClr val="bg1"/>
                          </a:solidFill>
                          <a:latin typeface="Times New Roman" panose="02020603050405020304" charset="0"/>
                          <a:ea typeface="+mn-ea"/>
                          <a:cs typeface="Times New Roman" panose="02020603050405020304" charset="0"/>
                        </a:rPr>
                        <a:t>It adopts a slim post design, </a:t>
                      </a:r>
                      <a:endParaRPr lang="zh-CN" altLang="en-US" sz="1100" kern="1200" dirty="0">
                        <a:solidFill>
                          <a:schemeClr val="bg1"/>
                        </a:solidFill>
                        <a:latin typeface="Times New Roman" panose="02020603050405020304" charset="0"/>
                        <a:ea typeface="+mn-ea"/>
                        <a:cs typeface="Times New Roman" panose="02020603050405020304" charset="0"/>
                      </a:endParaRPr>
                    </a:p>
                  </a:txBody>
                  <a:tcPr marL="6808" marR="6808" marT="6808" marB="0" anchor="ctr"/>
                </a:tc>
                <a:tc>
                  <a:txBody>
                    <a:bodyPr/>
                    <a:lstStyle/>
                    <a:p>
                      <a:pPr algn="l" rtl="0" fontAlgn="ctr"/>
                      <a:r>
                        <a:rPr lang="en-US" altLang="zh-CN" sz="1100" kern="1200" dirty="0">
                          <a:solidFill>
                            <a:schemeClr val="bg1"/>
                          </a:solidFill>
                          <a:latin typeface="Times New Roman" panose="02020603050405020304" charset="0"/>
                          <a:ea typeface="+mn-ea"/>
                          <a:cs typeface="Times New Roman" panose="02020603050405020304" charset="0"/>
                        </a:rPr>
                        <a:t>Which is suitable for sewing the bottom, side and corners of small products.</a:t>
                      </a:r>
                      <a:endParaRPr lang="zh-CN" altLang="en-US" sz="1100" kern="1200" dirty="0">
                        <a:solidFill>
                          <a:schemeClr val="bg1"/>
                        </a:solidFill>
                        <a:latin typeface="微软雅黑" panose="020B0503020204020204" pitchFamily="34" charset="-122"/>
                        <a:ea typeface="微软雅黑" panose="020B0503020204020204" pitchFamily="34" charset="-122"/>
                        <a:cs typeface="+mn-cs"/>
                      </a:endParaRPr>
                    </a:p>
                  </a:txBody>
                  <a:tcPr marL="6808" marR="6808" marT="6808" marB="0" anchor="ctr"/>
                </a:tc>
                <a:extLst>
                  <a:ext uri="{0D108BD9-81ED-4DB2-BD59-A6C34878D82A}">
                    <a16:rowId xmlns:a16="http://schemas.microsoft.com/office/drawing/2014/main" val="10001"/>
                  </a:ext>
                </a:extLst>
              </a:tr>
              <a:tr h="432546">
                <a:tc>
                  <a:txBody>
                    <a:bodyPr/>
                    <a:lstStyle/>
                    <a:p>
                      <a:pPr algn="ctr" fontAlgn="ctr"/>
                      <a:r>
                        <a:rPr lang="zh-CN" altLang="en-US" sz="1100" kern="1200" dirty="0">
                          <a:solidFill>
                            <a:schemeClr val="bg1"/>
                          </a:solidFill>
                          <a:latin typeface="Times New Roman" panose="02020603050405020304" charset="0"/>
                          <a:ea typeface="+mn-ea"/>
                          <a:cs typeface="Times New Roman" panose="02020603050405020304" charset="0"/>
                        </a:rPr>
                        <a:t>2</a:t>
                      </a:r>
                    </a:p>
                  </a:txBody>
                  <a:tcPr marL="6808" marR="6808" marT="6808" marB="0" anchor="ctr">
                    <a:noFill/>
                  </a:tcPr>
                </a:tc>
                <a:tc>
                  <a:txBody>
                    <a:bodyPr/>
                    <a:lstStyle/>
                    <a:p>
                      <a:pPr algn="l" fontAlgn="ctr"/>
                      <a:r>
                        <a:rPr lang="en-US" altLang="zh-CN" sz="1100" kern="1200" dirty="0">
                          <a:solidFill>
                            <a:schemeClr val="bg1"/>
                          </a:solidFill>
                          <a:latin typeface="Times New Roman" panose="02020603050405020304" charset="0"/>
                          <a:ea typeface="+mn-ea"/>
                          <a:cs typeface="Times New Roman" panose="02020603050405020304" charset="0"/>
                        </a:rPr>
                        <a:t>Removable needle plate, convenient to debug</a:t>
                      </a:r>
                      <a:endParaRPr lang="zh-CN" altLang="en-US" sz="1100" kern="1200" dirty="0">
                        <a:solidFill>
                          <a:schemeClr val="bg1"/>
                        </a:solidFill>
                        <a:latin typeface="Times New Roman" panose="02020603050405020304" charset="0"/>
                        <a:ea typeface="+mn-ea"/>
                        <a:cs typeface="Times New Roman" panose="02020603050405020304" charset="0"/>
                      </a:endParaRPr>
                    </a:p>
                  </a:txBody>
                  <a:tcPr marL="6808" marR="6808" marT="6808" marB="0" anchor="ctr"/>
                </a:tc>
                <a:tc>
                  <a:txBody>
                    <a:bodyPr/>
                    <a:lstStyle/>
                    <a:p>
                      <a:pPr lvl="0">
                        <a:lnSpc>
                          <a:spcPct val="150000"/>
                        </a:lnSpc>
                      </a:pPr>
                      <a:r>
                        <a:rPr lang="en-US" altLang="zh-CN" sz="1100" kern="1200" dirty="0">
                          <a:solidFill>
                            <a:schemeClr val="bg1"/>
                          </a:solidFill>
                          <a:latin typeface="Times New Roman" panose="02020603050405020304" charset="0"/>
                          <a:ea typeface="+mn-ea"/>
                          <a:cs typeface="Times New Roman" panose="02020603050405020304" charset="0"/>
                        </a:rPr>
                        <a:t>Removable needle plate, convenient to debug</a:t>
                      </a:r>
                      <a:endParaRPr lang="zh-CN" altLang="en-US" sz="1100" kern="1200" dirty="0">
                        <a:solidFill>
                          <a:schemeClr val="bg1"/>
                        </a:solidFill>
                        <a:latin typeface="Times New Roman" panose="02020603050405020304" charset="0"/>
                        <a:ea typeface="+mn-ea"/>
                        <a:cs typeface="Times New Roman" panose="02020603050405020304" charset="0"/>
                      </a:endParaRPr>
                    </a:p>
                  </a:txBody>
                  <a:tcPr marL="6808" marR="6808" marT="6808" marB="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100" kern="1200" dirty="0">
                          <a:solidFill>
                            <a:schemeClr val="bg1"/>
                          </a:solidFill>
                          <a:latin typeface="Times New Roman" panose="02020603050405020304" charset="0"/>
                          <a:ea typeface="+mn-ea"/>
                          <a:cs typeface="Times New Roman" panose="02020603050405020304" charset="0"/>
                        </a:rPr>
                        <a:t>The needle plate needs to be replaced to sew different fabrics without replacing large components, and the maintenance cost is low.</a:t>
                      </a:r>
                      <a:endParaRPr lang="zh-CN" altLang="en-US" sz="1100" kern="1200" dirty="0">
                        <a:solidFill>
                          <a:schemeClr val="bg1"/>
                        </a:solidFill>
                        <a:latin typeface="Times New Roman" panose="02020603050405020304" charset="0"/>
                        <a:ea typeface="+mn-ea"/>
                        <a:cs typeface="Times New Roman" panose="02020603050405020304" charset="0"/>
                      </a:endParaRPr>
                    </a:p>
                  </a:txBody>
                  <a:tcPr marL="6808" marR="6808" marT="6808" marB="0" anchor="ctr"/>
                </a:tc>
                <a:extLst>
                  <a:ext uri="{0D108BD9-81ED-4DB2-BD59-A6C34878D82A}">
                    <a16:rowId xmlns:a16="http://schemas.microsoft.com/office/drawing/2014/main" val="562184131"/>
                  </a:ext>
                </a:extLst>
              </a:tr>
              <a:tr h="468268">
                <a:tc>
                  <a:txBody>
                    <a:bodyPr/>
                    <a:lstStyle/>
                    <a:p>
                      <a:pPr marL="0" algn="ctr" defTabSz="914400" rtl="0" eaLnBrk="1" fontAlgn="ctr" latinLnBrk="0" hangingPunct="1"/>
                      <a:r>
                        <a:rPr lang="zh-CN" altLang="en-US" sz="1100" kern="1200" dirty="0">
                          <a:solidFill>
                            <a:schemeClr val="bg1"/>
                          </a:solidFill>
                          <a:latin typeface="Times New Roman" panose="02020603050405020304" charset="0"/>
                          <a:ea typeface="+mn-ea"/>
                          <a:cs typeface="Times New Roman" panose="02020603050405020304" charset="0"/>
                        </a:rPr>
                        <a:t>3</a:t>
                      </a:r>
                    </a:p>
                  </a:txBody>
                  <a:tcPr marL="6808" marR="6808" marT="6808" marB="0" anchor="ctr">
                    <a:noFill/>
                  </a:tcPr>
                </a:tc>
                <a:tc>
                  <a:txBody>
                    <a:bodyPr/>
                    <a:lstStyle/>
                    <a:p>
                      <a:pPr marL="0" algn="l" defTabSz="914400" rtl="0" eaLnBrk="1" fontAlgn="ctr" latinLnBrk="0" hangingPunct="1"/>
                      <a:r>
                        <a:rPr lang="en-US" altLang="zh-CN" sz="1100" kern="1200" dirty="0">
                          <a:solidFill>
                            <a:schemeClr val="bg1"/>
                          </a:solidFill>
                          <a:latin typeface="Times New Roman" panose="02020603050405020304" charset="0"/>
                          <a:ea typeface="+mn-ea"/>
                          <a:cs typeface="Times New Roman" panose="02020603050405020304" charset="0"/>
                        </a:rPr>
                        <a:t>Auto thread cutting, efficient sewing</a:t>
                      </a:r>
                      <a:endParaRPr lang="zh-CN" altLang="en-US" sz="1100" kern="1200" dirty="0">
                        <a:solidFill>
                          <a:schemeClr val="bg1"/>
                        </a:solidFill>
                        <a:latin typeface="Times New Roman" panose="02020603050405020304" charset="0"/>
                        <a:ea typeface="+mn-ea"/>
                        <a:cs typeface="Times New Roman" panose="02020603050405020304" charset="0"/>
                      </a:endParaRPr>
                    </a:p>
                  </a:txBody>
                  <a:tcPr marL="6808" marR="6808" marT="6808" marB="0" anchor="ctr"/>
                </a:tc>
                <a:tc>
                  <a:txBody>
                    <a:bodyPr/>
                    <a:lstStyle/>
                    <a:p>
                      <a:pPr marL="0" algn="l" defTabSz="914400" rtl="0" eaLnBrk="1" fontAlgn="ctr" latinLnBrk="0" hangingPunct="1"/>
                      <a:r>
                        <a:rPr lang="en-US" altLang="zh-CN" sz="1100" kern="1200" dirty="0">
                          <a:solidFill>
                            <a:schemeClr val="bg1"/>
                          </a:solidFill>
                          <a:latin typeface="Times New Roman" panose="02020603050405020304" charset="0"/>
                          <a:ea typeface="+mn-ea"/>
                          <a:cs typeface="Times New Roman" panose="02020603050405020304" charset="0"/>
                        </a:rPr>
                        <a:t>Auto thread cutting</a:t>
                      </a:r>
                      <a:endParaRPr lang="zh-CN" altLang="en-US" sz="1100" kern="1200" dirty="0">
                        <a:solidFill>
                          <a:schemeClr val="bg1"/>
                        </a:solidFill>
                        <a:latin typeface="Times New Roman" panose="02020603050405020304" charset="0"/>
                        <a:ea typeface="+mn-ea"/>
                        <a:cs typeface="Times New Roman" panose="02020603050405020304" charset="0"/>
                      </a:endParaRPr>
                    </a:p>
                  </a:txBody>
                  <a:tcPr marL="6808" marR="6808" marT="6808" marB="0" anchor="ctr"/>
                </a:tc>
                <a:tc>
                  <a:txBody>
                    <a:bodyPr/>
                    <a:lstStyle/>
                    <a:p>
                      <a:pPr marL="0" lvl="0" algn="l" defTabSz="914400" rtl="0" eaLnBrk="1" fontAlgn="ctr" latinLnBrk="0" hangingPunct="1">
                        <a:lnSpc>
                          <a:spcPct val="150000"/>
                        </a:lnSpc>
                      </a:pPr>
                      <a:r>
                        <a:rPr lang="en-US" altLang="zh-CN" sz="1100" kern="1200" dirty="0">
                          <a:solidFill>
                            <a:schemeClr val="bg1"/>
                          </a:solidFill>
                          <a:latin typeface="Times New Roman" panose="02020603050405020304" charset="0"/>
                          <a:ea typeface="+mn-ea"/>
                          <a:cs typeface="Times New Roman" panose="02020603050405020304" charset="0"/>
                        </a:rPr>
                        <a:t>Auto reverse sewing, auto presser foot lifting, electronic control integrated design, simple maintenance and high efficiency.</a:t>
                      </a:r>
                      <a:endParaRPr lang="zh-CN" altLang="en-US" sz="1100" kern="1200" dirty="0">
                        <a:solidFill>
                          <a:schemeClr val="bg1"/>
                        </a:solidFill>
                        <a:latin typeface="Times New Roman" panose="02020603050405020304" charset="0"/>
                        <a:ea typeface="+mn-ea"/>
                        <a:cs typeface="Times New Roman" panose="02020603050405020304" charset="0"/>
                      </a:endParaRPr>
                    </a:p>
                  </a:txBody>
                  <a:tcPr marL="6808" marR="6808" marT="6808" marB="0" anchor="ctr"/>
                </a:tc>
                <a:extLst>
                  <a:ext uri="{0D108BD9-81ED-4DB2-BD59-A6C34878D82A}">
                    <a16:rowId xmlns:a16="http://schemas.microsoft.com/office/drawing/2014/main" val="10003"/>
                  </a:ext>
                </a:extLst>
              </a:tr>
              <a:tr h="468268">
                <a:tc>
                  <a:txBody>
                    <a:bodyPr/>
                    <a:lstStyle/>
                    <a:p>
                      <a:pPr algn="ctr" rtl="0" fontAlgn="ctr"/>
                      <a:r>
                        <a:rPr lang="zh-CN" altLang="en-US" sz="1100" kern="1200" dirty="0">
                          <a:solidFill>
                            <a:schemeClr val="bg2"/>
                          </a:solidFill>
                          <a:latin typeface="Times New Roman" panose="02020603050405020304" pitchFamily="18" charset="0"/>
                          <a:ea typeface="+mn-ea"/>
                          <a:cs typeface="Times New Roman" panose="02020603050405020304" pitchFamily="18" charset="0"/>
                        </a:rPr>
                        <a:t>4</a:t>
                      </a:r>
                    </a:p>
                  </a:txBody>
                  <a:tcPr marL="6808" marR="6808" marT="6808" marB="0" anchor="ctr">
                    <a:noFill/>
                  </a:tcPr>
                </a:tc>
                <a:tc>
                  <a:txBody>
                    <a:bodyPr/>
                    <a:lstStyle/>
                    <a:p>
                      <a:pPr algn="l" fontAlgn="ctr"/>
                      <a:r>
                        <a:rPr lang="en-US" altLang="zh-CN" sz="1100" kern="1200" dirty="0">
                          <a:solidFill>
                            <a:schemeClr val="bg1"/>
                          </a:solidFill>
                          <a:latin typeface="Times New Roman" panose="02020603050405020304" charset="0"/>
                          <a:ea typeface="+mn-ea"/>
                          <a:cs typeface="Times New Roman" panose="02020603050405020304" charset="0"/>
                        </a:rPr>
                        <a:t>Short thread remaining, no more trim</a:t>
                      </a:r>
                      <a:endParaRPr lang="zh-CN" altLang="en-US" sz="1100" kern="1200" dirty="0">
                        <a:solidFill>
                          <a:schemeClr val="bg1"/>
                        </a:solidFill>
                        <a:latin typeface="Times New Roman" panose="02020603050405020304" charset="0"/>
                        <a:ea typeface="+mn-ea"/>
                        <a:cs typeface="Times New Roman" panose="02020603050405020304" charset="0"/>
                      </a:endParaRPr>
                    </a:p>
                  </a:txBody>
                  <a:tcPr marL="6808" marR="6808" marT="6808" marB="0" anchor="ctr"/>
                </a:tc>
                <a:tc>
                  <a:txBody>
                    <a:bodyPr/>
                    <a:lstStyle/>
                    <a:p>
                      <a:pPr algn="l" rtl="0" fontAlgn="ctr"/>
                      <a:r>
                        <a:rPr lang="en-US" altLang="zh-CN" sz="1100" kern="1200" dirty="0">
                          <a:solidFill>
                            <a:schemeClr val="bg1"/>
                          </a:solidFill>
                          <a:latin typeface="Times New Roman" panose="02020603050405020304" charset="0"/>
                          <a:ea typeface="+mn-ea"/>
                          <a:cs typeface="Times New Roman" panose="02020603050405020304" charset="0"/>
                        </a:rPr>
                        <a:t>The innovative design of the thread trimming mechanism</a:t>
                      </a:r>
                      <a:endParaRPr lang="zh-CN" altLang="en-US" sz="1100" kern="1200" dirty="0">
                        <a:solidFill>
                          <a:schemeClr val="bg1"/>
                        </a:solidFill>
                        <a:latin typeface="Times New Roman" panose="02020603050405020304" charset="0"/>
                        <a:ea typeface="+mn-ea"/>
                        <a:cs typeface="Times New Roman" panose="02020603050405020304" charset="0"/>
                      </a:endParaRPr>
                    </a:p>
                  </a:txBody>
                  <a:tcPr marL="6808" marR="6808" marT="6808" marB="0" anchor="ctr"/>
                </a:tc>
                <a:tc>
                  <a:txBody>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altLang="zh-CN" sz="1100" kern="1200" dirty="0">
                          <a:solidFill>
                            <a:schemeClr val="bg1"/>
                          </a:solidFill>
                          <a:latin typeface="Times New Roman" panose="02020603050405020304" charset="0"/>
                          <a:ea typeface="+mn-ea"/>
                          <a:cs typeface="Times New Roman" panose="02020603050405020304" charset="0"/>
                        </a:rPr>
                        <a:t>Within 3mm after thread trimming, no need to trim the thread tail, saving time and reducing labor cost.</a:t>
                      </a:r>
                    </a:p>
                  </a:txBody>
                  <a:tcPr marL="6808" marR="6808" marT="6808" marB="0" anchor="ctr"/>
                </a:tc>
                <a:extLst>
                  <a:ext uri="{0D108BD9-81ED-4DB2-BD59-A6C34878D82A}">
                    <a16:rowId xmlns:a16="http://schemas.microsoft.com/office/drawing/2014/main" val="10004"/>
                  </a:ext>
                </a:extLst>
              </a:tr>
              <a:tr h="685739">
                <a:tc>
                  <a:txBody>
                    <a:bodyPr/>
                    <a:lstStyle/>
                    <a:p>
                      <a:pPr algn="ctr" rtl="0" fontAlgn="ctr"/>
                      <a:r>
                        <a:rPr lang="zh-CN" altLang="en-US" sz="1100" kern="1200" dirty="0">
                          <a:solidFill>
                            <a:schemeClr val="bg2"/>
                          </a:solidFill>
                          <a:latin typeface="Times New Roman" panose="02020603050405020304" pitchFamily="18" charset="0"/>
                          <a:ea typeface="+mn-ea"/>
                          <a:cs typeface="Times New Roman" panose="02020603050405020304" pitchFamily="18" charset="0"/>
                        </a:rPr>
                        <a:t>5</a:t>
                      </a:r>
                    </a:p>
                  </a:txBody>
                  <a:tcPr marL="6808" marR="6808" marT="6808" marB="0" anchor="ctr">
                    <a:noFill/>
                  </a:tcPr>
                </a:tc>
                <a:tc>
                  <a:txBody>
                    <a:bodyPr/>
                    <a:lstStyle/>
                    <a:p>
                      <a:pPr marL="0" lvl="0" indent="0" algn="l" defTabSz="914400" rtl="0" eaLnBrk="1" fontAlgn="ctr" latinLnBrk="0" hangingPunct="1">
                        <a:lnSpc>
                          <a:spcPct val="150000"/>
                        </a:lnSpc>
                        <a:buFont typeface="Wingdings" panose="05000000000000000000" pitchFamily="2" charset="2"/>
                        <a:buNone/>
                      </a:pPr>
                      <a:r>
                        <a:rPr lang="en-US" altLang="zh-CN" sz="1100" kern="1200" dirty="0">
                          <a:solidFill>
                            <a:schemeClr val="bg1"/>
                          </a:solidFill>
                          <a:latin typeface="Times New Roman" panose="02020603050405020304" charset="0"/>
                          <a:ea typeface="+mn-ea"/>
                          <a:cs typeface="Times New Roman" panose="02020603050405020304" charset="0"/>
                        </a:rPr>
                        <a:t>V</a:t>
                      </a:r>
                      <a:r>
                        <a:rPr lang="en-US" altLang="zh-CN" sz="1100" kern="1200" dirty="0">
                          <a:solidFill>
                            <a:schemeClr val="bg1"/>
                          </a:solidFill>
                          <a:latin typeface="Times New Roman" panose="02020603050405020304" charset="0"/>
                          <a:ea typeface="+mn-ea"/>
                          <a:cs typeface="Times New Roman" panose="02020603050405020304" charset="0"/>
                          <a:sym typeface="+mn-ea"/>
                        </a:rPr>
                        <a:t>oice guide , easy to use</a:t>
                      </a:r>
                      <a:endParaRPr lang="zh-CN" altLang="en-US" sz="1100" kern="1200" dirty="0">
                        <a:solidFill>
                          <a:schemeClr val="bg1"/>
                        </a:solidFill>
                        <a:latin typeface="Times New Roman" panose="02020603050405020304" charset="0"/>
                        <a:ea typeface="+mn-ea"/>
                        <a:cs typeface="Times New Roman" panose="02020603050405020304" charset="0"/>
                      </a:endParaRPr>
                    </a:p>
                  </a:txBody>
                  <a:tcPr marL="6808" marR="6808" marT="6808" marB="0" anchor="ctr"/>
                </a:tc>
                <a:tc>
                  <a:txBody>
                    <a:bodyPr/>
                    <a:lstStyle/>
                    <a:p>
                      <a:pPr marL="0" lvl="0" indent="0" algn="l" defTabSz="914400" rtl="0" eaLnBrk="1" fontAlgn="ctr" latinLnBrk="0" hangingPunct="1">
                        <a:lnSpc>
                          <a:spcPct val="150000"/>
                        </a:lnSpc>
                        <a:buFont typeface="Wingdings" panose="05000000000000000000" pitchFamily="2" charset="2"/>
                        <a:buNone/>
                      </a:pPr>
                      <a:r>
                        <a:rPr lang="en-US" altLang="zh-CN" sz="1100" kern="1200" dirty="0">
                          <a:solidFill>
                            <a:schemeClr val="bg1"/>
                          </a:solidFill>
                          <a:latin typeface="Times New Roman" panose="02020603050405020304" charset="0"/>
                          <a:ea typeface="+mn-ea"/>
                          <a:cs typeface="Times New Roman" panose="02020603050405020304" charset="0"/>
                        </a:rPr>
                        <a:t>1. After the fault alarm, press the "voice key" to automatically broadcast the solution; </a:t>
                      </a:r>
                      <a:br>
                        <a:rPr lang="en-US" altLang="zh-CN" sz="1100" kern="1200" dirty="0">
                          <a:solidFill>
                            <a:schemeClr val="bg1"/>
                          </a:solidFill>
                          <a:latin typeface="Times New Roman" panose="02020603050405020304" charset="0"/>
                          <a:ea typeface="+mn-ea"/>
                          <a:cs typeface="Times New Roman" panose="02020603050405020304" charset="0"/>
                        </a:rPr>
                      </a:br>
                      <a:r>
                        <a:rPr lang="en-US" altLang="zh-CN" sz="1100" kern="1200" dirty="0">
                          <a:solidFill>
                            <a:schemeClr val="bg1"/>
                          </a:solidFill>
                          <a:latin typeface="Times New Roman" panose="02020603050405020304" charset="0"/>
                          <a:ea typeface="+mn-ea"/>
                          <a:cs typeface="Times New Roman" panose="02020603050405020304" charset="0"/>
                        </a:rPr>
                        <a:t> 2. Each button has a voice prompt</a:t>
                      </a:r>
                      <a:endParaRPr lang="zh-CN" altLang="en-US" sz="1100" kern="1200" dirty="0">
                        <a:solidFill>
                          <a:schemeClr val="bg1"/>
                        </a:solidFill>
                        <a:latin typeface="Times New Roman" panose="02020603050405020304" charset="0"/>
                        <a:ea typeface="+mn-ea"/>
                        <a:cs typeface="Times New Roman" panose="02020603050405020304" charset="0"/>
                      </a:endParaRPr>
                    </a:p>
                  </a:txBody>
                  <a:tcPr marL="6808" marR="6808" marT="6808" marB="0" anchor="ctr"/>
                </a:tc>
                <a:tc>
                  <a:txBody>
                    <a:bodyPr/>
                    <a:lstStyle/>
                    <a:p>
                      <a:pPr lvl="0" indent="0">
                        <a:lnSpc>
                          <a:spcPct val="150000"/>
                        </a:lnSpc>
                        <a:buFont typeface="Wingdings" panose="05000000000000000000" pitchFamily="2" charset="2"/>
                        <a:buNone/>
                      </a:pPr>
                      <a:r>
                        <a:rPr lang="en-US" altLang="zh-CN" sz="1100" kern="1200" dirty="0">
                          <a:solidFill>
                            <a:schemeClr val="bg1"/>
                          </a:solidFill>
                          <a:latin typeface="Times New Roman" panose="02020603050405020304" charset="0"/>
                          <a:ea typeface="+mn-ea"/>
                          <a:cs typeface="Times New Roman" panose="02020603050405020304" charset="0"/>
                        </a:rPr>
                        <a:t>1.</a:t>
                      </a:r>
                      <a:r>
                        <a:rPr lang="zh-CN" altLang="en-US" sz="1100" kern="1200" dirty="0">
                          <a:solidFill>
                            <a:schemeClr val="bg1"/>
                          </a:solidFill>
                          <a:latin typeface="Times New Roman" panose="02020603050405020304" charset="0"/>
                          <a:ea typeface="+mn-ea"/>
                          <a:cs typeface="Times New Roman" panose="02020603050405020304" charset="0"/>
                        </a:rPr>
                        <a:t>Customers can solve simple problems by voice；</a:t>
                      </a:r>
                    </a:p>
                    <a:p>
                      <a:pPr lvl="0" indent="0">
                        <a:lnSpc>
                          <a:spcPct val="150000"/>
                        </a:lnSpc>
                        <a:buFont typeface="Wingdings" panose="05000000000000000000" pitchFamily="2" charset="2"/>
                        <a:buNone/>
                      </a:pPr>
                      <a:r>
                        <a:rPr lang="en-US" altLang="zh-CN" sz="1100" kern="1200" dirty="0">
                          <a:solidFill>
                            <a:schemeClr val="bg1"/>
                          </a:solidFill>
                          <a:latin typeface="Times New Roman" panose="02020603050405020304" charset="0"/>
                          <a:ea typeface="+mn-ea"/>
                          <a:cs typeface="Times New Roman" panose="02020603050405020304" charset="0"/>
                        </a:rPr>
                        <a:t>2.Voice prompt enables the operator to clear the key function and ensure  full use of the function.</a:t>
                      </a:r>
                      <a:endParaRPr lang="zh-CN" altLang="en-US" sz="1100" kern="1200" dirty="0">
                        <a:solidFill>
                          <a:schemeClr val="bg1"/>
                        </a:solidFill>
                        <a:latin typeface="Times New Roman" panose="02020603050405020304" charset="0"/>
                        <a:ea typeface="+mn-ea"/>
                        <a:cs typeface="Times New Roman" panose="02020603050405020304" charset="0"/>
                      </a:endParaRPr>
                    </a:p>
                  </a:txBody>
                  <a:tcPr marL="6808" marR="6808" marT="6808" marB="0" anchor="ctr"/>
                </a:tc>
                <a:extLst>
                  <a:ext uri="{0D108BD9-81ED-4DB2-BD59-A6C34878D82A}">
                    <a16:rowId xmlns:a16="http://schemas.microsoft.com/office/drawing/2014/main" val="10005"/>
                  </a:ext>
                </a:extLst>
              </a:tr>
              <a:tr h="324353">
                <a:tc>
                  <a:txBody>
                    <a:bodyPr/>
                    <a:lstStyle/>
                    <a:p>
                      <a:pPr algn="ctr" rtl="0" fontAlgn="ctr"/>
                      <a:r>
                        <a:rPr lang="zh-CN" altLang="en-US" sz="1100" kern="1200" dirty="0">
                          <a:solidFill>
                            <a:schemeClr val="bg2"/>
                          </a:solidFill>
                          <a:latin typeface="Times New Roman" panose="02020603050405020304" pitchFamily="18" charset="0"/>
                          <a:ea typeface="+mn-ea"/>
                          <a:cs typeface="Times New Roman" panose="02020603050405020304" pitchFamily="18" charset="0"/>
                        </a:rPr>
                        <a:t>6</a:t>
                      </a:r>
                    </a:p>
                  </a:txBody>
                  <a:tcPr marL="6808" marR="6808" marT="6808" marB="0" anchor="ctr">
                    <a:noFill/>
                  </a:tcPr>
                </a:tc>
                <a:tc>
                  <a:txBody>
                    <a:bodyPr/>
                    <a:lstStyle/>
                    <a:p>
                      <a:pPr algn="l" fontAlgn="ctr"/>
                      <a:r>
                        <a:rPr lang="en-US" altLang="zh-CN" sz="1100" kern="1200" dirty="0">
                          <a:solidFill>
                            <a:schemeClr val="bg2"/>
                          </a:solidFill>
                          <a:latin typeface="Times New Roman" panose="02020603050405020304" pitchFamily="18" charset="0"/>
                          <a:ea typeface="+mn-ea"/>
                          <a:cs typeface="Times New Roman" panose="02020603050405020304" pitchFamily="18" charset="0"/>
                        </a:rPr>
                        <a:t>O</a:t>
                      </a:r>
                      <a:r>
                        <a:rPr lang="en-US" altLang="zh-CN" sz="1100" kern="1200" dirty="0">
                          <a:solidFill>
                            <a:schemeClr val="bg2"/>
                          </a:solidFill>
                          <a:latin typeface="Times New Roman" panose="02020603050405020304" pitchFamily="18" charset="0"/>
                          <a:ea typeface="+mn-ea"/>
                          <a:cs typeface="Times New Roman" panose="02020603050405020304" pitchFamily="18" charset="0"/>
                          <a:sym typeface="+mn-ea"/>
                        </a:rPr>
                        <a:t>ne key to reset</a:t>
                      </a:r>
                      <a:endParaRPr lang="zh-CN" altLang="en-US" sz="1100" kern="1200" dirty="0">
                        <a:solidFill>
                          <a:schemeClr val="bg2"/>
                        </a:solidFill>
                        <a:latin typeface="Times New Roman" panose="02020603050405020304" pitchFamily="18" charset="0"/>
                        <a:ea typeface="+mn-ea"/>
                        <a:cs typeface="Times New Roman" panose="02020603050405020304" pitchFamily="18" charset="0"/>
                      </a:endParaRPr>
                    </a:p>
                  </a:txBody>
                  <a:tcPr marL="6808" marR="6808" marT="6808" marB="0" anchor="ctr"/>
                </a:tc>
                <a:tc>
                  <a:txBody>
                    <a:bodyPr/>
                    <a:lstStyle/>
                    <a:p>
                      <a:pPr algn="l" rtl="0" fontAlgn="ctr"/>
                      <a:r>
                        <a:rPr lang="en-US" altLang="zh-CN" sz="1100" kern="1200" dirty="0">
                          <a:solidFill>
                            <a:schemeClr val="bg2"/>
                          </a:solidFill>
                          <a:latin typeface="Times New Roman" panose="02020603050405020304" pitchFamily="18" charset="0"/>
                          <a:ea typeface="+mn-ea"/>
                          <a:cs typeface="Times New Roman" panose="02020603050405020304" pitchFamily="18" charset="0"/>
                        </a:rPr>
                        <a:t>O</a:t>
                      </a:r>
                      <a:r>
                        <a:rPr lang="en-US" altLang="zh-CN" sz="1100" kern="1200" dirty="0">
                          <a:solidFill>
                            <a:schemeClr val="bg2"/>
                          </a:solidFill>
                          <a:latin typeface="Times New Roman" panose="02020603050405020304" pitchFamily="18" charset="0"/>
                          <a:ea typeface="+mn-ea"/>
                          <a:cs typeface="Times New Roman" panose="02020603050405020304" pitchFamily="18" charset="0"/>
                          <a:sym typeface="+mn-ea"/>
                        </a:rPr>
                        <a:t>ne key to reset</a:t>
                      </a:r>
                      <a:endParaRPr lang="zh-CN" altLang="en-US" sz="1100" kern="1200" dirty="0">
                        <a:solidFill>
                          <a:schemeClr val="bg2"/>
                        </a:solidFill>
                        <a:latin typeface="Times New Roman" panose="02020603050405020304" pitchFamily="18" charset="0"/>
                        <a:ea typeface="+mn-ea"/>
                        <a:cs typeface="Times New Roman" panose="02020603050405020304" pitchFamily="18" charset="0"/>
                      </a:endParaRPr>
                    </a:p>
                  </a:txBody>
                  <a:tcPr marL="6808" marR="6808" marT="6808" marB="0" anchor="ctr"/>
                </a:tc>
                <a:tc>
                  <a:txBody>
                    <a:bodyPr/>
                    <a:lstStyle/>
                    <a:p>
                      <a:pPr algn="l" rtl="0" fontAlgn="ctr"/>
                      <a:r>
                        <a:rPr lang="zh-CN" altLang="en-US" sz="1100" kern="1200" dirty="0">
                          <a:solidFill>
                            <a:schemeClr val="bg2"/>
                          </a:solidFill>
                          <a:latin typeface="Times New Roman" panose="02020603050405020304" pitchFamily="18" charset="0"/>
                          <a:ea typeface="+mn-ea"/>
                          <a:cs typeface="Times New Roman" panose="02020603050405020304" pitchFamily="18" charset="0"/>
                          <a:sym typeface="+mn-ea"/>
                        </a:rPr>
                        <a:t>Users no longer have to worry about misuse</a:t>
                      </a:r>
                      <a:r>
                        <a:rPr lang="en-US" altLang="zh-CN" sz="1100" kern="1200" dirty="0">
                          <a:solidFill>
                            <a:schemeClr val="bg2"/>
                          </a:solidFill>
                          <a:latin typeface="Times New Roman" panose="02020603050405020304" pitchFamily="18" charset="0"/>
                          <a:ea typeface="+mn-ea"/>
                          <a:cs typeface="Times New Roman" panose="02020603050405020304" pitchFamily="18" charset="0"/>
                          <a:sym typeface="+mn-ea"/>
                        </a:rPr>
                        <a:t>.</a:t>
                      </a:r>
                      <a:endParaRPr lang="zh-CN" altLang="en-US" sz="1100" kern="1200" dirty="0">
                        <a:solidFill>
                          <a:schemeClr val="bg2"/>
                        </a:solidFill>
                        <a:latin typeface="Times New Roman" panose="02020603050405020304" pitchFamily="18" charset="0"/>
                        <a:ea typeface="+mn-ea"/>
                        <a:cs typeface="Times New Roman" panose="02020603050405020304" pitchFamily="18" charset="0"/>
                      </a:endParaRPr>
                    </a:p>
                  </a:txBody>
                  <a:tcPr marL="6808" marR="6808" marT="6808" marB="0" anchor="ctr"/>
                </a:tc>
                <a:extLst>
                  <a:ext uri="{0D108BD9-81ED-4DB2-BD59-A6C34878D82A}">
                    <a16:rowId xmlns:a16="http://schemas.microsoft.com/office/drawing/2014/main" val="10006"/>
                  </a:ext>
                </a:extLst>
              </a:tr>
              <a:tr h="445660">
                <a:tc>
                  <a:txBody>
                    <a:bodyPr/>
                    <a:lstStyle/>
                    <a:p>
                      <a:pPr algn="ctr" rtl="0" fontAlgn="ctr"/>
                      <a:r>
                        <a:rPr lang="en-US" altLang="zh-CN" sz="1100" kern="1200" dirty="0">
                          <a:solidFill>
                            <a:schemeClr val="bg2"/>
                          </a:solidFill>
                          <a:latin typeface="Times New Roman" panose="02020603050405020304" pitchFamily="18" charset="0"/>
                          <a:ea typeface="+mn-ea"/>
                          <a:cs typeface="Times New Roman" panose="02020603050405020304" pitchFamily="18" charset="0"/>
                        </a:rPr>
                        <a:t>7</a:t>
                      </a:r>
                      <a:endParaRPr lang="zh-CN" altLang="en-US" sz="1100" kern="1200" dirty="0">
                        <a:solidFill>
                          <a:schemeClr val="bg2"/>
                        </a:solidFill>
                        <a:latin typeface="Times New Roman" panose="02020603050405020304" pitchFamily="18" charset="0"/>
                        <a:ea typeface="+mn-ea"/>
                        <a:cs typeface="Times New Roman" panose="02020603050405020304" pitchFamily="18" charset="0"/>
                      </a:endParaRPr>
                    </a:p>
                  </a:txBody>
                  <a:tcPr marL="6808" marR="6808" marT="6808" marB="0" anchor="ctr">
                    <a:noFill/>
                  </a:tcPr>
                </a:tc>
                <a:tc>
                  <a:txBody>
                    <a:bodyPr/>
                    <a:lstStyle/>
                    <a:p>
                      <a:pPr algn="l" fontAlgn="ctr"/>
                      <a:r>
                        <a:rPr lang="en-US" altLang="zh-CN" sz="1100" kern="1200" dirty="0">
                          <a:solidFill>
                            <a:schemeClr val="bg2"/>
                          </a:solidFill>
                          <a:latin typeface="Times New Roman" panose="02020603050405020304" pitchFamily="18" charset="0"/>
                          <a:ea typeface="+mn-ea"/>
                          <a:cs typeface="Times New Roman" panose="02020603050405020304" pitchFamily="18" charset="0"/>
                        </a:rPr>
                        <a:t>Dual USB interface</a:t>
                      </a:r>
                      <a:endParaRPr lang="zh-CN" altLang="en-US" sz="1100" kern="1200" dirty="0">
                        <a:solidFill>
                          <a:schemeClr val="bg2"/>
                        </a:solidFill>
                        <a:latin typeface="Times New Roman" panose="02020603050405020304" pitchFamily="18" charset="0"/>
                        <a:ea typeface="+mn-ea"/>
                        <a:cs typeface="Times New Roman" panose="02020603050405020304" pitchFamily="18" charset="0"/>
                      </a:endParaRPr>
                    </a:p>
                  </a:txBody>
                  <a:tcPr marL="6808" marR="6808" marT="6808" marB="0" anchor="ctr"/>
                </a:tc>
                <a:tc>
                  <a:txBody>
                    <a:bodyPr/>
                    <a:lstStyle/>
                    <a:p>
                      <a:pPr algn="l" rtl="0" fontAlgn="ctr"/>
                      <a:r>
                        <a:rPr lang="en-US" altLang="zh-CN" sz="1100" kern="1200" dirty="0">
                          <a:solidFill>
                            <a:schemeClr val="bg2"/>
                          </a:solidFill>
                          <a:latin typeface="Times New Roman" panose="02020603050405020304" pitchFamily="18" charset="0"/>
                          <a:ea typeface="+mn-ea"/>
                          <a:cs typeface="Times New Roman" panose="02020603050405020304" pitchFamily="18" charset="0"/>
                        </a:rPr>
                        <a:t>It is equipped with charging interface and software upgrade interface as standard</a:t>
                      </a:r>
                      <a:endParaRPr lang="zh-CN" altLang="en-US" sz="1100" kern="1200" dirty="0">
                        <a:solidFill>
                          <a:schemeClr val="bg1"/>
                        </a:solidFill>
                        <a:latin typeface="微软雅黑" panose="020B0503020204020204" pitchFamily="34" charset="-122"/>
                        <a:ea typeface="微软雅黑" panose="020B0503020204020204" pitchFamily="34" charset="-122"/>
                        <a:cs typeface="+mn-cs"/>
                      </a:endParaRPr>
                    </a:p>
                  </a:txBody>
                  <a:tcPr marL="6808" marR="6808" marT="6808" marB="0" anchor="ctr"/>
                </a:tc>
                <a:tc>
                  <a:txBody>
                    <a:bodyPr/>
                    <a:lstStyle/>
                    <a:p>
                      <a:pPr indent="0">
                        <a:lnSpc>
                          <a:spcPct val="150000"/>
                        </a:lnSpc>
                        <a:buFont typeface="Wingdings" panose="05000000000000000000" pitchFamily="2" charset="2"/>
                        <a:buNone/>
                      </a:pPr>
                      <a:r>
                        <a:rPr lang="en-US" altLang="zh-CN" sz="1100" kern="1200" dirty="0">
                          <a:solidFill>
                            <a:schemeClr val="bg2"/>
                          </a:solidFill>
                          <a:latin typeface="Times New Roman" panose="02020603050405020304" pitchFamily="18" charset="0"/>
                          <a:ea typeface="+mn-ea"/>
                          <a:cs typeface="Times New Roman" panose="02020603050405020304" pitchFamily="18" charset="0"/>
                        </a:rPr>
                        <a:t>At present, other brands only have charging interface, but no software upgrade interface.</a:t>
                      </a:r>
                    </a:p>
                  </a:txBody>
                  <a:tcPr marL="6808" marR="6808" marT="6808" marB="0" anchor="ctr"/>
                </a:tc>
                <a:extLst>
                  <a:ext uri="{0D108BD9-81ED-4DB2-BD59-A6C34878D82A}">
                    <a16:rowId xmlns:a16="http://schemas.microsoft.com/office/drawing/2014/main" val="261302131"/>
                  </a:ext>
                </a:extLst>
              </a:tr>
              <a:tr h="367862">
                <a:tc>
                  <a:txBody>
                    <a:bodyPr/>
                    <a:lstStyle/>
                    <a:p>
                      <a:pPr algn="ctr" rtl="0" fontAlgn="ctr"/>
                      <a:r>
                        <a:rPr lang="en-US" altLang="zh-CN" sz="1100" kern="1200" dirty="0">
                          <a:solidFill>
                            <a:schemeClr val="bg2"/>
                          </a:solidFill>
                          <a:latin typeface="Times New Roman" panose="02020603050405020304" pitchFamily="18" charset="0"/>
                          <a:ea typeface="+mn-ea"/>
                          <a:cs typeface="Times New Roman" panose="02020603050405020304" pitchFamily="18" charset="0"/>
                        </a:rPr>
                        <a:t>8</a:t>
                      </a:r>
                      <a:endParaRPr lang="zh-CN" altLang="en-US" sz="1100" kern="1200" dirty="0">
                        <a:solidFill>
                          <a:schemeClr val="bg2"/>
                        </a:solidFill>
                        <a:latin typeface="Times New Roman" panose="02020603050405020304" pitchFamily="18" charset="0"/>
                        <a:ea typeface="+mn-ea"/>
                        <a:cs typeface="Times New Roman" panose="02020603050405020304" pitchFamily="18" charset="0"/>
                      </a:endParaRPr>
                    </a:p>
                  </a:txBody>
                  <a:tcPr marL="6808" marR="6808" marT="6808" marB="0" anchor="ctr">
                    <a:noFill/>
                  </a:tcPr>
                </a:tc>
                <a:tc>
                  <a:txBody>
                    <a:bodyPr/>
                    <a:lstStyle/>
                    <a:p>
                      <a:pPr algn="l" fontAlgn="ctr"/>
                      <a:r>
                        <a:rPr lang="en-US" altLang="zh-CN" sz="1100" kern="1200" dirty="0">
                          <a:solidFill>
                            <a:schemeClr val="bg2"/>
                          </a:solidFill>
                          <a:latin typeface="Times New Roman" panose="02020603050405020304" charset="0"/>
                          <a:ea typeface="+mn-ea"/>
                          <a:cs typeface="Times New Roman" panose="02020603050405020304" charset="0"/>
                          <a:sym typeface="+mn-ea"/>
                        </a:rPr>
                        <a:t>Embedded </a:t>
                      </a:r>
                      <a:r>
                        <a:rPr lang="zh-CN" altLang="en-US" sz="1100" kern="1200" dirty="0">
                          <a:solidFill>
                            <a:schemeClr val="bg2"/>
                          </a:solidFill>
                          <a:latin typeface="Times New Roman" panose="02020603050405020304" charset="0"/>
                          <a:ea typeface="+mn-ea"/>
                          <a:cs typeface="Times New Roman" panose="02020603050405020304" charset="0"/>
                          <a:sym typeface="+mn-ea"/>
                        </a:rPr>
                        <a:t>operation panel</a:t>
                      </a:r>
                      <a:endParaRPr lang="zh-CN" altLang="en-US" sz="1100" kern="1200" dirty="0">
                        <a:solidFill>
                          <a:schemeClr val="bg2"/>
                        </a:solidFill>
                        <a:latin typeface="Times New Roman" panose="02020603050405020304" charset="0"/>
                        <a:ea typeface="+mn-ea"/>
                        <a:cs typeface="Times New Roman" panose="02020603050405020304" charset="0"/>
                      </a:endParaRPr>
                    </a:p>
                  </a:txBody>
                  <a:tcPr marL="6808" marR="6808" marT="6808" marB="0" anchor="ctr"/>
                </a:tc>
                <a:tc>
                  <a:txBody>
                    <a:bodyPr/>
                    <a:lstStyle/>
                    <a:p>
                      <a:pPr algn="l" rtl="0" fontAlgn="ctr"/>
                      <a:r>
                        <a:rPr lang="en-US" altLang="zh-CN" sz="1100" kern="1200" dirty="0">
                          <a:solidFill>
                            <a:schemeClr val="bg2"/>
                          </a:solidFill>
                          <a:latin typeface="Times New Roman" panose="02020603050405020304" charset="0"/>
                          <a:ea typeface="+mn-ea"/>
                          <a:cs typeface="Times New Roman" panose="02020603050405020304" charset="0"/>
                          <a:sym typeface="+mn-ea"/>
                        </a:rPr>
                        <a:t>Embedded </a:t>
                      </a:r>
                      <a:r>
                        <a:rPr lang="zh-CN" altLang="en-US" sz="1100" kern="1200" dirty="0">
                          <a:solidFill>
                            <a:schemeClr val="bg2"/>
                          </a:solidFill>
                          <a:latin typeface="Times New Roman" panose="02020603050405020304" charset="0"/>
                          <a:ea typeface="+mn-ea"/>
                          <a:cs typeface="Times New Roman" panose="02020603050405020304" charset="0"/>
                          <a:sym typeface="+mn-ea"/>
                        </a:rPr>
                        <a:t>operation panel</a:t>
                      </a:r>
                      <a:endParaRPr lang="zh-CN" altLang="en-US" sz="1100" kern="1200" dirty="0">
                        <a:solidFill>
                          <a:schemeClr val="bg2"/>
                        </a:solidFill>
                        <a:latin typeface="Times New Roman" panose="02020603050405020304" charset="0"/>
                        <a:ea typeface="+mn-ea"/>
                        <a:cs typeface="Times New Roman" panose="02020603050405020304" charset="0"/>
                      </a:endParaRPr>
                    </a:p>
                  </a:txBody>
                  <a:tcPr marL="6808" marR="6808" marT="680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100" dirty="0">
                          <a:solidFill>
                            <a:schemeClr val="bg2"/>
                          </a:solidFill>
                          <a:latin typeface="Times New Roman" panose="02020603050405020304" charset="0"/>
                          <a:ea typeface="微软雅黑" panose="020B0503020204020204" pitchFamily="34" charset="-122"/>
                          <a:cs typeface="Times New Roman" panose="02020603050405020304" charset="0"/>
                          <a:sym typeface="+mn-ea"/>
                        </a:rPr>
                        <a:t>It is convenient and simple for users to set and operate the electric control, and it is also more convenient and economical to replace.</a:t>
                      </a:r>
                    </a:p>
                  </a:txBody>
                  <a:tcPr marL="6808" marR="6808" marT="6808" marB="0" anchor="ctr"/>
                </a:tc>
                <a:extLst>
                  <a:ext uri="{0D108BD9-81ED-4DB2-BD59-A6C34878D82A}">
                    <a16:rowId xmlns:a16="http://schemas.microsoft.com/office/drawing/2014/main" val="3498269488"/>
                  </a:ext>
                </a:extLst>
              </a:tr>
              <a:tr h="367862">
                <a:tc>
                  <a:txBody>
                    <a:bodyPr/>
                    <a:lstStyle/>
                    <a:p>
                      <a:pPr algn="ctr" rtl="0" fontAlgn="ctr"/>
                      <a:r>
                        <a:rPr lang="en-US" altLang="zh-CN" sz="1100" kern="1200" dirty="0">
                          <a:solidFill>
                            <a:schemeClr val="bg2"/>
                          </a:solidFill>
                          <a:latin typeface="Times New Roman" panose="02020603050405020304" pitchFamily="18" charset="0"/>
                          <a:ea typeface="+mn-ea"/>
                          <a:cs typeface="Times New Roman" panose="02020603050405020304" pitchFamily="18" charset="0"/>
                        </a:rPr>
                        <a:t>9</a:t>
                      </a:r>
                      <a:endParaRPr lang="zh-CN" altLang="en-US" sz="1100" kern="1200" dirty="0">
                        <a:solidFill>
                          <a:schemeClr val="bg2"/>
                        </a:solidFill>
                        <a:latin typeface="Times New Roman" panose="02020603050405020304" pitchFamily="18" charset="0"/>
                        <a:ea typeface="+mn-ea"/>
                        <a:cs typeface="Times New Roman" panose="02020603050405020304" pitchFamily="18" charset="0"/>
                      </a:endParaRPr>
                    </a:p>
                  </a:txBody>
                  <a:tcPr marL="6808" marR="6808" marT="6808" marB="0" anchor="ctr">
                    <a:noFill/>
                  </a:tcPr>
                </a:tc>
                <a:tc>
                  <a:txBody>
                    <a:bodyPr/>
                    <a:lstStyle/>
                    <a:p>
                      <a:pPr algn="l" fontAlgn="ctr"/>
                      <a:r>
                        <a:rPr lang="zh-CN" altLang="en-US" sz="1100" kern="1200" dirty="0">
                          <a:solidFill>
                            <a:schemeClr val="bg2"/>
                          </a:solidFill>
                          <a:latin typeface="Times New Roman" panose="02020603050405020304" charset="0"/>
                          <a:ea typeface="+mn-ea"/>
                          <a:cs typeface="Times New Roman" panose="02020603050405020304" charset="0"/>
                        </a:rPr>
                        <a:t>Strong puncture ability </a:t>
                      </a:r>
                    </a:p>
                  </a:txBody>
                  <a:tcPr marL="6808" marR="6808" marT="6808" marB="0" anchor="ctr"/>
                </a:tc>
                <a:tc>
                  <a:txBody>
                    <a:bodyPr/>
                    <a:lstStyle/>
                    <a:p>
                      <a:pPr algn="l" rtl="0" fontAlgn="ctr"/>
                      <a:r>
                        <a:rPr lang="zh-CN" altLang="en-US" sz="1100" kern="1200" dirty="0">
                          <a:solidFill>
                            <a:schemeClr val="bg2"/>
                          </a:solidFill>
                          <a:latin typeface="Times New Roman" panose="02020603050405020304" charset="0"/>
                          <a:ea typeface="+mn-ea"/>
                          <a:cs typeface="Times New Roman" panose="02020603050405020304" charset="0"/>
                        </a:rPr>
                        <a:t>It can penetrate more than 110 layers of A4 paper</a:t>
                      </a:r>
                    </a:p>
                  </a:txBody>
                  <a:tcPr marL="6808" marR="6808" marT="6808" marB="0" anchor="ctr"/>
                </a:tc>
                <a:tc>
                  <a:txBody>
                    <a:bodyPr/>
                    <a:lstStyle/>
                    <a:p>
                      <a:pPr algn="l" rtl="0" fontAlgn="ctr"/>
                      <a:r>
                        <a:rPr lang="en-US" altLang="zh-CN" sz="1100" kern="1200" dirty="0">
                          <a:solidFill>
                            <a:schemeClr val="bg2"/>
                          </a:solidFill>
                          <a:latin typeface="Times New Roman" panose="02020603050405020304" charset="0"/>
                          <a:ea typeface="+mn-ea"/>
                          <a:cs typeface="Times New Roman" panose="02020603050405020304" charset="0"/>
                        </a:rPr>
                        <a:t>The </a:t>
                      </a:r>
                      <a:r>
                        <a:rPr lang="zh-CN" altLang="en-US" sz="1100" kern="1200" dirty="0">
                          <a:solidFill>
                            <a:schemeClr val="bg2"/>
                          </a:solidFill>
                          <a:latin typeface="Times New Roman" panose="02020603050405020304" charset="0"/>
                          <a:ea typeface="+mn-ea"/>
                          <a:cs typeface="Times New Roman" panose="02020603050405020304" charset="0"/>
                        </a:rPr>
                        <a:t>super thick fabric of labor shoes can </a:t>
                      </a:r>
                      <a:r>
                        <a:rPr lang="en-US" altLang="zh-CN" sz="1100" kern="1200" dirty="0">
                          <a:solidFill>
                            <a:schemeClr val="bg2"/>
                          </a:solidFill>
                          <a:latin typeface="Times New Roman" panose="02020603050405020304" charset="0"/>
                          <a:ea typeface="+mn-ea"/>
                          <a:cs typeface="Times New Roman" panose="02020603050405020304" charset="0"/>
                        </a:rPr>
                        <a:t>sew</a:t>
                      </a:r>
                      <a:r>
                        <a:rPr lang="zh-CN" altLang="en-US" sz="1100" kern="1200" dirty="0">
                          <a:solidFill>
                            <a:schemeClr val="bg2"/>
                          </a:solidFill>
                          <a:latin typeface="Times New Roman" panose="02020603050405020304" charset="0"/>
                          <a:ea typeface="+mn-ea"/>
                          <a:cs typeface="Times New Roman" panose="02020603050405020304" charset="0"/>
                        </a:rPr>
                        <a:t> easily.</a:t>
                      </a:r>
                    </a:p>
                  </a:txBody>
                  <a:tcPr marL="6808" marR="6808" marT="6808" marB="0" anchor="ctr"/>
                </a:tc>
                <a:extLst>
                  <a:ext uri="{0D108BD9-81ED-4DB2-BD59-A6C34878D82A}">
                    <a16:rowId xmlns:a16="http://schemas.microsoft.com/office/drawing/2014/main" val="2970586496"/>
                  </a:ext>
                </a:extLst>
              </a:tr>
            </a:tbl>
          </a:graphicData>
        </a:graphic>
      </p:graphicFrame>
    </p:spTree>
    <p:extLst>
      <p:ext uri="{BB962C8B-B14F-4D97-AF65-F5344CB8AC3E}">
        <p14:creationId xmlns:p14="http://schemas.microsoft.com/office/powerpoint/2010/main" val="179231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51607" y="841276"/>
            <a:ext cx="8410850" cy="1289712"/>
          </a:xfrm>
          <a:prstGeom prst="rect">
            <a:avLst/>
          </a:prstGeom>
        </p:spPr>
        <p:txBody>
          <a:bodyPr wrap="square">
            <a:spAutoFit/>
          </a:bodyPr>
          <a:lstStyle/>
          <a:p>
            <a:pPr>
              <a:lnSpc>
                <a:spcPct val="150000"/>
              </a:lnSpc>
            </a:pPr>
            <a:r>
              <a:rPr lang="en-US" altLang="zh-CN" dirty="0">
                <a:solidFill>
                  <a:schemeClr val="bg1"/>
                </a:solidFill>
                <a:latin typeface="Times New Roman" panose="02020603050405020304" charset="0"/>
                <a:ea typeface="+mj-ea"/>
                <a:cs typeface="Times New Roman" panose="02020603050405020304" charset="0"/>
              </a:rPr>
              <a:t>It adopts a slim post design, which is suitable for sewing the bottom, side and corners of small products.</a:t>
            </a:r>
            <a:r>
              <a:rPr lang="zh-CN" altLang="en-US" dirty="0">
                <a:solidFill>
                  <a:schemeClr val="bg1"/>
                </a:solidFill>
                <a:latin typeface="Times New Roman" panose="02020603050405020304" charset="0"/>
                <a:ea typeface="+mj-ea"/>
                <a:cs typeface="Times New Roman" panose="02020603050405020304" charset="0"/>
              </a:rPr>
              <a:t>（</a:t>
            </a:r>
            <a:r>
              <a:rPr lang="en-US" altLang="zh-CN" dirty="0">
                <a:solidFill>
                  <a:schemeClr val="bg1"/>
                </a:solidFill>
                <a:latin typeface="Times New Roman" panose="02020603050405020304" charset="0"/>
                <a:ea typeface="+mj-ea"/>
                <a:cs typeface="Times New Roman" panose="02020603050405020304" charset="0"/>
              </a:rPr>
              <a:t>Such as  Children's shoes, baby shoes, riding boots, hats, gloves, handbags, etc. </a:t>
            </a:r>
            <a:r>
              <a:rPr lang="zh-CN" altLang="en-US" dirty="0">
                <a:solidFill>
                  <a:schemeClr val="bg1"/>
                </a:solidFill>
                <a:latin typeface="Times New Roman" panose="02020603050405020304" charset="0"/>
                <a:ea typeface="+mj-ea"/>
                <a:cs typeface="Times New Roman" panose="02020603050405020304" charset="0"/>
              </a:rPr>
              <a:t>）</a:t>
            </a:r>
          </a:p>
        </p:txBody>
      </p:sp>
      <p:sp>
        <p:nvSpPr>
          <p:cNvPr id="9" name="标题 1"/>
          <p:cNvSpPr txBox="1"/>
          <p:nvPr/>
        </p:nvSpPr>
        <p:spPr>
          <a:xfrm>
            <a:off x="539750" y="205740"/>
            <a:ext cx="8064500" cy="563880"/>
          </a:xfrm>
          <a:prstGeom prst="rect">
            <a:avLst/>
          </a:prstGeom>
        </p:spPr>
        <p:txBody>
          <a:bodyP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sz="2800" dirty="0">
                <a:latin typeface="Times New Roman" panose="02020603050405020304" charset="0"/>
                <a:cs typeface="Times New Roman" panose="02020603050405020304" charset="0"/>
              </a:rPr>
              <a:t>3.Slim post design, wide adaptability </a:t>
            </a:r>
            <a:r>
              <a:rPr lang="zh-CN" altLang="en-US" sz="2800" dirty="0">
                <a:latin typeface="Times New Roman" panose="02020603050405020304" charset="0"/>
                <a:cs typeface="Times New Roman" panose="02020603050405020304" charset="0"/>
              </a:rPr>
              <a:t>（</a:t>
            </a:r>
            <a:r>
              <a:rPr lang="en-US" altLang="zh-CN" sz="2800" dirty="0">
                <a:latin typeface="Times New Roman" panose="02020603050405020304" charset="0"/>
                <a:cs typeface="Times New Roman" panose="02020603050405020304" charset="0"/>
              </a:rPr>
              <a:t>1/9</a:t>
            </a:r>
            <a:r>
              <a:rPr lang="zh-CN" altLang="en-US" sz="2800" dirty="0">
                <a:latin typeface="Times New Roman" panose="02020603050405020304" charset="0"/>
                <a:cs typeface="Times New Roman" panose="02020603050405020304" charset="0"/>
              </a:rPr>
              <a:t>）</a:t>
            </a:r>
          </a:p>
        </p:txBody>
      </p:sp>
      <p:pic>
        <p:nvPicPr>
          <p:cNvPr id="5" name="图片 4">
            <a:extLst>
              <a:ext uri="{FF2B5EF4-FFF2-40B4-BE49-F238E27FC236}">
                <a16:creationId xmlns:a16="http://schemas.microsoft.com/office/drawing/2014/main" id="{F01951C2-9F8F-8CE9-6DEF-6B53A40338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1955150"/>
            <a:ext cx="1800200" cy="3206606"/>
          </a:xfrm>
          <a:prstGeom prst="rect">
            <a:avLst/>
          </a:prstGeom>
        </p:spPr>
      </p:pic>
      <p:sp>
        <p:nvSpPr>
          <p:cNvPr id="14" name="文本框 13">
            <a:extLst>
              <a:ext uri="{FF2B5EF4-FFF2-40B4-BE49-F238E27FC236}">
                <a16:creationId xmlns:a16="http://schemas.microsoft.com/office/drawing/2014/main" id="{1BCA0DC8-3A77-674F-05AE-7FDCB0FF0479}"/>
              </a:ext>
            </a:extLst>
          </p:cNvPr>
          <p:cNvSpPr txBox="1"/>
          <p:nvPr/>
        </p:nvSpPr>
        <p:spPr>
          <a:xfrm rot="5400000">
            <a:off x="4970112" y="3789046"/>
            <a:ext cx="1013269" cy="369332"/>
          </a:xfrm>
          <a:prstGeom prst="rect">
            <a:avLst/>
          </a:prstGeom>
          <a:noFill/>
        </p:spPr>
        <p:txBody>
          <a:bodyPr wrap="square">
            <a:spAutoFit/>
          </a:bodyPr>
          <a:lstStyle/>
          <a:p>
            <a:r>
              <a:rPr lang="zh-CN" altLang="en-US" dirty="0">
                <a:solidFill>
                  <a:schemeClr val="bg1"/>
                </a:solidFill>
                <a:latin typeface="Times New Roman" panose="02020603050405020304" pitchFamily="18" charset="0"/>
                <a:cs typeface="Times New Roman" panose="02020603050405020304" pitchFamily="18" charset="0"/>
              </a:rPr>
              <a:t>180mm</a:t>
            </a:r>
          </a:p>
        </p:txBody>
      </p:sp>
      <p:cxnSp>
        <p:nvCxnSpPr>
          <p:cNvPr id="13" name="直接连接符 12">
            <a:extLst>
              <a:ext uri="{FF2B5EF4-FFF2-40B4-BE49-F238E27FC236}">
                <a16:creationId xmlns:a16="http://schemas.microsoft.com/office/drawing/2014/main" id="{6A3AD766-79A9-69C0-248B-31F339C2E60B}"/>
              </a:ext>
            </a:extLst>
          </p:cNvPr>
          <p:cNvCxnSpPr/>
          <p:nvPr/>
        </p:nvCxnSpPr>
        <p:spPr>
          <a:xfrm>
            <a:off x="4445124" y="3040187"/>
            <a:ext cx="8640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60A5BAC6-0A3E-2577-FDCE-E79D7CCEAB4D}"/>
              </a:ext>
            </a:extLst>
          </p:cNvPr>
          <p:cNvCxnSpPr>
            <a:cxnSpLocks/>
          </p:cNvCxnSpPr>
          <p:nvPr/>
        </p:nvCxnSpPr>
        <p:spPr>
          <a:xfrm>
            <a:off x="4941332" y="4840387"/>
            <a:ext cx="3678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DCE42E03-594E-AD2F-11E1-061C887AB3E9}"/>
              </a:ext>
            </a:extLst>
          </p:cNvPr>
          <p:cNvCxnSpPr>
            <a:cxnSpLocks/>
          </p:cNvCxnSpPr>
          <p:nvPr/>
        </p:nvCxnSpPr>
        <p:spPr>
          <a:xfrm flipH="1" flipV="1">
            <a:off x="5307077" y="3040187"/>
            <a:ext cx="2143" cy="1800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51606" y="841276"/>
            <a:ext cx="8592393" cy="873572"/>
          </a:xfrm>
          <a:prstGeom prst="rect">
            <a:avLst/>
          </a:prstGeom>
        </p:spPr>
        <p:txBody>
          <a:bodyPr wrap="square">
            <a:spAutoFit/>
          </a:bodyPr>
          <a:lstStyle/>
          <a:p>
            <a:pPr lvl="0">
              <a:lnSpc>
                <a:spcPct val="150000"/>
              </a:lnSpc>
            </a:pPr>
            <a:r>
              <a:rPr lang="en-US" altLang="zh-CN" dirty="0">
                <a:solidFill>
                  <a:schemeClr val="bg1"/>
                </a:solidFill>
                <a:latin typeface="Times New Roman" panose="02020603050405020304" charset="0"/>
                <a:ea typeface="+mj-ea"/>
                <a:cs typeface="Times New Roman" panose="02020603050405020304" charset="0"/>
              </a:rPr>
              <a:t>The needle plate needs to be replaced to sew different fabrics without replacing large components, and the maintenance cost is low.</a:t>
            </a:r>
            <a:endParaRPr lang="zh-CN" altLang="en-US" dirty="0">
              <a:solidFill>
                <a:schemeClr val="bg1"/>
              </a:solidFill>
              <a:latin typeface="Times New Roman" panose="02020603050405020304" charset="0"/>
              <a:ea typeface="+mj-ea"/>
              <a:cs typeface="Times New Roman" panose="02020603050405020304" charset="0"/>
            </a:endParaRPr>
          </a:p>
        </p:txBody>
      </p:sp>
      <p:sp>
        <p:nvSpPr>
          <p:cNvPr id="9" name="标题 1"/>
          <p:cNvSpPr txBox="1"/>
          <p:nvPr/>
        </p:nvSpPr>
        <p:spPr>
          <a:xfrm>
            <a:off x="539750" y="205740"/>
            <a:ext cx="8064500" cy="563880"/>
          </a:xfrm>
          <a:prstGeom prst="rect">
            <a:avLst/>
          </a:prstGeom>
        </p:spPr>
        <p:txBody>
          <a:bodyP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sz="2800" dirty="0">
                <a:latin typeface="Times New Roman" panose="02020603050405020304" charset="0"/>
                <a:cs typeface="Times New Roman" panose="02020603050405020304" charset="0"/>
              </a:rPr>
              <a:t>3. Removable needle plate, convenient to debug </a:t>
            </a:r>
            <a:r>
              <a:rPr lang="zh-CN" altLang="en-US" sz="2800" dirty="0">
                <a:latin typeface="Times New Roman" panose="02020603050405020304" charset="0"/>
                <a:cs typeface="Times New Roman" panose="02020603050405020304" charset="0"/>
              </a:rPr>
              <a:t>（</a:t>
            </a:r>
            <a:r>
              <a:rPr lang="en-US" altLang="zh-CN" sz="2800" dirty="0">
                <a:latin typeface="Times New Roman" panose="02020603050405020304" charset="0"/>
                <a:cs typeface="Times New Roman" panose="02020603050405020304" charset="0"/>
              </a:rPr>
              <a:t>2/9</a:t>
            </a:r>
            <a:r>
              <a:rPr lang="zh-CN" altLang="en-US" sz="2800" dirty="0">
                <a:latin typeface="Times New Roman" panose="02020603050405020304" charset="0"/>
                <a:cs typeface="Times New Roman" panose="02020603050405020304" charset="0"/>
              </a:rPr>
              <a:t>）</a:t>
            </a:r>
          </a:p>
        </p:txBody>
      </p:sp>
      <p:pic>
        <p:nvPicPr>
          <p:cNvPr id="3" name="图片 2">
            <a:extLst>
              <a:ext uri="{FF2B5EF4-FFF2-40B4-BE49-F238E27FC236}">
                <a16:creationId xmlns:a16="http://schemas.microsoft.com/office/drawing/2014/main" id="{2609BC1C-6B78-9E59-0555-1C5B2F62F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808483"/>
            <a:ext cx="3369740" cy="3068664"/>
          </a:xfrm>
          <a:prstGeom prst="rect">
            <a:avLst/>
          </a:prstGeom>
        </p:spPr>
      </p:pic>
    </p:spTree>
    <p:extLst>
      <p:ext uri="{BB962C8B-B14F-4D97-AF65-F5344CB8AC3E}">
        <p14:creationId xmlns:p14="http://schemas.microsoft.com/office/powerpoint/2010/main" val="18273519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81af385b-3f4b-4b2f-a899-a0fb572c756b}"/>
</p:tagLst>
</file>

<file path=ppt/tags/tag10.xml><?xml version="1.0" encoding="utf-8"?>
<p:tagLst xmlns:a="http://schemas.openxmlformats.org/drawingml/2006/main" xmlns:r="http://schemas.openxmlformats.org/officeDocument/2006/relationships" xmlns:p="http://schemas.openxmlformats.org/presentationml/2006/main">
  <p:tag name="REFSHAPE" val="470821876"/>
  <p:tag name="KSO_WM_UNIT_PLACING_PICTURE_USER_VIEWPORT" val="{&quot;height&quot;:2236,&quot;width&quot;:3019}"/>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7103cac3-06e9-4a5f-8d8e-8344bba9581d}"/>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11e96888-39f5-425b-8435-41a7d573b098}"/>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a49cfad8-7f7b-456a-8d7f-529decc501b8}"/>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2d47cfa5-3773-4395-859e-754345e294cd}"/>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0721b886-10ad-4bbe-8f7d-dce9cfb0b97f}"/>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680e3fc2-1763-4bb2-bc24-347bfaed4091}"/>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256f979f-73f9-4a5c-9929-d6d0556f4474}"/>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985536b1-cb58-43ae-aca0-091f64df22bb}"/>
</p:tagLst>
</file>

<file path=ppt/theme/theme1.xml><?xml version="1.0" encoding="utf-8"?>
<a:theme xmlns:a="http://schemas.openxmlformats.org/drawingml/2006/main" name="inner page">
  <a:themeElements>
    <a:clrScheme name="Jack">
      <a:dk1>
        <a:srgbClr val="77777A"/>
      </a:dk1>
      <a:lt1>
        <a:sysClr val="window" lastClr="FFFFFF"/>
      </a:lt1>
      <a:dk2>
        <a:srgbClr val="00A7E1"/>
      </a:dk2>
      <a:lt2>
        <a:srgbClr val="FFFFFF"/>
      </a:lt2>
      <a:accent1>
        <a:srgbClr val="071B2C"/>
      </a:accent1>
      <a:accent2>
        <a:srgbClr val="003A5D"/>
      </a:accent2>
      <a:accent3>
        <a:srgbClr val="00A7E1"/>
      </a:accent3>
      <a:accent4>
        <a:srgbClr val="F38B00"/>
      </a:accent4>
      <a:accent5>
        <a:srgbClr val="77777A"/>
      </a:accent5>
      <a:accent6>
        <a:srgbClr val="FFFFFF"/>
      </a:accent6>
      <a:hlink>
        <a:srgbClr val="071B2C"/>
      </a:hlink>
      <a:folHlink>
        <a:srgbClr val="77777A"/>
      </a:folHlink>
    </a:clrScheme>
    <a:fontScheme name="JACK">
      <a:majorFont>
        <a:latin typeface="Flexo Black"/>
        <a:ea typeface="微软雅黑"/>
        <a:cs typeface=""/>
      </a:majorFont>
      <a:minorFont>
        <a:latin typeface="Flexo"/>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1123</Words>
  <Application>Microsoft Office PowerPoint</Application>
  <PresentationFormat>全屏显示(16:10)</PresentationFormat>
  <Paragraphs>185</Paragraphs>
  <Slides>17</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宋体</vt:lpstr>
      <vt:lpstr>微软雅黑</vt:lpstr>
      <vt:lpstr>微软雅黑 Light</vt:lpstr>
      <vt:lpstr>Arial</vt:lpstr>
      <vt:lpstr>Calibri</vt:lpstr>
      <vt:lpstr>Flexo</vt:lpstr>
      <vt:lpstr>Flexo Black</vt:lpstr>
      <vt:lpstr>Times New Roman</vt:lpstr>
      <vt:lpstr>Wingdings</vt:lpstr>
      <vt:lpstr>inner page</vt:lpstr>
      <vt:lpstr>S5-81CX  Slim POST BED Single nEEdLE Computerized roller sewing machine 2022.5 </vt:lpstr>
      <vt:lpstr>Content</vt:lpstr>
      <vt:lpstr>1、Naming rules</vt:lpstr>
      <vt:lpstr>2、Product  description</vt:lpstr>
      <vt:lpstr>2、Product  description-Applicable sewing products </vt:lpstr>
      <vt:lpstr>2、Product  description-detail technical parameters</vt:lpstr>
      <vt:lpstr>3.Selling Points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3.Strong puncture ability （9/9）</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ad04</dc:creator>
  <cp:lastModifiedBy>home</cp:lastModifiedBy>
  <cp:revision>720</cp:revision>
  <dcterms:created xsi:type="dcterms:W3CDTF">2014-08-20T07:28:00Z</dcterms:created>
  <dcterms:modified xsi:type="dcterms:W3CDTF">2022-10-15T03:28:52Z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